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4" y="5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802148"/>
            <a:ext cx="12828905" cy="485140"/>
          </a:xfrm>
          <a:custGeom>
            <a:avLst/>
            <a:gdLst/>
            <a:ahLst/>
            <a:cxnLst/>
            <a:rect l="l" t="t" r="r" b="b"/>
            <a:pathLst>
              <a:path w="12828905" h="485140">
                <a:moveTo>
                  <a:pt x="0" y="484851"/>
                </a:moveTo>
                <a:lnTo>
                  <a:pt x="0" y="0"/>
                </a:lnTo>
                <a:lnTo>
                  <a:pt x="12828304" y="17471"/>
                </a:lnTo>
                <a:lnTo>
                  <a:pt x="12827667" y="484851"/>
                </a:lnTo>
                <a:lnTo>
                  <a:pt x="0" y="484851"/>
                </a:lnTo>
                <a:close/>
              </a:path>
            </a:pathLst>
          </a:custGeom>
          <a:solidFill>
            <a:srgbClr val="A618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828270" cy="485140"/>
          </a:xfrm>
          <a:custGeom>
            <a:avLst/>
            <a:gdLst/>
            <a:ahLst/>
            <a:cxnLst/>
            <a:rect l="l" t="t" r="r" b="b"/>
            <a:pathLst>
              <a:path w="12828270" h="485140">
                <a:moveTo>
                  <a:pt x="12827007" y="485121"/>
                </a:moveTo>
                <a:lnTo>
                  <a:pt x="0" y="467651"/>
                </a:lnTo>
                <a:lnTo>
                  <a:pt x="0" y="0"/>
                </a:lnTo>
                <a:lnTo>
                  <a:pt x="12827667" y="0"/>
                </a:lnTo>
                <a:lnTo>
                  <a:pt x="12827007" y="485121"/>
                </a:lnTo>
                <a:close/>
              </a:path>
            </a:pathLst>
          </a:custGeom>
          <a:solidFill>
            <a:srgbClr val="0069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496409" y="0"/>
            <a:ext cx="8792210" cy="479425"/>
          </a:xfrm>
          <a:custGeom>
            <a:avLst/>
            <a:gdLst/>
            <a:ahLst/>
            <a:cxnLst/>
            <a:rect l="l" t="t" r="r" b="b"/>
            <a:pathLst>
              <a:path w="8792210" h="479425">
                <a:moveTo>
                  <a:pt x="8791588" y="479347"/>
                </a:moveTo>
                <a:lnTo>
                  <a:pt x="0" y="467373"/>
                </a:lnTo>
                <a:lnTo>
                  <a:pt x="636" y="0"/>
                </a:lnTo>
                <a:lnTo>
                  <a:pt x="8791588" y="0"/>
                </a:lnTo>
                <a:lnTo>
                  <a:pt x="8791588" y="479347"/>
                </a:lnTo>
                <a:close/>
              </a:path>
            </a:pathLst>
          </a:custGeom>
          <a:solidFill>
            <a:srgbClr val="A618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069094" y="9801873"/>
            <a:ext cx="13031469" cy="485140"/>
          </a:xfrm>
          <a:custGeom>
            <a:avLst/>
            <a:gdLst/>
            <a:ahLst/>
            <a:cxnLst/>
            <a:rect l="l" t="t" r="r" b="b"/>
            <a:pathLst>
              <a:path w="13031469" h="485140">
                <a:moveTo>
                  <a:pt x="0" y="485126"/>
                </a:moveTo>
                <a:lnTo>
                  <a:pt x="660" y="0"/>
                </a:lnTo>
                <a:lnTo>
                  <a:pt x="13031234" y="17747"/>
                </a:lnTo>
                <a:lnTo>
                  <a:pt x="13030598" y="485126"/>
                </a:lnTo>
                <a:lnTo>
                  <a:pt x="0" y="485126"/>
                </a:lnTo>
                <a:close/>
              </a:path>
            </a:pathLst>
          </a:custGeom>
          <a:solidFill>
            <a:srgbClr val="0069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532" y="3725821"/>
            <a:ext cx="4229099" cy="407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802148"/>
            <a:ext cx="12828905" cy="485140"/>
          </a:xfrm>
          <a:custGeom>
            <a:avLst/>
            <a:gdLst/>
            <a:ahLst/>
            <a:cxnLst/>
            <a:rect l="l" t="t" r="r" b="b"/>
            <a:pathLst>
              <a:path w="12828905" h="485140">
                <a:moveTo>
                  <a:pt x="0" y="484850"/>
                </a:moveTo>
                <a:lnTo>
                  <a:pt x="0" y="0"/>
                </a:lnTo>
                <a:lnTo>
                  <a:pt x="12828304" y="17471"/>
                </a:lnTo>
                <a:lnTo>
                  <a:pt x="12827667" y="484850"/>
                </a:lnTo>
                <a:lnTo>
                  <a:pt x="0" y="484850"/>
                </a:lnTo>
                <a:close/>
              </a:path>
            </a:pathLst>
          </a:custGeom>
          <a:solidFill>
            <a:srgbClr val="A618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828270" cy="485140"/>
          </a:xfrm>
          <a:custGeom>
            <a:avLst/>
            <a:gdLst/>
            <a:ahLst/>
            <a:cxnLst/>
            <a:rect l="l" t="t" r="r" b="b"/>
            <a:pathLst>
              <a:path w="12828270" h="485140">
                <a:moveTo>
                  <a:pt x="12827007" y="485120"/>
                </a:moveTo>
                <a:lnTo>
                  <a:pt x="0" y="467650"/>
                </a:lnTo>
                <a:lnTo>
                  <a:pt x="0" y="0"/>
                </a:lnTo>
                <a:lnTo>
                  <a:pt x="12827667" y="0"/>
                </a:lnTo>
                <a:lnTo>
                  <a:pt x="12827007" y="485120"/>
                </a:lnTo>
                <a:close/>
              </a:path>
            </a:pathLst>
          </a:custGeom>
          <a:solidFill>
            <a:srgbClr val="0069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496409" y="0"/>
            <a:ext cx="8792210" cy="479425"/>
          </a:xfrm>
          <a:custGeom>
            <a:avLst/>
            <a:gdLst/>
            <a:ahLst/>
            <a:cxnLst/>
            <a:rect l="l" t="t" r="r" b="b"/>
            <a:pathLst>
              <a:path w="8792210" h="479425">
                <a:moveTo>
                  <a:pt x="8791588" y="479346"/>
                </a:moveTo>
                <a:lnTo>
                  <a:pt x="0" y="467373"/>
                </a:lnTo>
                <a:lnTo>
                  <a:pt x="636" y="0"/>
                </a:lnTo>
                <a:lnTo>
                  <a:pt x="8791588" y="0"/>
                </a:lnTo>
                <a:lnTo>
                  <a:pt x="8791588" y="479346"/>
                </a:lnTo>
                <a:close/>
              </a:path>
            </a:pathLst>
          </a:custGeom>
          <a:solidFill>
            <a:srgbClr val="A618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069094" y="9801873"/>
            <a:ext cx="13031469" cy="485140"/>
          </a:xfrm>
          <a:custGeom>
            <a:avLst/>
            <a:gdLst/>
            <a:ahLst/>
            <a:cxnLst/>
            <a:rect l="l" t="t" r="r" b="b"/>
            <a:pathLst>
              <a:path w="13031469" h="485140">
                <a:moveTo>
                  <a:pt x="0" y="485125"/>
                </a:moveTo>
                <a:lnTo>
                  <a:pt x="660" y="0"/>
                </a:lnTo>
                <a:lnTo>
                  <a:pt x="13031234" y="17747"/>
                </a:lnTo>
                <a:lnTo>
                  <a:pt x="13030598" y="485125"/>
                </a:lnTo>
                <a:lnTo>
                  <a:pt x="0" y="485125"/>
                </a:lnTo>
                <a:close/>
              </a:path>
            </a:pathLst>
          </a:custGeom>
          <a:solidFill>
            <a:srgbClr val="0069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68339" y="1374513"/>
            <a:ext cx="8551320" cy="88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16156" y="3342525"/>
            <a:ext cx="11455687" cy="264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723" y="2220216"/>
            <a:ext cx="172529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u="none" spc="240" dirty="0">
                <a:latin typeface="Trebuchet MS"/>
                <a:cs typeface="Trebuchet MS"/>
              </a:rPr>
              <a:t>Dependancy</a:t>
            </a:r>
            <a:r>
              <a:rPr sz="5200" b="1" u="none" spc="-215" dirty="0">
                <a:latin typeface="Trebuchet MS"/>
                <a:cs typeface="Trebuchet MS"/>
              </a:rPr>
              <a:t> </a:t>
            </a:r>
            <a:r>
              <a:rPr sz="5200" b="1" u="none" spc="80" dirty="0">
                <a:latin typeface="Trebuchet MS"/>
                <a:cs typeface="Trebuchet MS"/>
              </a:rPr>
              <a:t>Injection,</a:t>
            </a:r>
            <a:r>
              <a:rPr sz="5200" b="1" u="none" spc="-215" dirty="0">
                <a:latin typeface="Trebuchet MS"/>
                <a:cs typeface="Trebuchet MS"/>
              </a:rPr>
              <a:t> </a:t>
            </a:r>
            <a:r>
              <a:rPr sz="5200" b="1" u="none" spc="114" dirty="0">
                <a:latin typeface="Trebuchet MS"/>
                <a:cs typeface="Trebuchet MS"/>
              </a:rPr>
              <a:t>IOC,</a:t>
            </a:r>
            <a:r>
              <a:rPr sz="5200" b="1" u="none" spc="-210" dirty="0">
                <a:latin typeface="Trebuchet MS"/>
                <a:cs typeface="Trebuchet MS"/>
              </a:rPr>
              <a:t> </a:t>
            </a:r>
            <a:r>
              <a:rPr sz="5200" b="1" u="none" spc="300" dirty="0">
                <a:latin typeface="Trebuchet MS"/>
                <a:cs typeface="Trebuchet MS"/>
              </a:rPr>
              <a:t>SOLID</a:t>
            </a:r>
            <a:r>
              <a:rPr sz="5200" b="1" u="none" spc="-215" dirty="0">
                <a:latin typeface="Trebuchet MS"/>
                <a:cs typeface="Trebuchet MS"/>
              </a:rPr>
              <a:t> </a:t>
            </a:r>
            <a:r>
              <a:rPr sz="5200" b="1" u="none" spc="150" dirty="0">
                <a:latin typeface="Trebuchet MS"/>
                <a:cs typeface="Trebuchet MS"/>
              </a:rPr>
              <a:t>principles</a:t>
            </a:r>
            <a:r>
              <a:rPr sz="5200" b="1" u="none" spc="-210" dirty="0">
                <a:latin typeface="Trebuchet MS"/>
                <a:cs typeface="Trebuchet MS"/>
              </a:rPr>
              <a:t> </a:t>
            </a:r>
            <a:r>
              <a:rPr sz="5200" b="1" u="none" spc="-215" dirty="0">
                <a:latin typeface="Trebuchet MS"/>
                <a:cs typeface="Trebuchet MS"/>
              </a:rPr>
              <a:t>z </a:t>
            </a:r>
            <a:r>
              <a:rPr sz="5200" b="1" u="none" spc="85" dirty="0">
                <a:latin typeface="Trebuchet MS"/>
                <a:cs typeface="Trebuchet MS"/>
              </a:rPr>
              <a:t>NestJS</a:t>
            </a:r>
            <a:endParaRPr sz="5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5737" y="1719357"/>
            <a:ext cx="8496935" cy="19050"/>
          </a:xfrm>
          <a:custGeom>
            <a:avLst/>
            <a:gdLst/>
            <a:ahLst/>
            <a:cxnLst/>
            <a:rect l="l" t="t" r="r" b="b"/>
            <a:pathLst>
              <a:path w="8496935" h="19050">
                <a:moveTo>
                  <a:pt x="0" y="0"/>
                </a:moveTo>
                <a:lnTo>
                  <a:pt x="8496374" y="19049"/>
                </a:lnTo>
              </a:path>
            </a:pathLst>
          </a:custGeom>
          <a:ln w="28574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3877" y="52490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0069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6264" y="1842946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29533" y="86250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59251" y="1842946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0069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0648" y="3760757"/>
            <a:ext cx="5027473" cy="19893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8218" y="6038730"/>
            <a:ext cx="5041603" cy="29574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80280" y="800643"/>
            <a:ext cx="8727440" cy="882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u="none" spc="-55" dirty="0"/>
              <a:t>Interface</a:t>
            </a:r>
            <a:r>
              <a:rPr u="none" spc="-80" dirty="0"/>
              <a:t> </a:t>
            </a:r>
            <a:r>
              <a:rPr u="none" spc="-85" dirty="0"/>
              <a:t>segregation</a:t>
            </a:r>
            <a:r>
              <a:rPr u="none" spc="-75" dirty="0"/>
              <a:t> </a:t>
            </a:r>
            <a:r>
              <a:rPr u="none" spc="35" dirty="0"/>
              <a:t>principle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83328" y="1945437"/>
            <a:ext cx="9424035" cy="15055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2069" algn="ctr">
              <a:lnSpc>
                <a:spcPct val="100000"/>
              </a:lnSpc>
              <a:spcBef>
                <a:spcPts val="120"/>
              </a:spcBef>
            </a:pPr>
            <a:r>
              <a:rPr sz="3500" dirty="0">
                <a:latin typeface="Calibri"/>
                <a:cs typeface="Calibri"/>
              </a:rPr>
              <a:t>Zasada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spc="-45" dirty="0">
                <a:latin typeface="Calibri"/>
                <a:cs typeface="Calibri"/>
              </a:rPr>
              <a:t>segregacji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spc="-30" dirty="0">
                <a:latin typeface="Calibri"/>
                <a:cs typeface="Calibri"/>
              </a:rPr>
              <a:t>interfejsów</a:t>
            </a:r>
            <a:endParaRPr sz="35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825"/>
              </a:spcBef>
            </a:pPr>
            <a:r>
              <a:rPr sz="3000" spc="-30" dirty="0">
                <a:latin typeface="Calibri"/>
                <a:cs typeface="Calibri"/>
              </a:rPr>
              <a:t>Wiele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dedykowanych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interfejsów </a:t>
            </a:r>
            <a:r>
              <a:rPr sz="3000" spc="-85" dirty="0">
                <a:latin typeface="Calibri"/>
                <a:cs typeface="Calibri"/>
              </a:rPr>
              <a:t>jest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lepsze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105" dirty="0">
                <a:latin typeface="Calibri"/>
                <a:cs typeface="Calibri"/>
              </a:rPr>
              <a:t>niż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80" dirty="0">
                <a:latin typeface="Calibri"/>
                <a:cs typeface="Calibri"/>
              </a:rPr>
              <a:t>jeden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ogólny.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7151" y="4405801"/>
            <a:ext cx="6081395" cy="31902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459"/>
              </a:spcBef>
            </a:pPr>
            <a:r>
              <a:rPr sz="2800" spc="35" dirty="0">
                <a:latin typeface="Calibri"/>
                <a:cs typeface="Calibri"/>
              </a:rPr>
              <a:t>Mieliśmy </a:t>
            </a:r>
            <a:r>
              <a:rPr sz="2800" spc="-25" dirty="0">
                <a:latin typeface="Calibri"/>
                <a:cs typeface="Calibri"/>
              </a:rPr>
              <a:t>interfejs </a:t>
            </a:r>
            <a:r>
              <a:rPr sz="2800" spc="-30" dirty="0">
                <a:latin typeface="Calibri"/>
                <a:cs typeface="Calibri"/>
              </a:rPr>
              <a:t>do </a:t>
            </a:r>
            <a:r>
              <a:rPr sz="2800" spc="10" dirty="0">
                <a:latin typeface="Calibri"/>
                <a:cs typeface="Calibri"/>
              </a:rPr>
              <a:t>kaczek, </a:t>
            </a:r>
            <a:r>
              <a:rPr sz="2800" spc="-20" dirty="0">
                <a:latin typeface="Calibri"/>
                <a:cs typeface="Calibri"/>
              </a:rPr>
              <a:t>jednak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postanowiliśmy </a:t>
            </a:r>
            <a:r>
              <a:rPr sz="2800" spc="-40" dirty="0">
                <a:latin typeface="Calibri"/>
                <a:cs typeface="Calibri"/>
              </a:rPr>
              <a:t>dodać </a:t>
            </a:r>
            <a:r>
              <a:rPr sz="2800" spc="85" dirty="0">
                <a:latin typeface="Calibri"/>
                <a:cs typeface="Calibri"/>
              </a:rPr>
              <a:t>kaczki </a:t>
            </a:r>
            <a:r>
              <a:rPr sz="2800" spc="-50" dirty="0">
                <a:latin typeface="Calibri"/>
                <a:cs typeface="Calibri"/>
              </a:rPr>
              <a:t>gumowe. 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Teraz </a:t>
            </a:r>
            <a:r>
              <a:rPr sz="2800" spc="5" dirty="0">
                <a:latin typeface="Calibri"/>
                <a:cs typeface="Calibri"/>
              </a:rPr>
              <a:t>tworząc </a:t>
            </a:r>
            <a:r>
              <a:rPr sz="2800" spc="35" dirty="0">
                <a:latin typeface="Calibri"/>
                <a:cs typeface="Calibri"/>
              </a:rPr>
              <a:t>kaczkę </a:t>
            </a:r>
            <a:r>
              <a:rPr sz="2800" dirty="0">
                <a:latin typeface="Calibri"/>
                <a:cs typeface="Calibri"/>
              </a:rPr>
              <a:t>jeziorową </a:t>
            </a:r>
            <a:r>
              <a:rPr sz="2800" spc="-50" dirty="0">
                <a:latin typeface="Calibri"/>
                <a:cs typeface="Calibri"/>
              </a:rPr>
              <a:t>dalej 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musimy </a:t>
            </a:r>
            <a:r>
              <a:rPr sz="2800" spc="15" dirty="0">
                <a:latin typeface="Calibri"/>
                <a:cs typeface="Calibri"/>
              </a:rPr>
              <a:t>używać </a:t>
            </a:r>
            <a:r>
              <a:rPr sz="2800" spc="-45" dirty="0">
                <a:latin typeface="Calibri"/>
                <a:cs typeface="Calibri"/>
              </a:rPr>
              <a:t>metody 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"whatKindOfRubber". </a:t>
            </a:r>
            <a:r>
              <a:rPr sz="2800" spc="20" dirty="0">
                <a:latin typeface="Calibri"/>
                <a:cs typeface="Calibri"/>
              </a:rPr>
              <a:t>Może </a:t>
            </a:r>
            <a:r>
              <a:rPr sz="2800" spc="-50" dirty="0">
                <a:latin typeface="Calibri"/>
                <a:cs typeface="Calibri"/>
              </a:rPr>
              <a:t>ona </a:t>
            </a:r>
            <a:r>
              <a:rPr sz="2800" spc="-20" dirty="0">
                <a:latin typeface="Calibri"/>
                <a:cs typeface="Calibri"/>
              </a:rPr>
              <a:t>co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prawda </a:t>
            </a:r>
            <a:r>
              <a:rPr sz="2800" spc="5" dirty="0">
                <a:latin typeface="Calibri"/>
                <a:cs typeface="Calibri"/>
              </a:rPr>
              <a:t>zwracać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"I'm</a:t>
            </a:r>
            <a:r>
              <a:rPr sz="2800" spc="-25" dirty="0">
                <a:latin typeface="Calibri"/>
                <a:cs typeface="Calibri"/>
              </a:rPr>
              <a:t> not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made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rubber!",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80" dirty="0">
                <a:latin typeface="Calibri"/>
                <a:cs typeface="Calibri"/>
              </a:rPr>
              <a:t>ale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lepszym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sposobem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jest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podział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tego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na 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dwa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interfejsy.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5737" y="1719356"/>
            <a:ext cx="8496935" cy="19050"/>
          </a:xfrm>
          <a:custGeom>
            <a:avLst/>
            <a:gdLst/>
            <a:ahLst/>
            <a:cxnLst/>
            <a:rect l="l" t="t" r="r" b="b"/>
            <a:pathLst>
              <a:path w="8496935" h="19050">
                <a:moveTo>
                  <a:pt x="0" y="0"/>
                </a:moveTo>
                <a:lnTo>
                  <a:pt x="8496374" y="19049"/>
                </a:lnTo>
              </a:path>
            </a:pathLst>
          </a:custGeom>
          <a:ln w="28574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3877" y="52487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0069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6264" y="1842943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29533" y="86246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59251" y="1842943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0069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3270" y="834465"/>
            <a:ext cx="9141460" cy="882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u="none" spc="-55" dirty="0"/>
              <a:t>Dependency</a:t>
            </a:r>
            <a:r>
              <a:rPr u="none" spc="-70" dirty="0"/>
              <a:t> </a:t>
            </a:r>
            <a:r>
              <a:rPr u="none" spc="30" dirty="0"/>
              <a:t>inversion</a:t>
            </a:r>
            <a:r>
              <a:rPr u="none" spc="-70" dirty="0"/>
              <a:t> </a:t>
            </a:r>
            <a:r>
              <a:rPr u="none" spc="35" dirty="0"/>
              <a:t>principle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05810" y="2069819"/>
            <a:ext cx="11958320" cy="4608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130810" algn="ctr">
              <a:lnSpc>
                <a:spcPct val="100000"/>
              </a:lnSpc>
              <a:spcBef>
                <a:spcPts val="120"/>
              </a:spcBef>
            </a:pPr>
            <a:r>
              <a:rPr sz="3500" dirty="0">
                <a:latin typeface="Calibri"/>
                <a:cs typeface="Calibri"/>
              </a:rPr>
              <a:t>Zasada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spc="-20" dirty="0">
                <a:latin typeface="Calibri"/>
                <a:cs typeface="Calibri"/>
              </a:rPr>
              <a:t>odwrócenia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zależności</a:t>
            </a:r>
            <a:endParaRPr sz="3500" dirty="0">
              <a:latin typeface="Calibri"/>
              <a:cs typeface="Calibri"/>
            </a:endParaRPr>
          </a:p>
          <a:p>
            <a:pPr marL="12065" marR="128905" algn="ctr">
              <a:lnSpc>
                <a:spcPts val="3300"/>
              </a:lnSpc>
              <a:spcBef>
                <a:spcPts val="4475"/>
              </a:spcBef>
            </a:pPr>
            <a:r>
              <a:rPr sz="3000" spc="25" dirty="0">
                <a:latin typeface="Calibri"/>
                <a:cs typeface="Calibri"/>
              </a:rPr>
              <a:t>Moduły </a:t>
            </a:r>
            <a:r>
              <a:rPr sz="3000" spc="5" dirty="0">
                <a:latin typeface="Calibri"/>
                <a:cs typeface="Calibri"/>
              </a:rPr>
              <a:t>wysokiego </a:t>
            </a:r>
            <a:r>
              <a:rPr sz="3000" spc="15" dirty="0">
                <a:latin typeface="Calibri"/>
                <a:cs typeface="Calibri"/>
              </a:rPr>
              <a:t>poziomu </a:t>
            </a:r>
            <a:r>
              <a:rPr sz="3000" spc="-15" dirty="0">
                <a:latin typeface="Calibri"/>
                <a:cs typeface="Calibri"/>
              </a:rPr>
              <a:t>nie </a:t>
            </a:r>
            <a:r>
              <a:rPr sz="3000" spc="25" dirty="0">
                <a:latin typeface="Calibri"/>
                <a:cs typeface="Calibri"/>
              </a:rPr>
              <a:t>powinny </a:t>
            </a:r>
            <a:r>
              <a:rPr sz="3000" spc="-20" dirty="0">
                <a:latin typeface="Calibri"/>
                <a:cs typeface="Calibri"/>
              </a:rPr>
              <a:t>zależeć </a:t>
            </a:r>
            <a:r>
              <a:rPr sz="3000" spc="-35" dirty="0">
                <a:latin typeface="Calibri"/>
                <a:cs typeface="Calibri"/>
              </a:rPr>
              <a:t>od </a:t>
            </a:r>
            <a:r>
              <a:rPr sz="3000" spc="-15" dirty="0">
                <a:latin typeface="Calibri"/>
                <a:cs typeface="Calibri"/>
              </a:rPr>
              <a:t>modułów </a:t>
            </a:r>
            <a:r>
              <a:rPr sz="3000" spc="15" dirty="0">
                <a:latin typeface="Calibri"/>
                <a:cs typeface="Calibri"/>
              </a:rPr>
              <a:t>niskiego 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poziomu. </a:t>
            </a:r>
            <a:r>
              <a:rPr sz="3000" spc="20" dirty="0">
                <a:latin typeface="Calibri"/>
                <a:cs typeface="Calibri"/>
              </a:rPr>
              <a:t>Oba </a:t>
            </a:r>
            <a:r>
              <a:rPr sz="3000" spc="25" dirty="0">
                <a:latin typeface="Calibri"/>
                <a:cs typeface="Calibri"/>
              </a:rPr>
              <a:t>powinny </a:t>
            </a:r>
            <a:r>
              <a:rPr sz="3000" spc="-20" dirty="0">
                <a:latin typeface="Calibri"/>
                <a:cs typeface="Calibri"/>
              </a:rPr>
              <a:t>zależeć </a:t>
            </a:r>
            <a:r>
              <a:rPr sz="3000" spc="-35" dirty="0">
                <a:latin typeface="Calibri"/>
                <a:cs typeface="Calibri"/>
              </a:rPr>
              <a:t>od </a:t>
            </a:r>
            <a:r>
              <a:rPr sz="3000" spc="-20" dirty="0">
                <a:latin typeface="Calibri"/>
                <a:cs typeface="Calibri"/>
              </a:rPr>
              <a:t>abstrakcji. </a:t>
            </a:r>
            <a:r>
              <a:rPr sz="3000" spc="-10" dirty="0">
                <a:latin typeface="Calibri"/>
                <a:cs typeface="Calibri"/>
              </a:rPr>
              <a:t>Abstrakcje </a:t>
            </a:r>
            <a:r>
              <a:rPr sz="3000" spc="-15" dirty="0">
                <a:latin typeface="Calibri"/>
                <a:cs typeface="Calibri"/>
              </a:rPr>
              <a:t>nie </a:t>
            </a:r>
            <a:r>
              <a:rPr sz="3000" spc="25" dirty="0">
                <a:latin typeface="Calibri"/>
                <a:cs typeface="Calibri"/>
              </a:rPr>
              <a:t>powinny </a:t>
            </a:r>
            <a:r>
              <a:rPr sz="3000" spc="-20" dirty="0">
                <a:latin typeface="Calibri"/>
                <a:cs typeface="Calibri"/>
              </a:rPr>
              <a:t>zależeć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od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detali.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Detale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powinny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zależeć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od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abstrakcji.</a:t>
            </a:r>
            <a:endParaRPr sz="3000" dirty="0">
              <a:latin typeface="Calibri"/>
              <a:cs typeface="Calibri"/>
            </a:endParaRPr>
          </a:p>
          <a:p>
            <a:pPr marL="178435" algn="ctr">
              <a:lnSpc>
                <a:spcPts val="3450"/>
              </a:lnSpc>
              <a:spcBef>
                <a:spcPts val="3979"/>
              </a:spcBef>
            </a:pPr>
            <a:r>
              <a:rPr sz="3000" spc="5" dirty="0">
                <a:latin typeface="Calibri"/>
                <a:cs typeface="Calibri"/>
              </a:rPr>
              <a:t>Wspominaliśmy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już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tym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70" dirty="0">
                <a:latin typeface="Calibri"/>
                <a:cs typeface="Calibri"/>
              </a:rPr>
              <a:t>przy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okazji</a:t>
            </a:r>
            <a:r>
              <a:rPr sz="3000" spc="-20" dirty="0">
                <a:latin typeface="Calibri"/>
                <a:cs typeface="Calibri"/>
              </a:rPr>
              <a:t> omawiania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Dependancy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Injection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(DI).</a:t>
            </a:r>
            <a:endParaRPr sz="3000" dirty="0">
              <a:latin typeface="Calibri"/>
              <a:cs typeface="Calibri"/>
            </a:endParaRPr>
          </a:p>
          <a:p>
            <a:pPr marL="741045" marR="554355" algn="ctr">
              <a:lnSpc>
                <a:spcPts val="3300"/>
              </a:lnSpc>
              <a:spcBef>
                <a:spcPts val="210"/>
              </a:spcBef>
            </a:pPr>
            <a:r>
              <a:rPr sz="3000" spc="50" dirty="0">
                <a:latin typeface="Calibri"/>
                <a:cs typeface="Calibri"/>
              </a:rPr>
              <a:t>Różnica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15" dirty="0">
                <a:latin typeface="Calibri"/>
                <a:cs typeface="Calibri"/>
              </a:rPr>
              <a:t>między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65" dirty="0">
                <a:latin typeface="Calibri"/>
                <a:cs typeface="Calibri"/>
              </a:rPr>
              <a:t>nimi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60" dirty="0">
                <a:latin typeface="Calibri"/>
                <a:cs typeface="Calibri"/>
              </a:rPr>
              <a:t>polega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na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tym,</a:t>
            </a:r>
            <a:r>
              <a:rPr sz="3000" spc="-20" dirty="0">
                <a:latin typeface="Calibri"/>
                <a:cs typeface="Calibri"/>
              </a:rPr>
              <a:t> że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254" dirty="0">
                <a:latin typeface="Calibri"/>
                <a:cs typeface="Calibri"/>
              </a:rPr>
              <a:t>DI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85" dirty="0">
                <a:latin typeface="Calibri"/>
                <a:cs typeface="Calibri"/>
              </a:rPr>
              <a:t>jest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konkretnym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70" dirty="0">
                <a:latin typeface="Calibri"/>
                <a:cs typeface="Calibri"/>
              </a:rPr>
              <a:t>sposobem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rozwiązywania </a:t>
            </a:r>
            <a:r>
              <a:rPr sz="3000" spc="-35" dirty="0">
                <a:latin typeface="Calibri"/>
                <a:cs typeface="Calibri"/>
              </a:rPr>
              <a:t>problemów, </a:t>
            </a:r>
            <a:r>
              <a:rPr sz="3000" spc="-135" dirty="0">
                <a:latin typeface="Calibri"/>
                <a:cs typeface="Calibri"/>
              </a:rPr>
              <a:t>a </a:t>
            </a:r>
            <a:r>
              <a:rPr sz="3000" spc="204" dirty="0">
                <a:latin typeface="Calibri"/>
                <a:cs typeface="Calibri"/>
              </a:rPr>
              <a:t>DIP </a:t>
            </a:r>
            <a:r>
              <a:rPr sz="3000" spc="-85" dirty="0">
                <a:latin typeface="Calibri"/>
                <a:cs typeface="Calibri"/>
              </a:rPr>
              <a:t>jest </a:t>
            </a:r>
            <a:r>
              <a:rPr sz="3000" spc="-60" dirty="0">
                <a:latin typeface="Calibri"/>
                <a:cs typeface="Calibri"/>
              </a:rPr>
              <a:t>zasadą </a:t>
            </a:r>
            <a:r>
              <a:rPr sz="3000" spc="-30" dirty="0">
                <a:latin typeface="Calibri"/>
                <a:cs typeface="Calibri"/>
              </a:rPr>
              <a:t>mówiącą </a:t>
            </a:r>
            <a:r>
              <a:rPr sz="3000" spc="-45" dirty="0">
                <a:latin typeface="Calibri"/>
                <a:cs typeface="Calibri"/>
              </a:rPr>
              <a:t>o </a:t>
            </a:r>
            <a:r>
              <a:rPr sz="3000" spc="-10" dirty="0">
                <a:latin typeface="Calibri"/>
                <a:cs typeface="Calibri"/>
              </a:rPr>
              <a:t>tym </a:t>
            </a:r>
            <a:r>
              <a:rPr sz="3000" spc="-20" dirty="0">
                <a:latin typeface="Calibri"/>
                <a:cs typeface="Calibri"/>
              </a:rPr>
              <a:t>czego 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20" dirty="0">
                <a:latin typeface="Calibri"/>
                <a:cs typeface="Calibri"/>
              </a:rPr>
              <a:t>powinniśmy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unikać.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877" y="52487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0069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6264" y="1842945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29533" y="86248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59251" y="1842945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0069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 algn="ctr">
              <a:lnSpc>
                <a:spcPts val="3370"/>
              </a:lnSpc>
              <a:spcBef>
                <a:spcPts val="525"/>
              </a:spcBef>
            </a:pPr>
            <a:r>
              <a:rPr spc="-20" dirty="0"/>
              <a:t>Istnieje </a:t>
            </a:r>
            <a:r>
              <a:rPr spc="-35" dirty="0"/>
              <a:t>wiele </a:t>
            </a:r>
            <a:r>
              <a:rPr spc="-45" dirty="0"/>
              <a:t>zasad dobrego </a:t>
            </a:r>
            <a:r>
              <a:rPr spc="-25" dirty="0"/>
              <a:t>programowania, </a:t>
            </a:r>
            <a:r>
              <a:rPr spc="-5" dirty="0"/>
              <a:t>które </a:t>
            </a:r>
            <a:r>
              <a:rPr spc="20" dirty="0"/>
              <a:t>powinniśmy </a:t>
            </a:r>
            <a:r>
              <a:rPr spc="-20" dirty="0"/>
              <a:t>znać, </a:t>
            </a:r>
            <a:r>
              <a:rPr spc="-15" dirty="0"/>
              <a:t> żeby </a:t>
            </a:r>
            <a:r>
              <a:rPr spc="-5" dirty="0"/>
              <a:t>nasz </a:t>
            </a:r>
            <a:r>
              <a:rPr spc="40" dirty="0"/>
              <a:t>kod </a:t>
            </a:r>
            <a:r>
              <a:rPr dirty="0"/>
              <a:t>był </a:t>
            </a:r>
            <a:r>
              <a:rPr spc="10" dirty="0"/>
              <a:t>wysokiej </a:t>
            </a:r>
            <a:r>
              <a:rPr spc="-10" dirty="0"/>
              <a:t>jakości. </a:t>
            </a:r>
            <a:r>
              <a:rPr spc="-20" dirty="0"/>
              <a:t>Ważne </a:t>
            </a:r>
            <a:r>
              <a:rPr spc="-85" dirty="0"/>
              <a:t>jest </a:t>
            </a:r>
            <a:r>
              <a:rPr spc="5" dirty="0"/>
              <a:t>zrozumienie, </a:t>
            </a:r>
            <a:r>
              <a:rPr spc="-20" dirty="0"/>
              <a:t>że </a:t>
            </a:r>
            <a:r>
              <a:rPr spc="-75" dirty="0"/>
              <a:t>mają one </a:t>
            </a:r>
            <a:r>
              <a:rPr spc="-690" dirty="0"/>
              <a:t> </a:t>
            </a:r>
            <a:r>
              <a:rPr spc="-60" dirty="0"/>
              <a:t>swoje swoje </a:t>
            </a:r>
            <a:r>
              <a:rPr spc="-5" dirty="0"/>
              <a:t>znaczenie </a:t>
            </a:r>
            <a:r>
              <a:rPr spc="130" dirty="0"/>
              <a:t>i </a:t>
            </a:r>
            <a:r>
              <a:rPr spc="-70" dirty="0"/>
              <a:t>cel, </a:t>
            </a:r>
            <a:r>
              <a:rPr spc="-90" dirty="0"/>
              <a:t>ale </a:t>
            </a:r>
            <a:r>
              <a:rPr spc="-15" dirty="0"/>
              <a:t>nie </a:t>
            </a:r>
            <a:r>
              <a:rPr spc="25" dirty="0"/>
              <a:t>powinny </a:t>
            </a:r>
            <a:r>
              <a:rPr spc="-5" dirty="0"/>
              <a:t>być </a:t>
            </a:r>
            <a:r>
              <a:rPr spc="-35" dirty="0"/>
              <a:t>traktowane </a:t>
            </a:r>
            <a:r>
              <a:rPr dirty="0"/>
              <a:t>jako </a:t>
            </a:r>
            <a:r>
              <a:rPr spc="5" dirty="0"/>
              <a:t> </a:t>
            </a:r>
            <a:r>
              <a:rPr spc="-55" dirty="0"/>
              <a:t>dogmaty,</a:t>
            </a:r>
            <a:r>
              <a:rPr spc="-25" dirty="0"/>
              <a:t> </a:t>
            </a:r>
            <a:r>
              <a:rPr spc="-5" dirty="0"/>
              <a:t>które</a:t>
            </a:r>
            <a:r>
              <a:rPr spc="-25" dirty="0"/>
              <a:t> </a:t>
            </a:r>
            <a:r>
              <a:rPr spc="-5" dirty="0"/>
              <a:t>należy</a:t>
            </a:r>
            <a:r>
              <a:rPr spc="-20" dirty="0"/>
              <a:t> </a:t>
            </a:r>
            <a:r>
              <a:rPr spc="-55" dirty="0"/>
              <a:t>ślepo</a:t>
            </a:r>
            <a:r>
              <a:rPr spc="-25" dirty="0"/>
              <a:t> </a:t>
            </a:r>
            <a:r>
              <a:rPr spc="-55" dirty="0"/>
              <a:t>stosować</a:t>
            </a:r>
            <a:r>
              <a:rPr spc="-20" dirty="0"/>
              <a:t> </a:t>
            </a:r>
            <a:r>
              <a:rPr spc="-85" dirty="0"/>
              <a:t>we</a:t>
            </a:r>
            <a:r>
              <a:rPr spc="-25" dirty="0"/>
              <a:t> </a:t>
            </a:r>
            <a:r>
              <a:rPr spc="35" dirty="0"/>
              <a:t>wszystkich</a:t>
            </a:r>
            <a:r>
              <a:rPr spc="-20" dirty="0"/>
              <a:t> </a:t>
            </a:r>
            <a:r>
              <a:rPr spc="-50" dirty="0"/>
              <a:t>sytuacjach.</a:t>
            </a:r>
          </a:p>
          <a:p>
            <a:pPr marL="668655" marR="661035" algn="ctr">
              <a:lnSpc>
                <a:spcPts val="3379"/>
              </a:lnSpc>
              <a:spcBef>
                <a:spcPts val="15"/>
              </a:spcBef>
            </a:pPr>
            <a:r>
              <a:rPr spc="50" dirty="0"/>
              <a:t>Zawsze</a:t>
            </a:r>
            <a:r>
              <a:rPr spc="-25" dirty="0"/>
              <a:t> </a:t>
            </a:r>
            <a:r>
              <a:rPr spc="-5" dirty="0"/>
              <a:t>należy</a:t>
            </a:r>
            <a:r>
              <a:rPr spc="-25" dirty="0"/>
              <a:t> </a:t>
            </a:r>
            <a:r>
              <a:rPr spc="-30" dirty="0"/>
              <a:t>brać</a:t>
            </a:r>
            <a:r>
              <a:rPr spc="-20" dirty="0"/>
              <a:t> </a:t>
            </a:r>
            <a:r>
              <a:rPr spc="-40" dirty="0"/>
              <a:t>pod</a:t>
            </a:r>
            <a:r>
              <a:rPr spc="-25" dirty="0"/>
              <a:t> </a:t>
            </a:r>
            <a:r>
              <a:rPr spc="-70" dirty="0"/>
              <a:t>uwagę</a:t>
            </a:r>
            <a:r>
              <a:rPr spc="-25" dirty="0"/>
              <a:t> </a:t>
            </a:r>
            <a:r>
              <a:rPr spc="5" dirty="0"/>
              <a:t>konkretne</a:t>
            </a:r>
            <a:r>
              <a:rPr spc="-20" dirty="0"/>
              <a:t> </a:t>
            </a:r>
            <a:r>
              <a:rPr spc="45" dirty="0"/>
              <a:t>warunki</a:t>
            </a:r>
            <a:r>
              <a:rPr spc="-25" dirty="0"/>
              <a:t> </a:t>
            </a:r>
            <a:r>
              <a:rPr spc="130" dirty="0"/>
              <a:t>i</a:t>
            </a:r>
            <a:r>
              <a:rPr spc="-20" dirty="0"/>
              <a:t> </a:t>
            </a:r>
            <a:r>
              <a:rPr spc="-25" dirty="0"/>
              <a:t>wymagania </a:t>
            </a:r>
            <a:r>
              <a:rPr spc="-685" dirty="0"/>
              <a:t> </a:t>
            </a:r>
            <a:r>
              <a:rPr spc="-25" dirty="0"/>
              <a:t>projektu.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FFF8D6DA-A583-9EA1-195E-409525902AB1}"/>
              </a:ext>
            </a:extLst>
          </p:cNvPr>
          <p:cNvSpPr txBox="1">
            <a:spLocks/>
          </p:cNvSpPr>
          <p:nvPr/>
        </p:nvSpPr>
        <p:spPr>
          <a:xfrm>
            <a:off x="4560975" y="1401620"/>
            <a:ext cx="9141460" cy="882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5600" b="0" i="0" u="heavy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ctr">
              <a:spcBef>
                <a:spcPts val="120"/>
              </a:spcBef>
            </a:pPr>
            <a:r>
              <a:rPr lang="pl-PL" u="none" kern="0" spc="-55" dirty="0"/>
              <a:t>Podsumowanie</a:t>
            </a:r>
            <a:endParaRPr lang="pl-PL" u="none" kern="0" spc="35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D289584-1E62-85D4-7E1C-38B5D5EB2E50}"/>
              </a:ext>
            </a:extLst>
          </p:cNvPr>
          <p:cNvSpPr/>
          <p:nvPr/>
        </p:nvSpPr>
        <p:spPr>
          <a:xfrm>
            <a:off x="4895531" y="2265220"/>
            <a:ext cx="8496935" cy="19050"/>
          </a:xfrm>
          <a:custGeom>
            <a:avLst/>
            <a:gdLst/>
            <a:ahLst/>
            <a:cxnLst/>
            <a:rect l="l" t="t" r="r" b="b"/>
            <a:pathLst>
              <a:path w="8496935" h="19050">
                <a:moveTo>
                  <a:pt x="0" y="0"/>
                </a:moveTo>
                <a:lnTo>
                  <a:pt x="8496374" y="19049"/>
                </a:lnTo>
              </a:path>
            </a:pathLst>
          </a:custGeom>
          <a:ln w="28574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59251" y="1842945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0069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3877" y="52487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0069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6264" y="1842945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29533" y="86248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47465" y="2781300"/>
            <a:ext cx="11968480" cy="41084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065" marR="5080" algn="ctr">
              <a:lnSpc>
                <a:spcPts val="3300"/>
              </a:lnSpc>
              <a:spcBef>
                <a:spcPts val="480"/>
              </a:spcBef>
            </a:pPr>
            <a:r>
              <a:rPr sz="3000" spc="-65" dirty="0">
                <a:latin typeface="Cambria"/>
                <a:cs typeface="Cambria"/>
              </a:rPr>
              <a:t>Wzorzec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85" dirty="0">
                <a:latin typeface="Cambria"/>
                <a:cs typeface="Cambria"/>
              </a:rPr>
              <a:t>projektowy,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70" dirty="0">
                <a:latin typeface="Cambria"/>
                <a:cs typeface="Cambria"/>
              </a:rPr>
              <a:t>który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10" dirty="0">
                <a:latin typeface="Cambria"/>
                <a:cs typeface="Cambria"/>
              </a:rPr>
              <a:t>polega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20" dirty="0">
                <a:latin typeface="Cambria"/>
                <a:cs typeface="Cambria"/>
              </a:rPr>
              <a:t>na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75" dirty="0">
                <a:latin typeface="Cambria"/>
                <a:cs typeface="Cambria"/>
              </a:rPr>
              <a:t>tym,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95" dirty="0">
                <a:latin typeface="Cambria"/>
                <a:cs typeface="Cambria"/>
              </a:rPr>
              <a:t>że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75" dirty="0">
                <a:latin typeface="Cambria"/>
                <a:cs typeface="Cambria"/>
              </a:rPr>
              <a:t>kontrola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14" dirty="0">
                <a:latin typeface="Cambria"/>
                <a:cs typeface="Cambria"/>
              </a:rPr>
              <a:t>nad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75" dirty="0">
                <a:latin typeface="Cambria"/>
                <a:cs typeface="Cambria"/>
              </a:rPr>
              <a:t>tym,</a:t>
            </a:r>
            <a:r>
              <a:rPr sz="3000" dirty="0">
                <a:latin typeface="Cambria"/>
                <a:cs typeface="Cambria"/>
              </a:rPr>
              <a:t> </a:t>
            </a:r>
            <a:r>
              <a:rPr sz="3000" spc="-85" dirty="0">
                <a:latin typeface="Cambria"/>
                <a:cs typeface="Cambria"/>
              </a:rPr>
              <a:t>jak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80" dirty="0">
                <a:latin typeface="Cambria"/>
                <a:cs typeface="Cambria"/>
              </a:rPr>
              <a:t>obiekt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30" dirty="0">
                <a:latin typeface="Cambria"/>
                <a:cs typeface="Cambria"/>
              </a:rPr>
              <a:t>jest </a:t>
            </a:r>
            <a:r>
              <a:rPr sz="3000" spc="-645" dirty="0">
                <a:latin typeface="Cambria"/>
                <a:cs typeface="Cambria"/>
              </a:rPr>
              <a:t> </a:t>
            </a:r>
            <a:r>
              <a:rPr sz="3000" spc="-80" dirty="0">
                <a:latin typeface="Cambria"/>
                <a:cs typeface="Cambria"/>
              </a:rPr>
              <a:t>tworzony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20" dirty="0">
                <a:latin typeface="Cambria"/>
                <a:cs typeface="Cambria"/>
              </a:rPr>
              <a:t>i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85" dirty="0">
                <a:latin typeface="Cambria"/>
                <a:cs typeface="Cambria"/>
              </a:rPr>
              <a:t>zarządzany,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130" dirty="0">
                <a:latin typeface="Cambria"/>
                <a:cs typeface="Cambria"/>
              </a:rPr>
              <a:t>jest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95" dirty="0">
                <a:latin typeface="Cambria"/>
                <a:cs typeface="Cambria"/>
              </a:rPr>
              <a:t>przenoszona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5" dirty="0">
                <a:latin typeface="Cambria"/>
                <a:cs typeface="Cambria"/>
              </a:rPr>
              <a:t>z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85" dirty="0">
                <a:latin typeface="Cambria"/>
                <a:cs typeface="Cambria"/>
              </a:rPr>
              <a:t>obiektu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85" dirty="0">
                <a:latin typeface="Cambria"/>
                <a:cs typeface="Cambria"/>
              </a:rPr>
              <a:t>do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00" dirty="0">
                <a:latin typeface="Cambria"/>
                <a:cs typeface="Cambria"/>
              </a:rPr>
              <a:t>kontenera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00" dirty="0">
                <a:latin typeface="Cambria"/>
                <a:cs typeface="Cambria"/>
              </a:rPr>
              <a:t>lub </a:t>
            </a:r>
            <a:r>
              <a:rPr sz="3000" spc="-95" dirty="0">
                <a:latin typeface="Cambria"/>
                <a:cs typeface="Cambria"/>
              </a:rPr>
              <a:t> </a:t>
            </a:r>
            <a:r>
              <a:rPr sz="3000" spc="-90" dirty="0">
                <a:latin typeface="Cambria"/>
                <a:cs typeface="Cambria"/>
              </a:rPr>
              <a:t>frameworka.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100" dirty="0">
                <a:latin typeface="Cambria"/>
                <a:cs typeface="Cambria"/>
              </a:rPr>
              <a:t>Programista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90" dirty="0">
                <a:latin typeface="Cambria"/>
                <a:cs typeface="Cambria"/>
              </a:rPr>
              <a:t>nie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85" dirty="0">
                <a:latin typeface="Cambria"/>
                <a:cs typeface="Cambria"/>
              </a:rPr>
              <a:t>tworzy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125" dirty="0">
                <a:latin typeface="Cambria"/>
                <a:cs typeface="Cambria"/>
              </a:rPr>
              <a:t>wtedy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155" dirty="0">
                <a:latin typeface="Cambria"/>
                <a:cs typeface="Cambria"/>
              </a:rPr>
              <a:t>sam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75" dirty="0">
                <a:latin typeface="Cambria"/>
                <a:cs typeface="Cambria"/>
              </a:rPr>
              <a:t>obiektu,</a:t>
            </a:r>
            <a:r>
              <a:rPr sz="3000" dirty="0">
                <a:latin typeface="Cambria"/>
                <a:cs typeface="Cambria"/>
              </a:rPr>
              <a:t> </a:t>
            </a:r>
            <a:r>
              <a:rPr sz="3000" spc="-60" dirty="0">
                <a:latin typeface="Cambria"/>
                <a:cs typeface="Cambria"/>
              </a:rPr>
              <a:t>tylko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70" dirty="0">
                <a:latin typeface="Cambria"/>
                <a:cs typeface="Cambria"/>
              </a:rPr>
              <a:t>to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95" dirty="0">
                <a:latin typeface="Cambria"/>
                <a:cs typeface="Cambria"/>
              </a:rPr>
              <a:t>narzędzie </a:t>
            </a:r>
            <a:r>
              <a:rPr sz="3000" spc="-90" dirty="0">
                <a:latin typeface="Cambria"/>
                <a:cs typeface="Cambria"/>
              </a:rPr>
              <a:t> </a:t>
            </a:r>
            <a:r>
              <a:rPr sz="3000" spc="-105" dirty="0">
                <a:latin typeface="Cambria"/>
                <a:cs typeface="Cambria"/>
              </a:rPr>
              <a:t>przejmuję</a:t>
            </a:r>
            <a:r>
              <a:rPr sz="3000" spc="-15" dirty="0">
                <a:latin typeface="Cambria"/>
                <a:cs typeface="Cambria"/>
              </a:rPr>
              <a:t> </a:t>
            </a:r>
            <a:r>
              <a:rPr sz="3000" spc="-95" dirty="0">
                <a:latin typeface="Cambria"/>
                <a:cs typeface="Cambria"/>
              </a:rPr>
              <a:t>opiekę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14" dirty="0">
                <a:latin typeface="Cambria"/>
                <a:cs typeface="Cambria"/>
              </a:rPr>
              <a:t>nad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50" dirty="0">
                <a:latin typeface="Cambria"/>
                <a:cs typeface="Cambria"/>
              </a:rPr>
              <a:t>nim.</a:t>
            </a:r>
            <a:endParaRPr sz="3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600" dirty="0">
              <a:latin typeface="Cambria"/>
              <a:cs typeface="Cambria"/>
            </a:endParaRPr>
          </a:p>
          <a:p>
            <a:pPr marL="149225" marR="141605" algn="ctr">
              <a:lnSpc>
                <a:spcPts val="3300"/>
              </a:lnSpc>
            </a:pPr>
            <a:r>
              <a:rPr sz="3000" spc="-105" dirty="0">
                <a:latin typeface="Cambria"/>
                <a:cs typeface="Cambria"/>
              </a:rPr>
              <a:t>Jest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70" dirty="0">
                <a:latin typeface="Cambria"/>
                <a:cs typeface="Cambria"/>
              </a:rPr>
              <a:t>to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95" dirty="0">
                <a:latin typeface="Cambria"/>
                <a:cs typeface="Cambria"/>
              </a:rPr>
              <a:t>odpowiedź</a:t>
            </a:r>
            <a:r>
              <a:rPr sz="3000" dirty="0">
                <a:latin typeface="Cambria"/>
                <a:cs typeface="Cambria"/>
              </a:rPr>
              <a:t> </a:t>
            </a:r>
            <a:r>
              <a:rPr sz="3000" spc="-120" dirty="0">
                <a:latin typeface="Cambria"/>
                <a:cs typeface="Cambria"/>
              </a:rPr>
              <a:t>na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110" dirty="0">
                <a:latin typeface="Cambria"/>
                <a:cs typeface="Cambria"/>
              </a:rPr>
              <a:t>problemy</a:t>
            </a:r>
            <a:r>
              <a:rPr sz="3000" dirty="0">
                <a:latin typeface="Cambria"/>
                <a:cs typeface="Cambria"/>
              </a:rPr>
              <a:t> </a:t>
            </a:r>
            <a:r>
              <a:rPr sz="3000" spc="-100" dirty="0">
                <a:latin typeface="Cambria"/>
                <a:cs typeface="Cambria"/>
              </a:rPr>
              <a:t>związane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15" dirty="0">
                <a:latin typeface="Cambria"/>
                <a:cs typeface="Cambria"/>
              </a:rPr>
              <a:t>z</a:t>
            </a:r>
            <a:r>
              <a:rPr sz="3000" dirty="0">
                <a:latin typeface="Cambria"/>
                <a:cs typeface="Cambria"/>
              </a:rPr>
              <a:t> </a:t>
            </a:r>
            <a:r>
              <a:rPr sz="3000" spc="-85" dirty="0">
                <a:latin typeface="Cambria"/>
                <a:cs typeface="Cambria"/>
              </a:rPr>
              <a:t>zależnościami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90" dirty="0">
                <a:latin typeface="Cambria"/>
                <a:cs typeface="Cambria"/>
              </a:rPr>
              <a:t>pomiędzy</a:t>
            </a:r>
            <a:r>
              <a:rPr sz="3000" dirty="0">
                <a:latin typeface="Cambria"/>
                <a:cs typeface="Cambria"/>
              </a:rPr>
              <a:t> </a:t>
            </a:r>
            <a:r>
              <a:rPr sz="3000" spc="-90" dirty="0">
                <a:latin typeface="Cambria"/>
                <a:cs typeface="Cambria"/>
              </a:rPr>
              <a:t>klasami. </a:t>
            </a:r>
            <a:r>
              <a:rPr sz="3000" spc="-645" dirty="0">
                <a:latin typeface="Cambria"/>
                <a:cs typeface="Cambria"/>
              </a:rPr>
              <a:t> </a:t>
            </a:r>
            <a:r>
              <a:rPr sz="3000" spc="-50" dirty="0">
                <a:latin typeface="Cambria"/>
                <a:cs typeface="Cambria"/>
              </a:rPr>
              <a:t>Zależności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45" dirty="0">
                <a:latin typeface="Cambria"/>
                <a:cs typeface="Cambria"/>
              </a:rPr>
              <a:t>w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65" dirty="0">
                <a:latin typeface="Cambria"/>
                <a:cs typeface="Cambria"/>
              </a:rPr>
              <a:t>kodzie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75" dirty="0">
                <a:latin typeface="Cambria"/>
                <a:cs typeface="Cambria"/>
              </a:rPr>
              <a:t>są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95" dirty="0">
                <a:latin typeface="Cambria"/>
                <a:cs typeface="Cambria"/>
              </a:rPr>
              <a:t>problematyczne,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100" dirty="0">
                <a:latin typeface="Cambria"/>
                <a:cs typeface="Cambria"/>
              </a:rPr>
              <a:t>ponieważ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05" dirty="0">
                <a:latin typeface="Cambria"/>
                <a:cs typeface="Cambria"/>
              </a:rPr>
              <a:t>mogą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00" dirty="0">
                <a:latin typeface="Cambria"/>
                <a:cs typeface="Cambria"/>
              </a:rPr>
              <a:t>one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90" dirty="0">
                <a:latin typeface="Cambria"/>
                <a:cs typeface="Cambria"/>
              </a:rPr>
              <a:t>prowadzić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85" dirty="0">
                <a:latin typeface="Cambria"/>
                <a:cs typeface="Cambria"/>
              </a:rPr>
              <a:t>do </a:t>
            </a:r>
            <a:r>
              <a:rPr sz="3000" spc="-80" dirty="0">
                <a:latin typeface="Cambria"/>
                <a:cs typeface="Cambria"/>
              </a:rPr>
              <a:t> </a:t>
            </a:r>
            <a:r>
              <a:rPr sz="3000" spc="-90" dirty="0">
                <a:latin typeface="Cambria"/>
                <a:cs typeface="Cambria"/>
              </a:rPr>
              <a:t>sytuacji,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85" dirty="0">
                <a:latin typeface="Cambria"/>
                <a:cs typeface="Cambria"/>
              </a:rPr>
              <a:t>kiedy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85" dirty="0">
                <a:latin typeface="Cambria"/>
                <a:cs typeface="Cambria"/>
              </a:rPr>
              <a:t>chcąc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100" dirty="0">
                <a:latin typeface="Cambria"/>
                <a:cs typeface="Cambria"/>
              </a:rPr>
              <a:t>dodać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120" dirty="0">
                <a:latin typeface="Cambria"/>
                <a:cs typeface="Cambria"/>
              </a:rPr>
              <a:t>jedną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85" dirty="0">
                <a:latin typeface="Cambria"/>
                <a:cs typeface="Cambria"/>
              </a:rPr>
              <a:t>zmianę,</a:t>
            </a:r>
            <a:r>
              <a:rPr sz="3000" dirty="0">
                <a:latin typeface="Cambria"/>
                <a:cs typeface="Cambria"/>
              </a:rPr>
              <a:t> </a:t>
            </a:r>
            <a:r>
              <a:rPr sz="3000" spc="-105" dirty="0">
                <a:latin typeface="Cambria"/>
                <a:cs typeface="Cambria"/>
              </a:rPr>
              <a:t>musimy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70" dirty="0">
                <a:latin typeface="Cambria"/>
                <a:cs typeface="Cambria"/>
              </a:rPr>
              <a:t>zmienić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85" dirty="0">
                <a:latin typeface="Cambria"/>
                <a:cs typeface="Cambria"/>
              </a:rPr>
              <a:t>również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85" dirty="0">
                <a:latin typeface="Cambria"/>
                <a:cs typeface="Cambria"/>
              </a:rPr>
              <a:t>inne </a:t>
            </a:r>
            <a:r>
              <a:rPr sz="3000" spc="-80" dirty="0">
                <a:latin typeface="Cambria"/>
                <a:cs typeface="Cambria"/>
              </a:rPr>
              <a:t> </a:t>
            </a:r>
            <a:r>
              <a:rPr sz="3000" spc="-75" dirty="0">
                <a:latin typeface="Cambria"/>
                <a:cs typeface="Cambria"/>
              </a:rPr>
              <a:t>obiekty.</a:t>
            </a:r>
            <a:r>
              <a:rPr sz="3000" spc="5" dirty="0">
                <a:latin typeface="Cambria"/>
                <a:cs typeface="Cambria"/>
              </a:rPr>
              <a:t> </a:t>
            </a:r>
            <a:r>
              <a:rPr sz="3000" spc="-65" dirty="0">
                <a:latin typeface="Cambria"/>
                <a:cs typeface="Cambria"/>
              </a:rPr>
              <a:t>Utrudniają</a:t>
            </a:r>
            <a:r>
              <a:rPr sz="3000" dirty="0">
                <a:latin typeface="Cambria"/>
                <a:cs typeface="Cambria"/>
              </a:rPr>
              <a:t> </a:t>
            </a:r>
            <a:r>
              <a:rPr sz="3000" spc="-100" dirty="0">
                <a:latin typeface="Cambria"/>
                <a:cs typeface="Cambria"/>
              </a:rPr>
              <a:t>one</a:t>
            </a:r>
            <a:r>
              <a:rPr sz="3000" dirty="0">
                <a:latin typeface="Cambria"/>
                <a:cs typeface="Cambria"/>
              </a:rPr>
              <a:t> </a:t>
            </a:r>
            <a:r>
              <a:rPr sz="3000" spc="-85" dirty="0">
                <a:latin typeface="Cambria"/>
                <a:cs typeface="Cambria"/>
              </a:rPr>
              <a:t>również</a:t>
            </a:r>
            <a:r>
              <a:rPr sz="3000" dirty="0">
                <a:latin typeface="Cambria"/>
                <a:cs typeface="Cambria"/>
              </a:rPr>
              <a:t> </a:t>
            </a:r>
            <a:r>
              <a:rPr sz="3000" spc="-95" dirty="0">
                <a:latin typeface="Cambria"/>
                <a:cs typeface="Cambria"/>
              </a:rPr>
              <a:t>tworzenie</a:t>
            </a:r>
            <a:r>
              <a:rPr sz="3000" dirty="0">
                <a:latin typeface="Cambria"/>
                <a:cs typeface="Cambria"/>
              </a:rPr>
              <a:t> </a:t>
            </a:r>
            <a:r>
              <a:rPr sz="3000" spc="-95" dirty="0">
                <a:latin typeface="Cambria"/>
                <a:cs typeface="Cambria"/>
              </a:rPr>
              <a:t>dobrych</a:t>
            </a:r>
            <a:r>
              <a:rPr sz="3000" dirty="0">
                <a:latin typeface="Cambria"/>
                <a:cs typeface="Cambria"/>
              </a:rPr>
              <a:t> </a:t>
            </a:r>
            <a:r>
              <a:rPr sz="3000" spc="-120" dirty="0">
                <a:latin typeface="Cambria"/>
                <a:cs typeface="Cambria"/>
              </a:rPr>
              <a:t>testów</a:t>
            </a:r>
            <a:r>
              <a:rPr sz="3000" dirty="0">
                <a:latin typeface="Cambria"/>
                <a:cs typeface="Cambria"/>
              </a:rPr>
              <a:t> </a:t>
            </a:r>
            <a:r>
              <a:rPr sz="3000" spc="-90" dirty="0">
                <a:latin typeface="Cambria"/>
                <a:cs typeface="Cambria"/>
              </a:rPr>
              <a:t>jednostkowych.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E646D75-A76A-CD40-1BF0-BAACAE2052B9}"/>
              </a:ext>
            </a:extLst>
          </p:cNvPr>
          <p:cNvSpPr txBox="1">
            <a:spLocks/>
          </p:cNvSpPr>
          <p:nvPr/>
        </p:nvSpPr>
        <p:spPr>
          <a:xfrm>
            <a:off x="5600701" y="768889"/>
            <a:ext cx="7086598" cy="882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5600" b="0" i="0" u="heavy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ctr">
              <a:spcBef>
                <a:spcPts val="120"/>
              </a:spcBef>
            </a:pPr>
            <a:r>
              <a:rPr lang="pl-PL" u="none" kern="0" spc="45" dirty="0" err="1"/>
              <a:t>Inversion</a:t>
            </a:r>
            <a:r>
              <a:rPr lang="pl-PL" u="none" kern="0" spc="45" dirty="0"/>
              <a:t> of Control</a:t>
            </a:r>
            <a:endParaRPr lang="pl-PL" u="none" kern="0" spc="60"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A9645D4D-5B32-CB5D-2559-356133E99415}"/>
              </a:ext>
            </a:extLst>
          </p:cNvPr>
          <p:cNvSpPr/>
          <p:nvPr/>
        </p:nvSpPr>
        <p:spPr>
          <a:xfrm>
            <a:off x="4883238" y="1651539"/>
            <a:ext cx="8496935" cy="19050"/>
          </a:xfrm>
          <a:custGeom>
            <a:avLst/>
            <a:gdLst/>
            <a:ahLst/>
            <a:cxnLst/>
            <a:rect l="l" t="t" r="r" b="b"/>
            <a:pathLst>
              <a:path w="8496935" h="19050">
                <a:moveTo>
                  <a:pt x="0" y="0"/>
                </a:moveTo>
                <a:lnTo>
                  <a:pt x="8496374" y="19049"/>
                </a:lnTo>
              </a:path>
            </a:pathLst>
          </a:custGeom>
          <a:ln w="28574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877" y="52488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0069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6264" y="1842944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29533" y="86248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59251" y="1842944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0069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6910" y="6320985"/>
            <a:ext cx="9974881" cy="277929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37635" y="1899473"/>
            <a:ext cx="13421994" cy="7141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4335" marR="3712210" indent="261620">
              <a:lnSpc>
                <a:spcPct val="148000"/>
              </a:lnSpc>
              <a:spcBef>
                <a:spcPts val="95"/>
              </a:spcBef>
            </a:pPr>
            <a:r>
              <a:rPr sz="3000" spc="-105" dirty="0">
                <a:latin typeface="Cambria"/>
                <a:cs typeface="Cambria"/>
              </a:rPr>
              <a:t>Jest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70" dirty="0">
                <a:latin typeface="Cambria"/>
                <a:cs typeface="Cambria"/>
              </a:rPr>
              <a:t>to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25" dirty="0">
                <a:latin typeface="Cambria"/>
                <a:cs typeface="Cambria"/>
              </a:rPr>
              <a:t>sposób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95" dirty="0">
                <a:latin typeface="Cambria"/>
                <a:cs typeface="Cambria"/>
              </a:rPr>
              <a:t>implementacji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85" dirty="0">
                <a:latin typeface="Cambria"/>
                <a:cs typeface="Cambria"/>
              </a:rPr>
              <a:t>Inversion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85" dirty="0">
                <a:latin typeface="Cambria"/>
                <a:cs typeface="Cambria"/>
              </a:rPr>
              <a:t>od</a:t>
            </a:r>
            <a:r>
              <a:rPr sz="3000" spc="-10" dirty="0">
                <a:latin typeface="Cambria"/>
                <a:cs typeface="Cambria"/>
              </a:rPr>
              <a:t> Control. </a:t>
            </a:r>
            <a:r>
              <a:rPr sz="3000" spc="-645" dirty="0">
                <a:latin typeface="Cambria"/>
                <a:cs typeface="Cambria"/>
              </a:rPr>
              <a:t> </a:t>
            </a:r>
            <a:r>
              <a:rPr sz="3000" spc="-55" dirty="0">
                <a:latin typeface="Cambria"/>
                <a:cs typeface="Cambria"/>
              </a:rPr>
              <a:t>Po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90" dirty="0">
                <a:latin typeface="Cambria"/>
                <a:cs typeface="Cambria"/>
              </a:rPr>
              <a:t>polsku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14" dirty="0">
                <a:latin typeface="Cambria"/>
                <a:cs typeface="Cambria"/>
              </a:rPr>
              <a:t>nazywa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25" dirty="0">
                <a:latin typeface="Cambria"/>
                <a:cs typeface="Cambria"/>
              </a:rPr>
              <a:t>się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70" dirty="0">
                <a:latin typeface="Cambria"/>
                <a:cs typeface="Cambria"/>
              </a:rPr>
              <a:t>to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95" dirty="0">
                <a:latin typeface="Cambria"/>
                <a:cs typeface="Cambria"/>
              </a:rPr>
              <a:t>wstrzykiwaniem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75" dirty="0">
                <a:latin typeface="Cambria"/>
                <a:cs typeface="Cambria"/>
              </a:rPr>
              <a:t>zależności.</a:t>
            </a:r>
            <a:endParaRPr sz="3000" dirty="0">
              <a:latin typeface="Cambria"/>
              <a:cs typeface="Cambria"/>
            </a:endParaRPr>
          </a:p>
          <a:p>
            <a:pPr marL="417195" marR="2390140" indent="7620" algn="ctr">
              <a:lnSpc>
                <a:spcPts val="3300"/>
              </a:lnSpc>
              <a:spcBef>
                <a:spcPts val="60"/>
              </a:spcBef>
            </a:pPr>
            <a:r>
              <a:rPr sz="3000" spc="-95" dirty="0">
                <a:latin typeface="Cambria"/>
                <a:cs typeface="Cambria"/>
              </a:rPr>
              <a:t>Polega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120" dirty="0">
                <a:latin typeface="Cambria"/>
                <a:cs typeface="Cambria"/>
              </a:rPr>
              <a:t>na</a:t>
            </a:r>
            <a:r>
              <a:rPr sz="3000" dirty="0">
                <a:latin typeface="Cambria"/>
                <a:cs typeface="Cambria"/>
              </a:rPr>
              <a:t> </a:t>
            </a:r>
            <a:r>
              <a:rPr sz="3000" spc="-95" dirty="0">
                <a:latin typeface="Cambria"/>
                <a:cs typeface="Cambria"/>
              </a:rPr>
              <a:t>przekazywaniu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80" dirty="0">
                <a:latin typeface="Cambria"/>
                <a:cs typeface="Cambria"/>
              </a:rPr>
              <a:t>gotowych,</a:t>
            </a:r>
            <a:r>
              <a:rPr sz="3000" spc="5" dirty="0">
                <a:latin typeface="Cambria"/>
                <a:cs typeface="Cambria"/>
              </a:rPr>
              <a:t> </a:t>
            </a:r>
            <a:r>
              <a:rPr sz="3000" spc="-80" dirty="0">
                <a:latin typeface="Cambria"/>
                <a:cs typeface="Cambria"/>
              </a:rPr>
              <a:t>utworzonych</a:t>
            </a:r>
            <a:r>
              <a:rPr sz="3000" dirty="0">
                <a:latin typeface="Cambria"/>
                <a:cs typeface="Cambria"/>
              </a:rPr>
              <a:t> </a:t>
            </a:r>
            <a:r>
              <a:rPr sz="3000" spc="-85" dirty="0">
                <a:latin typeface="Cambria"/>
                <a:cs typeface="Cambria"/>
              </a:rPr>
              <a:t>instancji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90" dirty="0">
                <a:latin typeface="Cambria"/>
                <a:cs typeface="Cambria"/>
              </a:rPr>
              <a:t>obiektów </a:t>
            </a:r>
            <a:r>
              <a:rPr sz="3000" spc="-645" dirty="0">
                <a:latin typeface="Cambria"/>
                <a:cs typeface="Cambria"/>
              </a:rPr>
              <a:t> </a:t>
            </a:r>
            <a:r>
              <a:rPr sz="3000" spc="-120" dirty="0">
                <a:latin typeface="Cambria"/>
                <a:cs typeface="Cambria"/>
              </a:rPr>
              <a:t>(najczęściej</a:t>
            </a:r>
            <a:r>
              <a:rPr sz="3000" dirty="0">
                <a:latin typeface="Cambria"/>
                <a:cs typeface="Cambria"/>
              </a:rPr>
              <a:t> </a:t>
            </a:r>
            <a:r>
              <a:rPr sz="3000" spc="-80" dirty="0">
                <a:latin typeface="Cambria"/>
                <a:cs typeface="Cambria"/>
              </a:rPr>
              <a:t>jako</a:t>
            </a:r>
            <a:r>
              <a:rPr sz="3000" dirty="0">
                <a:latin typeface="Cambria"/>
                <a:cs typeface="Cambria"/>
              </a:rPr>
              <a:t> </a:t>
            </a:r>
            <a:r>
              <a:rPr sz="3000" spc="-125" dirty="0">
                <a:latin typeface="Cambria"/>
                <a:cs typeface="Cambria"/>
              </a:rPr>
              <a:t>parametry</a:t>
            </a:r>
            <a:r>
              <a:rPr sz="3000" dirty="0">
                <a:latin typeface="Cambria"/>
                <a:cs typeface="Cambria"/>
              </a:rPr>
              <a:t> </a:t>
            </a:r>
            <a:r>
              <a:rPr sz="3000" spc="-105" dirty="0">
                <a:latin typeface="Cambria"/>
                <a:cs typeface="Cambria"/>
              </a:rPr>
              <a:t>konstruktora)</a:t>
            </a:r>
            <a:r>
              <a:rPr sz="3000" dirty="0">
                <a:latin typeface="Cambria"/>
                <a:cs typeface="Cambria"/>
              </a:rPr>
              <a:t> </a:t>
            </a:r>
            <a:r>
              <a:rPr sz="3000" spc="-110" dirty="0">
                <a:latin typeface="Cambria"/>
                <a:cs typeface="Cambria"/>
              </a:rPr>
              <a:t>zamiast</a:t>
            </a:r>
            <a:r>
              <a:rPr sz="3000" dirty="0">
                <a:latin typeface="Cambria"/>
                <a:cs typeface="Cambria"/>
              </a:rPr>
              <a:t> </a:t>
            </a:r>
            <a:r>
              <a:rPr sz="3000" spc="-95" dirty="0">
                <a:latin typeface="Cambria"/>
                <a:cs typeface="Cambria"/>
              </a:rPr>
              <a:t>tworzenia</a:t>
            </a:r>
            <a:r>
              <a:rPr sz="3000" dirty="0">
                <a:latin typeface="Cambria"/>
                <a:cs typeface="Cambria"/>
              </a:rPr>
              <a:t> </a:t>
            </a:r>
            <a:r>
              <a:rPr sz="3000" spc="-90" dirty="0">
                <a:latin typeface="Cambria"/>
                <a:cs typeface="Cambria"/>
              </a:rPr>
              <a:t>nowych </a:t>
            </a:r>
            <a:r>
              <a:rPr sz="3000" spc="-85" dirty="0">
                <a:latin typeface="Cambria"/>
                <a:cs typeface="Cambria"/>
              </a:rPr>
              <a:t> </a:t>
            </a:r>
            <a:r>
              <a:rPr sz="3000" spc="-80" dirty="0">
                <a:latin typeface="Cambria"/>
                <a:cs typeface="Cambria"/>
              </a:rPr>
              <a:t>obiektów.</a:t>
            </a:r>
            <a:endParaRPr sz="3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 dirty="0">
              <a:latin typeface="Cambria"/>
              <a:cs typeface="Cambria"/>
            </a:endParaRPr>
          </a:p>
          <a:p>
            <a:pPr marL="2704465" marR="1495425" indent="-2692400">
              <a:lnSpc>
                <a:spcPts val="3300"/>
              </a:lnSpc>
            </a:pPr>
            <a:r>
              <a:rPr sz="3000" spc="-45" dirty="0">
                <a:latin typeface="Cambria"/>
                <a:cs typeface="Cambria"/>
              </a:rPr>
              <a:t>W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10" dirty="0">
                <a:latin typeface="Cambria"/>
                <a:cs typeface="Cambria"/>
              </a:rPr>
              <a:t>dalszej</a:t>
            </a:r>
            <a:r>
              <a:rPr sz="3000" spc="-15" dirty="0">
                <a:latin typeface="Cambria"/>
                <a:cs typeface="Cambria"/>
              </a:rPr>
              <a:t> </a:t>
            </a:r>
            <a:r>
              <a:rPr sz="3000" spc="-80" dirty="0">
                <a:latin typeface="Cambria"/>
                <a:cs typeface="Cambria"/>
              </a:rPr>
              <a:t>części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95" dirty="0">
                <a:latin typeface="Cambria"/>
                <a:cs typeface="Cambria"/>
              </a:rPr>
              <a:t>prezentacji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95" dirty="0">
                <a:latin typeface="Cambria"/>
                <a:cs typeface="Cambria"/>
              </a:rPr>
              <a:t>skupimy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25" dirty="0">
                <a:latin typeface="Cambria"/>
                <a:cs typeface="Cambria"/>
              </a:rPr>
              <a:t>się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20" dirty="0">
                <a:latin typeface="Cambria"/>
                <a:cs typeface="Cambria"/>
              </a:rPr>
              <a:t>na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00" dirty="0">
                <a:latin typeface="Cambria"/>
                <a:cs typeface="Cambria"/>
              </a:rPr>
              <a:t>przykładach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45" dirty="0">
                <a:latin typeface="Cambria"/>
                <a:cs typeface="Cambria"/>
              </a:rPr>
              <a:t>w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5" dirty="0">
                <a:latin typeface="Cambria"/>
                <a:cs typeface="Cambria"/>
              </a:rPr>
              <a:t>NestJS,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130" dirty="0">
                <a:latin typeface="Cambria"/>
                <a:cs typeface="Cambria"/>
              </a:rPr>
              <a:t>ale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05" dirty="0">
                <a:latin typeface="Cambria"/>
                <a:cs typeface="Cambria"/>
              </a:rPr>
              <a:t>dobrym </a:t>
            </a:r>
            <a:r>
              <a:rPr sz="3000" spc="-645" dirty="0">
                <a:latin typeface="Cambria"/>
                <a:cs typeface="Cambria"/>
              </a:rPr>
              <a:t> </a:t>
            </a:r>
            <a:r>
              <a:rPr sz="3000" spc="-110" dirty="0">
                <a:latin typeface="Cambria"/>
                <a:cs typeface="Cambria"/>
              </a:rPr>
              <a:t>przykładem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30" dirty="0">
                <a:latin typeface="Cambria"/>
                <a:cs typeface="Cambria"/>
              </a:rPr>
              <a:t>jest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90" dirty="0">
                <a:latin typeface="Cambria"/>
                <a:cs typeface="Cambria"/>
              </a:rPr>
              <a:t>też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20" dirty="0">
                <a:latin typeface="Cambria"/>
                <a:cs typeface="Cambria"/>
              </a:rPr>
              <a:t>@Autowired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-145" dirty="0">
                <a:latin typeface="Cambria"/>
                <a:cs typeface="Cambria"/>
              </a:rPr>
              <a:t>w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-55" dirty="0">
                <a:latin typeface="Cambria"/>
                <a:cs typeface="Cambria"/>
              </a:rPr>
              <a:t>Spring.</a:t>
            </a:r>
            <a:endParaRPr sz="3000" dirty="0">
              <a:latin typeface="Cambria"/>
              <a:cs typeface="Cambria"/>
            </a:endParaRPr>
          </a:p>
          <a:p>
            <a:pPr marL="9142095" marR="5080">
              <a:lnSpc>
                <a:spcPts val="2700"/>
              </a:lnSpc>
              <a:spcBef>
                <a:spcPts val="2525"/>
              </a:spcBef>
            </a:pPr>
            <a:r>
              <a:rPr sz="2450" spc="-10" dirty="0">
                <a:latin typeface="Cambria"/>
                <a:cs typeface="Cambria"/>
              </a:rPr>
              <a:t>Dzięki </a:t>
            </a:r>
            <a:r>
              <a:rPr sz="2450" spc="-85" dirty="0">
                <a:latin typeface="Cambria"/>
                <a:cs typeface="Cambria"/>
              </a:rPr>
              <a:t>tej</a:t>
            </a:r>
            <a:r>
              <a:rPr sz="2450" spc="-10" dirty="0">
                <a:latin typeface="Cambria"/>
                <a:cs typeface="Cambria"/>
              </a:rPr>
              <a:t> </a:t>
            </a:r>
            <a:r>
              <a:rPr sz="2450" spc="-70" dirty="0">
                <a:latin typeface="Cambria"/>
                <a:cs typeface="Cambria"/>
              </a:rPr>
              <a:t>adnotacji</a:t>
            </a:r>
            <a:r>
              <a:rPr sz="2450" spc="-5" dirty="0">
                <a:latin typeface="Cambria"/>
                <a:cs typeface="Cambria"/>
              </a:rPr>
              <a:t> </a:t>
            </a:r>
            <a:r>
              <a:rPr sz="2450" spc="-45" dirty="0">
                <a:latin typeface="Cambria"/>
                <a:cs typeface="Cambria"/>
              </a:rPr>
              <a:t>Spring </a:t>
            </a:r>
            <a:r>
              <a:rPr sz="2450" spc="-40" dirty="0">
                <a:latin typeface="Cambria"/>
                <a:cs typeface="Cambria"/>
              </a:rPr>
              <a:t> </a:t>
            </a:r>
            <a:r>
              <a:rPr sz="2450" spc="-75" dirty="0">
                <a:latin typeface="Cambria"/>
                <a:cs typeface="Cambria"/>
              </a:rPr>
              <a:t>Framework</a:t>
            </a:r>
            <a:r>
              <a:rPr sz="2450" spc="-10" dirty="0">
                <a:latin typeface="Cambria"/>
                <a:cs typeface="Cambria"/>
              </a:rPr>
              <a:t> </a:t>
            </a:r>
            <a:r>
              <a:rPr sz="2450" spc="-70" dirty="0">
                <a:latin typeface="Cambria"/>
                <a:cs typeface="Cambria"/>
              </a:rPr>
              <a:t>automatycznie </a:t>
            </a:r>
            <a:r>
              <a:rPr sz="2450" spc="-65" dirty="0">
                <a:latin typeface="Cambria"/>
                <a:cs typeface="Cambria"/>
              </a:rPr>
              <a:t> </a:t>
            </a:r>
            <a:r>
              <a:rPr sz="2450" spc="-75" dirty="0">
                <a:latin typeface="Cambria"/>
                <a:cs typeface="Cambria"/>
              </a:rPr>
              <a:t>wstrzykuje</a:t>
            </a:r>
            <a:r>
              <a:rPr sz="2450" spc="-30" dirty="0">
                <a:latin typeface="Cambria"/>
                <a:cs typeface="Cambria"/>
              </a:rPr>
              <a:t> </a:t>
            </a:r>
            <a:r>
              <a:rPr sz="2450" spc="-75" dirty="0">
                <a:latin typeface="Cambria"/>
                <a:cs typeface="Cambria"/>
              </a:rPr>
              <a:t>odpowiednią</a:t>
            </a:r>
            <a:r>
              <a:rPr sz="2450" spc="-30" dirty="0">
                <a:latin typeface="Cambria"/>
                <a:cs typeface="Cambria"/>
              </a:rPr>
              <a:t> </a:t>
            </a:r>
            <a:r>
              <a:rPr sz="2450" spc="-80" dirty="0">
                <a:latin typeface="Cambria"/>
                <a:cs typeface="Cambria"/>
              </a:rPr>
              <a:t>instancję </a:t>
            </a:r>
            <a:r>
              <a:rPr sz="2450" spc="-525" dirty="0">
                <a:latin typeface="Cambria"/>
                <a:cs typeface="Cambria"/>
              </a:rPr>
              <a:t> </a:t>
            </a:r>
            <a:r>
              <a:rPr sz="2450" b="1" spc="-35" dirty="0">
                <a:latin typeface="Times New Roman"/>
                <a:cs typeface="Times New Roman"/>
              </a:rPr>
              <a:t>OneMonthRepository </a:t>
            </a:r>
            <a:r>
              <a:rPr sz="2450" spc="-65" dirty="0">
                <a:latin typeface="Cambria"/>
                <a:cs typeface="Cambria"/>
              </a:rPr>
              <a:t>do </a:t>
            </a:r>
            <a:r>
              <a:rPr sz="2450" spc="-60" dirty="0">
                <a:latin typeface="Cambria"/>
                <a:cs typeface="Cambria"/>
              </a:rPr>
              <a:t> </a:t>
            </a:r>
            <a:r>
              <a:rPr sz="2450" spc="-65" dirty="0">
                <a:latin typeface="Cambria"/>
                <a:cs typeface="Cambria"/>
              </a:rPr>
              <a:t>kontrolera</a:t>
            </a:r>
            <a:r>
              <a:rPr sz="2450" spc="-50" dirty="0">
                <a:latin typeface="Cambria"/>
                <a:cs typeface="Cambria"/>
              </a:rPr>
              <a:t> </a:t>
            </a:r>
            <a:r>
              <a:rPr sz="2450" b="1" spc="-30" dirty="0">
                <a:latin typeface="Times New Roman"/>
                <a:cs typeface="Times New Roman"/>
              </a:rPr>
              <a:t>OneMonthController</a:t>
            </a:r>
            <a:r>
              <a:rPr sz="2450" spc="-30" dirty="0">
                <a:latin typeface="Cambria"/>
                <a:cs typeface="Cambria"/>
              </a:rPr>
              <a:t>. </a:t>
            </a:r>
            <a:r>
              <a:rPr sz="2450" spc="-525" dirty="0">
                <a:latin typeface="Cambria"/>
                <a:cs typeface="Cambria"/>
              </a:rPr>
              <a:t> </a:t>
            </a:r>
            <a:r>
              <a:rPr sz="2450" spc="-10" dirty="0">
                <a:latin typeface="Cambria"/>
                <a:cs typeface="Cambria"/>
              </a:rPr>
              <a:t>Dzięki </a:t>
            </a:r>
            <a:r>
              <a:rPr sz="2450" spc="-95" dirty="0">
                <a:latin typeface="Cambria"/>
                <a:cs typeface="Cambria"/>
              </a:rPr>
              <a:t>temu</a:t>
            </a:r>
            <a:r>
              <a:rPr sz="2450" spc="-10" dirty="0">
                <a:latin typeface="Cambria"/>
                <a:cs typeface="Cambria"/>
              </a:rPr>
              <a:t> </a:t>
            </a:r>
            <a:r>
              <a:rPr sz="2450" spc="-70" dirty="0">
                <a:latin typeface="Cambria"/>
                <a:cs typeface="Cambria"/>
              </a:rPr>
              <a:t>nie</a:t>
            </a:r>
            <a:r>
              <a:rPr sz="2450" spc="-5" dirty="0">
                <a:latin typeface="Cambria"/>
                <a:cs typeface="Cambria"/>
              </a:rPr>
              <a:t> </a:t>
            </a:r>
            <a:r>
              <a:rPr sz="2450" spc="-85" dirty="0">
                <a:latin typeface="Cambria"/>
                <a:cs typeface="Cambria"/>
              </a:rPr>
              <a:t>trzeba</a:t>
            </a:r>
            <a:r>
              <a:rPr sz="2450" spc="-10" dirty="0">
                <a:latin typeface="Cambria"/>
                <a:cs typeface="Cambria"/>
              </a:rPr>
              <a:t> </a:t>
            </a:r>
            <a:r>
              <a:rPr sz="2450" spc="-60" dirty="0">
                <a:latin typeface="Cambria"/>
                <a:cs typeface="Cambria"/>
              </a:rPr>
              <a:t>tworzyć </a:t>
            </a:r>
            <a:r>
              <a:rPr sz="2450" spc="-55" dirty="0">
                <a:latin typeface="Cambria"/>
                <a:cs typeface="Cambria"/>
              </a:rPr>
              <a:t> </a:t>
            </a:r>
            <a:r>
              <a:rPr sz="2450" spc="-65" dirty="0">
                <a:latin typeface="Cambria"/>
                <a:cs typeface="Cambria"/>
              </a:rPr>
              <a:t>obiektu</a:t>
            </a:r>
            <a:r>
              <a:rPr sz="2450" spc="-15" dirty="0">
                <a:latin typeface="Cambria"/>
                <a:cs typeface="Cambria"/>
              </a:rPr>
              <a:t> </a:t>
            </a:r>
            <a:r>
              <a:rPr sz="2450" b="1" spc="-35" dirty="0">
                <a:latin typeface="Times New Roman"/>
                <a:cs typeface="Times New Roman"/>
              </a:rPr>
              <a:t>OneMonthRepository </a:t>
            </a:r>
            <a:r>
              <a:rPr sz="2450" b="1" spc="-30" dirty="0">
                <a:latin typeface="Times New Roman"/>
                <a:cs typeface="Times New Roman"/>
              </a:rPr>
              <a:t> </a:t>
            </a:r>
            <a:r>
              <a:rPr sz="2450" spc="-55" dirty="0">
                <a:latin typeface="Cambria"/>
                <a:cs typeface="Cambria"/>
              </a:rPr>
              <a:t>ręcznie.</a:t>
            </a:r>
            <a:endParaRPr sz="2450" dirty="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72873" y="4870699"/>
            <a:ext cx="11744960" cy="19050"/>
          </a:xfrm>
          <a:custGeom>
            <a:avLst/>
            <a:gdLst/>
            <a:ahLst/>
            <a:cxnLst/>
            <a:rect l="l" t="t" r="r" b="b"/>
            <a:pathLst>
              <a:path w="11744960" h="19050">
                <a:moveTo>
                  <a:pt x="0" y="0"/>
                </a:moveTo>
                <a:lnTo>
                  <a:pt x="11744337" y="19053"/>
                </a:lnTo>
              </a:path>
            </a:pathLst>
          </a:custGeom>
          <a:ln w="28574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1F9C1DD3-EB72-E1EC-3802-95DC2E6408D8}"/>
              </a:ext>
            </a:extLst>
          </p:cNvPr>
          <p:cNvSpPr txBox="1">
            <a:spLocks/>
          </p:cNvSpPr>
          <p:nvPr/>
        </p:nvSpPr>
        <p:spPr>
          <a:xfrm>
            <a:off x="5759600" y="879851"/>
            <a:ext cx="7086598" cy="882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5600" b="0" i="0" u="heavy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ctr">
              <a:spcBef>
                <a:spcPts val="120"/>
              </a:spcBef>
            </a:pPr>
            <a:r>
              <a:rPr lang="pl-PL" u="none" kern="0" spc="45" dirty="0" err="1"/>
              <a:t>Dependancy</a:t>
            </a:r>
            <a:r>
              <a:rPr lang="pl-PL" u="none" kern="0" spc="45" dirty="0"/>
              <a:t> </a:t>
            </a:r>
            <a:r>
              <a:rPr lang="pl-PL" u="none" kern="0" spc="45" dirty="0" err="1"/>
              <a:t>Injection</a:t>
            </a:r>
            <a:endParaRPr lang="pl-PL" u="none" kern="0" spc="60"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136A39FE-350B-33D1-B272-CB1D47DDE0DE}"/>
              </a:ext>
            </a:extLst>
          </p:cNvPr>
          <p:cNvSpPr/>
          <p:nvPr/>
        </p:nvSpPr>
        <p:spPr>
          <a:xfrm>
            <a:off x="4895532" y="1752976"/>
            <a:ext cx="8496935" cy="19050"/>
          </a:xfrm>
          <a:custGeom>
            <a:avLst/>
            <a:gdLst/>
            <a:ahLst/>
            <a:cxnLst/>
            <a:rect l="l" t="t" r="r" b="b"/>
            <a:pathLst>
              <a:path w="8496935" h="19050">
                <a:moveTo>
                  <a:pt x="0" y="0"/>
                </a:moveTo>
                <a:lnTo>
                  <a:pt x="8496374" y="19049"/>
                </a:lnTo>
              </a:path>
            </a:pathLst>
          </a:custGeom>
          <a:ln w="28574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077" y="52487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0069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1464" y="1842943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3358" y="69370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83076" y="1826059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0069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0440" y="4441157"/>
            <a:ext cx="9714397" cy="405928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2591" y="1930939"/>
            <a:ext cx="5461125" cy="20978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25328" y="1884203"/>
            <a:ext cx="5400675" cy="63963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124460">
              <a:lnSpc>
                <a:spcPts val="2630"/>
              </a:lnSpc>
              <a:spcBef>
                <a:spcPts val="420"/>
              </a:spcBef>
            </a:pPr>
            <a:r>
              <a:rPr sz="2400" spc="-30" dirty="0">
                <a:latin typeface="Cambria"/>
                <a:cs typeface="Cambria"/>
              </a:rPr>
              <a:t>W</a:t>
            </a:r>
            <a:r>
              <a:rPr sz="2400" spc="-10" dirty="0">
                <a:latin typeface="Cambria"/>
                <a:cs typeface="Cambria"/>
              </a:rPr>
              <a:t> NestJS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mamy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dekorator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@Injectable(), </a:t>
            </a:r>
            <a:r>
              <a:rPr sz="2400" spc="-114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który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służy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do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oznaczania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klas,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które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mają </a:t>
            </a:r>
            <a:r>
              <a:rPr sz="2400" spc="-100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zostać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zainicjowane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przez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kontener 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wstrzykiwania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zależności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(dependency 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injection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container)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podczas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wykonywania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operacji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w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aplikacji.</a:t>
            </a:r>
            <a:endParaRPr sz="2400">
              <a:latin typeface="Cambria"/>
              <a:cs typeface="Cambria"/>
            </a:endParaRPr>
          </a:p>
          <a:p>
            <a:pPr marL="12700" marR="5080">
              <a:lnSpc>
                <a:spcPts val="2620"/>
              </a:lnSpc>
              <a:spcBef>
                <a:spcPts val="2605"/>
              </a:spcBef>
            </a:pPr>
            <a:r>
              <a:rPr sz="2400" spc="-65" dirty="0">
                <a:latin typeface="Cambria"/>
                <a:cs typeface="Cambria"/>
              </a:rPr>
              <a:t>Klasy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oznaczone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dekoratorem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30" dirty="0">
                <a:latin typeface="Cambria"/>
                <a:cs typeface="Cambria"/>
              </a:rPr>
              <a:t>@Injectable()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145" dirty="0">
                <a:latin typeface="Cambria"/>
                <a:cs typeface="Cambria"/>
              </a:rPr>
              <a:t>s</a:t>
            </a:r>
            <a:r>
              <a:rPr sz="2400" spc="-130" dirty="0">
                <a:latin typeface="Cambria"/>
                <a:cs typeface="Cambria"/>
              </a:rPr>
              <a:t>ą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z</a:t>
            </a:r>
            <a:r>
              <a:rPr sz="2400" spc="-135" dirty="0">
                <a:latin typeface="Cambria"/>
                <a:cs typeface="Cambria"/>
              </a:rPr>
              <a:t>a</a:t>
            </a:r>
            <a:r>
              <a:rPr sz="2400" spc="-70" dirty="0">
                <a:latin typeface="Cambria"/>
                <a:cs typeface="Cambria"/>
              </a:rPr>
              <a:t>r</a:t>
            </a:r>
            <a:r>
              <a:rPr sz="2400" spc="-135" dirty="0">
                <a:latin typeface="Cambria"/>
                <a:cs typeface="Cambria"/>
              </a:rPr>
              <a:t>e</a:t>
            </a:r>
            <a:r>
              <a:rPr sz="2400" spc="-65" dirty="0">
                <a:latin typeface="Cambria"/>
                <a:cs typeface="Cambria"/>
              </a:rPr>
              <a:t>j</a:t>
            </a:r>
            <a:r>
              <a:rPr sz="2400" spc="-135" dirty="0">
                <a:latin typeface="Cambria"/>
                <a:cs typeface="Cambria"/>
              </a:rPr>
              <a:t>e</a:t>
            </a:r>
            <a:r>
              <a:rPr sz="2400" spc="-145" dirty="0">
                <a:latin typeface="Cambria"/>
                <a:cs typeface="Cambria"/>
              </a:rPr>
              <a:t>s</a:t>
            </a:r>
            <a:r>
              <a:rPr sz="2400" spc="-65" dirty="0">
                <a:latin typeface="Cambria"/>
                <a:cs typeface="Cambria"/>
              </a:rPr>
              <a:t>t</a:t>
            </a:r>
            <a:r>
              <a:rPr sz="2400" spc="-70" dirty="0">
                <a:latin typeface="Cambria"/>
                <a:cs typeface="Cambria"/>
              </a:rPr>
              <a:t>r</a:t>
            </a:r>
            <a:r>
              <a:rPr sz="2400" spc="-45" dirty="0">
                <a:latin typeface="Cambria"/>
                <a:cs typeface="Cambria"/>
              </a:rPr>
              <a:t>o</a:t>
            </a:r>
            <a:r>
              <a:rPr sz="2400" spc="-114" dirty="0">
                <a:latin typeface="Cambria"/>
                <a:cs typeface="Cambria"/>
              </a:rPr>
              <a:t>w</a:t>
            </a:r>
            <a:r>
              <a:rPr sz="2400" spc="-135" dirty="0">
                <a:latin typeface="Cambria"/>
                <a:cs typeface="Cambria"/>
              </a:rPr>
              <a:t>a</a:t>
            </a:r>
            <a:r>
              <a:rPr sz="2400" spc="-55" dirty="0">
                <a:latin typeface="Cambria"/>
                <a:cs typeface="Cambria"/>
              </a:rPr>
              <a:t>n</a:t>
            </a:r>
            <a:r>
              <a:rPr sz="2400" spc="-130" dirty="0">
                <a:latin typeface="Cambria"/>
                <a:cs typeface="Cambria"/>
              </a:rPr>
              <a:t>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w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k</a:t>
            </a:r>
            <a:r>
              <a:rPr sz="2400" spc="-45" dirty="0">
                <a:latin typeface="Cambria"/>
                <a:cs typeface="Cambria"/>
              </a:rPr>
              <a:t>o</a:t>
            </a:r>
            <a:r>
              <a:rPr sz="2400" spc="-55" dirty="0">
                <a:latin typeface="Cambria"/>
                <a:cs typeface="Cambria"/>
              </a:rPr>
              <a:t>n</a:t>
            </a:r>
            <a:r>
              <a:rPr sz="2400" spc="-65" dirty="0">
                <a:latin typeface="Cambria"/>
                <a:cs typeface="Cambria"/>
              </a:rPr>
              <a:t>t</a:t>
            </a:r>
            <a:r>
              <a:rPr sz="2400" spc="-135" dirty="0">
                <a:latin typeface="Cambria"/>
                <a:cs typeface="Cambria"/>
              </a:rPr>
              <a:t>e</a:t>
            </a:r>
            <a:r>
              <a:rPr sz="2400" spc="-55" dirty="0">
                <a:latin typeface="Cambria"/>
                <a:cs typeface="Cambria"/>
              </a:rPr>
              <a:t>n</a:t>
            </a:r>
            <a:r>
              <a:rPr sz="2400" spc="-135" dirty="0">
                <a:latin typeface="Cambria"/>
                <a:cs typeface="Cambria"/>
              </a:rPr>
              <a:t>e</a:t>
            </a:r>
            <a:r>
              <a:rPr sz="2400" spc="-70" dirty="0">
                <a:latin typeface="Cambria"/>
                <a:cs typeface="Cambria"/>
              </a:rPr>
              <a:t>r</a:t>
            </a:r>
            <a:r>
              <a:rPr sz="2400" spc="-15" dirty="0">
                <a:latin typeface="Cambria"/>
                <a:cs typeface="Cambria"/>
              </a:rPr>
              <a:t>z</a:t>
            </a:r>
            <a:r>
              <a:rPr sz="2400" spc="-85" dirty="0">
                <a:latin typeface="Cambria"/>
                <a:cs typeface="Cambria"/>
              </a:rPr>
              <a:t>e  </a:t>
            </a:r>
            <a:r>
              <a:rPr sz="2400" spc="-75" dirty="0">
                <a:latin typeface="Cambria"/>
                <a:cs typeface="Cambria"/>
              </a:rPr>
              <a:t>wstrzykiwania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zależności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i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mogą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być 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wstrzykiwane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do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innych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klas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poprzez 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konstruktor,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metodę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lub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właściwość.</a:t>
            </a:r>
            <a:endParaRPr sz="2400">
              <a:latin typeface="Cambria"/>
              <a:cs typeface="Cambria"/>
            </a:endParaRPr>
          </a:p>
          <a:p>
            <a:pPr marL="12700" marR="104775">
              <a:lnSpc>
                <a:spcPts val="2630"/>
              </a:lnSpc>
              <a:spcBef>
                <a:spcPts val="2640"/>
              </a:spcBef>
            </a:pPr>
            <a:r>
              <a:rPr sz="2400" spc="-60" dirty="0">
                <a:latin typeface="Cambria"/>
                <a:cs typeface="Cambria"/>
              </a:rPr>
              <a:t>Kontener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wstrzykiwania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zależności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NestJS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tworzy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instancje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klas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w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momencie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ich 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pierwszego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wstrzyknięcia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i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zapewnia,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że 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wszystkie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zależności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zostały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wstrzyknięte 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przed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utworzeniem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instancji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klasy,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co 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ułatwia</a:t>
            </a:r>
            <a:r>
              <a:rPr sz="2400" spc="-15" dirty="0">
                <a:latin typeface="Cambria"/>
                <a:cs typeface="Cambria"/>
              </a:rPr>
              <a:t> i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upraszcza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kodowanie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aplikacji.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077" y="52490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0069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1464" y="1842946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3358" y="69373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83076" y="1826062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0069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8931" y="3091433"/>
            <a:ext cx="4283356" cy="16056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5148" y="962379"/>
            <a:ext cx="6377473" cy="178452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9937" y="4997584"/>
            <a:ext cx="5473483" cy="20151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05925" y="7351541"/>
            <a:ext cx="7094990" cy="20187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06303" y="2229127"/>
            <a:ext cx="5576570" cy="57664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386080">
              <a:lnSpc>
                <a:spcPts val="2630"/>
              </a:lnSpc>
              <a:spcBef>
                <a:spcPts val="395"/>
              </a:spcBef>
            </a:pPr>
            <a:r>
              <a:rPr sz="2400" spc="-55" dirty="0">
                <a:latin typeface="Cambria"/>
                <a:cs typeface="Cambria"/>
              </a:rPr>
              <a:t>Inny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przykład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wstrzykiwania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zależności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30" dirty="0">
                <a:latin typeface="Cambria"/>
                <a:cs typeface="Cambria"/>
              </a:rPr>
              <a:t>w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n</a:t>
            </a:r>
            <a:r>
              <a:rPr sz="2400" spc="-140" dirty="0">
                <a:latin typeface="Cambria"/>
                <a:cs typeface="Cambria"/>
              </a:rPr>
              <a:t>a</a:t>
            </a:r>
            <a:r>
              <a:rPr sz="2400" spc="-150" dirty="0">
                <a:latin typeface="Cambria"/>
                <a:cs typeface="Cambria"/>
              </a:rPr>
              <a:t>s</a:t>
            </a:r>
            <a:r>
              <a:rPr sz="2400" spc="-20" dirty="0">
                <a:latin typeface="Cambria"/>
                <a:cs typeface="Cambria"/>
              </a:rPr>
              <a:t>z</a:t>
            </a:r>
            <a:r>
              <a:rPr sz="2400" spc="-85" dirty="0">
                <a:latin typeface="Cambria"/>
                <a:cs typeface="Cambria"/>
              </a:rPr>
              <a:t>y</a:t>
            </a:r>
            <a:r>
              <a:rPr sz="2400" spc="-105" dirty="0">
                <a:latin typeface="Cambria"/>
                <a:cs typeface="Cambria"/>
              </a:rPr>
              <a:t>m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k</a:t>
            </a:r>
            <a:r>
              <a:rPr sz="2400" spc="-55" dirty="0">
                <a:latin typeface="Cambria"/>
                <a:cs typeface="Cambria"/>
              </a:rPr>
              <a:t>o</a:t>
            </a:r>
            <a:r>
              <a:rPr sz="2400" spc="-100" dirty="0">
                <a:latin typeface="Cambria"/>
                <a:cs typeface="Cambria"/>
              </a:rPr>
              <a:t>d</a:t>
            </a:r>
            <a:r>
              <a:rPr sz="2400" spc="-20" dirty="0">
                <a:latin typeface="Cambria"/>
                <a:cs typeface="Cambria"/>
              </a:rPr>
              <a:t>zi</a:t>
            </a:r>
            <a:r>
              <a:rPr sz="2400" spc="-140" dirty="0">
                <a:latin typeface="Cambria"/>
                <a:cs typeface="Cambria"/>
              </a:rPr>
              <a:t>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z</a:t>
            </a:r>
            <a:r>
              <a:rPr sz="2400" spc="-65" dirty="0">
                <a:latin typeface="Cambria"/>
                <a:cs typeface="Cambria"/>
              </a:rPr>
              <a:t>n</a:t>
            </a:r>
            <a:r>
              <a:rPr sz="2400" spc="-140" dirty="0">
                <a:latin typeface="Cambria"/>
                <a:cs typeface="Cambria"/>
              </a:rPr>
              <a:t>a</a:t>
            </a:r>
            <a:r>
              <a:rPr sz="2400" spc="-70" dirty="0">
                <a:latin typeface="Cambria"/>
                <a:cs typeface="Cambria"/>
              </a:rPr>
              <a:t>j</a:t>
            </a:r>
            <a:r>
              <a:rPr sz="2400" spc="-100" dirty="0">
                <a:latin typeface="Cambria"/>
                <a:cs typeface="Cambria"/>
              </a:rPr>
              <a:t>d</a:t>
            </a:r>
            <a:r>
              <a:rPr sz="2400" spc="-90" dirty="0">
                <a:latin typeface="Cambria"/>
                <a:cs typeface="Cambria"/>
              </a:rPr>
              <a:t>u</a:t>
            </a:r>
            <a:r>
              <a:rPr sz="2400" spc="-70" dirty="0">
                <a:latin typeface="Cambria"/>
                <a:cs typeface="Cambria"/>
              </a:rPr>
              <a:t>j</a:t>
            </a:r>
            <a:r>
              <a:rPr sz="2400" spc="-140" dirty="0">
                <a:latin typeface="Cambria"/>
                <a:cs typeface="Cambria"/>
              </a:rPr>
              <a:t>ę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50" dirty="0">
                <a:latin typeface="Cambria"/>
                <a:cs typeface="Cambria"/>
              </a:rPr>
              <a:t>s</a:t>
            </a:r>
            <a:r>
              <a:rPr sz="2400" spc="-20" dirty="0">
                <a:latin typeface="Cambria"/>
                <a:cs typeface="Cambria"/>
              </a:rPr>
              <a:t>i</a:t>
            </a:r>
            <a:r>
              <a:rPr sz="2400" spc="-140" dirty="0">
                <a:latin typeface="Cambria"/>
                <a:cs typeface="Cambria"/>
              </a:rPr>
              <a:t>ę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30" dirty="0">
                <a:latin typeface="Cambria"/>
                <a:cs typeface="Cambria"/>
              </a:rPr>
              <a:t>w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k</a:t>
            </a:r>
            <a:r>
              <a:rPr sz="2400" spc="-40" dirty="0">
                <a:latin typeface="Cambria"/>
                <a:cs typeface="Cambria"/>
              </a:rPr>
              <a:t>l</a:t>
            </a:r>
            <a:r>
              <a:rPr sz="2400" spc="-140" dirty="0">
                <a:latin typeface="Cambria"/>
                <a:cs typeface="Cambria"/>
              </a:rPr>
              <a:t>a</a:t>
            </a:r>
            <a:r>
              <a:rPr sz="2400" spc="-150" dirty="0">
                <a:latin typeface="Cambria"/>
                <a:cs typeface="Cambria"/>
              </a:rPr>
              <a:t>s</a:t>
            </a:r>
            <a:r>
              <a:rPr sz="2400" spc="-20" dirty="0">
                <a:latin typeface="Cambria"/>
                <a:cs typeface="Cambria"/>
              </a:rPr>
              <a:t>i</a:t>
            </a:r>
            <a:r>
              <a:rPr sz="2400" spc="-90" dirty="0">
                <a:latin typeface="Cambria"/>
                <a:cs typeface="Cambria"/>
              </a:rPr>
              <a:t>e  </a:t>
            </a:r>
            <a:r>
              <a:rPr sz="2400" spc="-50" dirty="0">
                <a:latin typeface="Cambria"/>
                <a:cs typeface="Cambria"/>
              </a:rPr>
              <a:t>DataComparer.</a:t>
            </a:r>
            <a:endParaRPr sz="2400" dirty="0">
              <a:latin typeface="Cambria"/>
              <a:cs typeface="Cambria"/>
            </a:endParaRPr>
          </a:p>
          <a:p>
            <a:pPr marL="12700" marR="5080">
              <a:lnSpc>
                <a:spcPts val="2630"/>
              </a:lnSpc>
              <a:spcBef>
                <a:spcPts val="2770"/>
              </a:spcBef>
            </a:pPr>
            <a:r>
              <a:rPr sz="2400" spc="-55" dirty="0">
                <a:latin typeface="Cambria"/>
                <a:cs typeface="Cambria"/>
              </a:rPr>
              <a:t>Modułem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wysokiego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poziomu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jest </a:t>
            </a:r>
            <a:r>
              <a:rPr sz="2400" spc="-100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DataComparer,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40" dirty="0">
                <a:latin typeface="Cambria"/>
                <a:cs typeface="Cambria"/>
              </a:rPr>
              <a:t>a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modułem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niskiego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poziomu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jest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RemoteWebPageReader,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ponieważ 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DataComparer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korzysta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z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DataReader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jako 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i</a:t>
            </a:r>
            <a:r>
              <a:rPr sz="2400" spc="-65" dirty="0">
                <a:latin typeface="Cambria"/>
                <a:cs typeface="Cambria"/>
              </a:rPr>
              <a:t>n</a:t>
            </a:r>
            <a:r>
              <a:rPr sz="2400" spc="-70" dirty="0">
                <a:latin typeface="Cambria"/>
                <a:cs typeface="Cambria"/>
              </a:rPr>
              <a:t>t</a:t>
            </a:r>
            <a:r>
              <a:rPr sz="2400" spc="-140" dirty="0">
                <a:latin typeface="Cambria"/>
                <a:cs typeface="Cambria"/>
              </a:rPr>
              <a:t>e</a:t>
            </a:r>
            <a:r>
              <a:rPr sz="2400" spc="-75" dirty="0">
                <a:latin typeface="Cambria"/>
                <a:cs typeface="Cambria"/>
              </a:rPr>
              <a:t>r</a:t>
            </a:r>
            <a:r>
              <a:rPr sz="2400" spc="10" dirty="0">
                <a:latin typeface="Cambria"/>
                <a:cs typeface="Cambria"/>
              </a:rPr>
              <a:t>f</a:t>
            </a:r>
            <a:r>
              <a:rPr sz="2400" spc="-140" dirty="0">
                <a:latin typeface="Cambria"/>
                <a:cs typeface="Cambria"/>
              </a:rPr>
              <a:t>e</a:t>
            </a:r>
            <a:r>
              <a:rPr sz="2400" spc="-70" dirty="0">
                <a:latin typeface="Cambria"/>
                <a:cs typeface="Cambria"/>
              </a:rPr>
              <a:t>j</a:t>
            </a:r>
            <a:r>
              <a:rPr sz="2400" spc="-150" dirty="0">
                <a:latin typeface="Cambria"/>
                <a:cs typeface="Cambria"/>
              </a:rPr>
              <a:t>s</a:t>
            </a:r>
            <a:r>
              <a:rPr sz="2400" spc="-90" dirty="0">
                <a:latin typeface="Cambria"/>
                <a:cs typeface="Cambria"/>
              </a:rPr>
              <a:t>u</a:t>
            </a:r>
            <a:r>
              <a:rPr sz="2400" spc="-10" dirty="0">
                <a:latin typeface="Cambria"/>
                <a:cs typeface="Cambria"/>
              </a:rPr>
              <a:t>, </a:t>
            </a:r>
            <a:r>
              <a:rPr sz="2400" spc="-140" dirty="0">
                <a:latin typeface="Cambria"/>
                <a:cs typeface="Cambria"/>
              </a:rPr>
              <a:t>a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R</a:t>
            </a:r>
            <a:r>
              <a:rPr sz="2400" spc="-140" dirty="0">
                <a:latin typeface="Cambria"/>
                <a:cs typeface="Cambria"/>
              </a:rPr>
              <a:t>e</a:t>
            </a:r>
            <a:r>
              <a:rPr sz="2400" spc="-105" dirty="0">
                <a:latin typeface="Cambria"/>
                <a:cs typeface="Cambria"/>
              </a:rPr>
              <a:t>m</a:t>
            </a:r>
            <a:r>
              <a:rPr sz="2400" spc="-55" dirty="0">
                <a:latin typeface="Cambria"/>
                <a:cs typeface="Cambria"/>
              </a:rPr>
              <a:t>o</a:t>
            </a:r>
            <a:r>
              <a:rPr sz="2400" spc="-70" dirty="0">
                <a:latin typeface="Cambria"/>
                <a:cs typeface="Cambria"/>
              </a:rPr>
              <a:t>t</a:t>
            </a:r>
            <a:r>
              <a:rPr sz="2400" spc="-140" dirty="0">
                <a:latin typeface="Cambria"/>
                <a:cs typeface="Cambria"/>
              </a:rPr>
              <a:t>e</a:t>
            </a:r>
            <a:r>
              <a:rPr sz="2400" spc="-55" dirty="0">
                <a:latin typeface="Cambria"/>
                <a:cs typeface="Cambria"/>
              </a:rPr>
              <a:t>W</a:t>
            </a:r>
            <a:r>
              <a:rPr sz="2400" spc="-140" dirty="0">
                <a:latin typeface="Cambria"/>
                <a:cs typeface="Cambria"/>
              </a:rPr>
              <a:t>e</a:t>
            </a:r>
            <a:r>
              <a:rPr sz="2400" spc="-120" dirty="0">
                <a:latin typeface="Cambria"/>
                <a:cs typeface="Cambria"/>
              </a:rPr>
              <a:t>b</a:t>
            </a:r>
            <a:r>
              <a:rPr sz="2400" spc="-50" dirty="0">
                <a:latin typeface="Cambria"/>
                <a:cs typeface="Cambria"/>
              </a:rPr>
              <a:t>P</a:t>
            </a:r>
            <a:r>
              <a:rPr sz="2400" spc="-140" dirty="0">
                <a:latin typeface="Cambria"/>
                <a:cs typeface="Cambria"/>
              </a:rPr>
              <a:t>a</a:t>
            </a:r>
            <a:r>
              <a:rPr sz="2400" spc="-70" dirty="0">
                <a:latin typeface="Cambria"/>
                <a:cs typeface="Cambria"/>
              </a:rPr>
              <a:t>g</a:t>
            </a:r>
            <a:r>
              <a:rPr sz="2400" spc="-140" dirty="0">
                <a:latin typeface="Cambria"/>
                <a:cs typeface="Cambria"/>
              </a:rPr>
              <a:t>e</a:t>
            </a:r>
            <a:r>
              <a:rPr sz="2400" spc="-5" dirty="0">
                <a:latin typeface="Cambria"/>
                <a:cs typeface="Cambria"/>
              </a:rPr>
              <a:t>R</a:t>
            </a:r>
            <a:r>
              <a:rPr sz="2400" spc="-140" dirty="0">
                <a:latin typeface="Cambria"/>
                <a:cs typeface="Cambria"/>
              </a:rPr>
              <a:t>ea</a:t>
            </a:r>
            <a:r>
              <a:rPr sz="2400" spc="-100" dirty="0">
                <a:latin typeface="Cambria"/>
                <a:cs typeface="Cambria"/>
              </a:rPr>
              <a:t>d</a:t>
            </a:r>
            <a:r>
              <a:rPr sz="2400" spc="-140" dirty="0">
                <a:latin typeface="Cambria"/>
                <a:cs typeface="Cambria"/>
              </a:rPr>
              <a:t>e</a:t>
            </a:r>
            <a:r>
              <a:rPr sz="2400" spc="-55" dirty="0">
                <a:latin typeface="Cambria"/>
                <a:cs typeface="Cambria"/>
              </a:rPr>
              <a:t>r  </a:t>
            </a:r>
            <a:r>
              <a:rPr sz="2400" spc="-90" dirty="0">
                <a:latin typeface="Cambria"/>
                <a:cs typeface="Cambria"/>
              </a:rPr>
              <a:t>implementuje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ten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interfejs,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dostarczając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tym 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samym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wymaganej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funkcjonalności.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ts val="2420"/>
              </a:lnSpc>
            </a:pPr>
            <a:r>
              <a:rPr sz="2400" spc="-40" dirty="0">
                <a:latin typeface="Cambria"/>
                <a:cs typeface="Cambria"/>
              </a:rPr>
              <a:t>Moduły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wysokiego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poziomu,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nie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powinny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ts val="2755"/>
              </a:lnSpc>
            </a:pPr>
            <a:r>
              <a:rPr sz="2400" spc="-80" dirty="0">
                <a:latin typeface="Cambria"/>
                <a:cs typeface="Cambria"/>
              </a:rPr>
              <a:t>zależeć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od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modułów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niskiego.</a:t>
            </a:r>
            <a:endParaRPr sz="2400" dirty="0">
              <a:latin typeface="Cambria"/>
              <a:cs typeface="Cambria"/>
            </a:endParaRPr>
          </a:p>
          <a:p>
            <a:pPr marL="12700" marR="469900">
              <a:lnSpc>
                <a:spcPts val="2630"/>
              </a:lnSpc>
              <a:spcBef>
                <a:spcPts val="2830"/>
              </a:spcBef>
            </a:pPr>
            <a:r>
              <a:rPr sz="2400" spc="-80" dirty="0">
                <a:latin typeface="Cambria"/>
                <a:cs typeface="Cambria"/>
              </a:rPr>
              <a:t>Klasa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DataComparer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nie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tworzy 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bezpośrednio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obiektów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wewnątrz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klasy,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40" dirty="0">
                <a:latin typeface="Cambria"/>
                <a:cs typeface="Cambria"/>
              </a:rPr>
              <a:t>a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zostają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0" dirty="0">
                <a:latin typeface="Cambria"/>
                <a:cs typeface="Cambria"/>
              </a:rPr>
              <a:t>mu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one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wstrzyknięte.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877" y="52487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0069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6264" y="1842943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29533" y="86246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59251" y="1842943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0069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811" y="3178632"/>
            <a:ext cx="13706472" cy="3933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4741" y="1842945"/>
            <a:ext cx="16275685" cy="8444230"/>
            <a:chOff x="1824741" y="1842945"/>
            <a:chExt cx="16275685" cy="8444230"/>
          </a:xfrm>
        </p:grpSpPr>
        <p:sp>
          <p:nvSpPr>
            <p:cNvPr id="3" name="object 3"/>
            <p:cNvSpPr/>
            <p:nvPr/>
          </p:nvSpPr>
          <p:spPr>
            <a:xfrm>
              <a:off x="17259251" y="1842945"/>
              <a:ext cx="0" cy="8392160"/>
            </a:xfrm>
            <a:custGeom>
              <a:avLst/>
              <a:gdLst/>
              <a:ahLst/>
              <a:cxnLst/>
              <a:rect l="l" t="t" r="r" b="b"/>
              <a:pathLst>
                <a:path h="8392160">
                  <a:moveTo>
                    <a:pt x="0" y="8391622"/>
                  </a:moveTo>
                  <a:lnTo>
                    <a:pt x="0" y="0"/>
                  </a:lnTo>
                </a:path>
              </a:pathLst>
            </a:custGeom>
            <a:ln w="104773">
              <a:solidFill>
                <a:srgbClr val="0069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4741" y="5115845"/>
              <a:ext cx="6840859" cy="35985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24917" y="5742023"/>
              <a:ext cx="6283051" cy="17891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7857" y="883127"/>
            <a:ext cx="8732520" cy="882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u="none" spc="45" dirty="0"/>
              <a:t>Single</a:t>
            </a:r>
            <a:r>
              <a:rPr u="none" spc="-75" dirty="0"/>
              <a:t> </a:t>
            </a:r>
            <a:r>
              <a:rPr u="none" spc="25" dirty="0"/>
              <a:t>Responsibility</a:t>
            </a:r>
            <a:r>
              <a:rPr u="none" spc="-70" dirty="0"/>
              <a:t> </a:t>
            </a:r>
            <a:r>
              <a:rPr u="none" spc="60" dirty="0"/>
              <a:t>Principle</a:t>
            </a:r>
          </a:p>
        </p:txBody>
      </p:sp>
      <p:sp>
        <p:nvSpPr>
          <p:cNvPr id="7" name="object 7"/>
          <p:cNvSpPr/>
          <p:nvPr/>
        </p:nvSpPr>
        <p:spPr>
          <a:xfrm>
            <a:off x="4869544" y="1746727"/>
            <a:ext cx="8496935" cy="19050"/>
          </a:xfrm>
          <a:custGeom>
            <a:avLst/>
            <a:gdLst/>
            <a:ahLst/>
            <a:cxnLst/>
            <a:rect l="l" t="t" r="r" b="b"/>
            <a:pathLst>
              <a:path w="8496935" h="19050">
                <a:moveTo>
                  <a:pt x="0" y="0"/>
                </a:moveTo>
                <a:lnTo>
                  <a:pt x="8496374" y="19049"/>
                </a:lnTo>
              </a:path>
            </a:pathLst>
          </a:custGeom>
          <a:ln w="28574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3877" y="52487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0069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6264" y="1842945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29533" y="86248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05378" y="1804823"/>
            <a:ext cx="9277350" cy="14262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44450" algn="ctr">
              <a:lnSpc>
                <a:spcPct val="100000"/>
              </a:lnSpc>
              <a:spcBef>
                <a:spcPts val="120"/>
              </a:spcBef>
            </a:pPr>
            <a:r>
              <a:rPr sz="3400" dirty="0">
                <a:latin typeface="Calibri"/>
                <a:cs typeface="Calibri"/>
              </a:rPr>
              <a:t>Zasada</a:t>
            </a:r>
            <a:r>
              <a:rPr sz="3400" spc="-40" dirty="0">
                <a:latin typeface="Calibri"/>
                <a:cs typeface="Calibri"/>
              </a:rPr>
              <a:t> </a:t>
            </a:r>
            <a:r>
              <a:rPr sz="3400" spc="-30" dirty="0">
                <a:latin typeface="Calibri"/>
                <a:cs typeface="Calibri"/>
              </a:rPr>
              <a:t>pojedynczej</a:t>
            </a:r>
            <a:r>
              <a:rPr sz="3400" spc="-3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odpowiedzialności</a:t>
            </a:r>
          </a:p>
          <a:p>
            <a:pPr algn="ctr">
              <a:lnSpc>
                <a:spcPct val="100000"/>
              </a:lnSpc>
              <a:spcBef>
                <a:spcPts val="3320"/>
              </a:spcBef>
            </a:pPr>
            <a:r>
              <a:rPr sz="3000" spc="35" dirty="0">
                <a:latin typeface="Calibri"/>
                <a:cs typeface="Calibri"/>
              </a:rPr>
              <a:t>Funkcje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125" dirty="0">
                <a:latin typeface="Calibri"/>
                <a:cs typeface="Calibri"/>
              </a:rPr>
              <a:t>i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klasy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powinny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mieć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40" dirty="0">
                <a:latin typeface="Calibri"/>
                <a:cs typeface="Calibri"/>
              </a:rPr>
              <a:t>tylko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70" dirty="0">
                <a:latin typeface="Calibri"/>
                <a:cs typeface="Calibri"/>
              </a:rPr>
              <a:t>jedną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odpowiedzialność,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8508" y="4312276"/>
            <a:ext cx="5430520" cy="474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b="1" spc="-60" dirty="0">
                <a:latin typeface="Tahoma"/>
                <a:cs typeface="Tahoma"/>
              </a:rPr>
              <a:t>D</a:t>
            </a:r>
            <a:r>
              <a:rPr sz="2950" b="1" spc="-5" dirty="0">
                <a:latin typeface="Tahoma"/>
                <a:cs typeface="Tahoma"/>
              </a:rPr>
              <a:t>o</a:t>
            </a:r>
            <a:r>
              <a:rPr sz="2950" b="1" spc="-10" dirty="0">
                <a:latin typeface="Tahoma"/>
                <a:cs typeface="Tahoma"/>
              </a:rPr>
              <a:t>b</a:t>
            </a:r>
            <a:r>
              <a:rPr sz="2950" b="1" spc="55" dirty="0">
                <a:latin typeface="Tahoma"/>
                <a:cs typeface="Tahoma"/>
              </a:rPr>
              <a:t>r</a:t>
            </a:r>
            <a:r>
              <a:rPr sz="2950" b="1" spc="-120" dirty="0">
                <a:latin typeface="Tahoma"/>
                <a:cs typeface="Tahoma"/>
              </a:rPr>
              <a:t>z</a:t>
            </a:r>
            <a:r>
              <a:rPr sz="2950" b="1" spc="-15" dirty="0">
                <a:latin typeface="Tahoma"/>
                <a:cs typeface="Tahoma"/>
              </a:rPr>
              <a:t>e</a:t>
            </a:r>
            <a:r>
              <a:rPr sz="2950" b="1" spc="-100" dirty="0">
                <a:latin typeface="Tahoma"/>
                <a:cs typeface="Tahoma"/>
              </a:rPr>
              <a:t> </a:t>
            </a:r>
            <a:r>
              <a:rPr sz="2950" b="1" spc="-325" dirty="0">
                <a:latin typeface="Tahoma"/>
                <a:cs typeface="Tahoma"/>
              </a:rPr>
              <a:t>-</a:t>
            </a:r>
            <a:r>
              <a:rPr sz="2950" b="1" spc="-100" dirty="0">
                <a:latin typeface="Tahoma"/>
                <a:cs typeface="Tahoma"/>
              </a:rPr>
              <a:t> </a:t>
            </a:r>
            <a:r>
              <a:rPr sz="2950" b="1" dirty="0">
                <a:latin typeface="Tahoma"/>
                <a:cs typeface="Tahoma"/>
              </a:rPr>
              <a:t>p</a:t>
            </a:r>
            <a:r>
              <a:rPr sz="2950" b="1" spc="-5" dirty="0">
                <a:latin typeface="Tahoma"/>
                <a:cs typeface="Tahoma"/>
              </a:rPr>
              <a:t>o</a:t>
            </a:r>
            <a:r>
              <a:rPr sz="2950" b="1" dirty="0">
                <a:latin typeface="Tahoma"/>
                <a:cs typeface="Tahoma"/>
              </a:rPr>
              <a:t>d</a:t>
            </a:r>
            <a:r>
              <a:rPr sz="2950" b="1" spc="-120" dirty="0">
                <a:latin typeface="Tahoma"/>
                <a:cs typeface="Tahoma"/>
              </a:rPr>
              <a:t>z</a:t>
            </a:r>
            <a:r>
              <a:rPr sz="2950" b="1" spc="5" dirty="0">
                <a:latin typeface="Tahoma"/>
                <a:cs typeface="Tahoma"/>
              </a:rPr>
              <a:t>ia</a:t>
            </a:r>
            <a:r>
              <a:rPr sz="2950" b="1" spc="-20" dirty="0">
                <a:latin typeface="Tahoma"/>
                <a:cs typeface="Tahoma"/>
              </a:rPr>
              <a:t>ł</a:t>
            </a:r>
            <a:r>
              <a:rPr sz="2950" b="1" spc="-100" dirty="0">
                <a:latin typeface="Tahoma"/>
                <a:cs typeface="Tahoma"/>
              </a:rPr>
              <a:t> </a:t>
            </a:r>
            <a:r>
              <a:rPr sz="2950" b="1" spc="-5" dirty="0">
                <a:latin typeface="Tahoma"/>
                <a:cs typeface="Tahoma"/>
              </a:rPr>
              <a:t>o</a:t>
            </a:r>
            <a:r>
              <a:rPr sz="2950" b="1" spc="-10" dirty="0">
                <a:latin typeface="Tahoma"/>
                <a:cs typeface="Tahoma"/>
              </a:rPr>
              <a:t>b</a:t>
            </a:r>
            <a:r>
              <a:rPr sz="2950" b="1" spc="-5" dirty="0">
                <a:latin typeface="Tahoma"/>
                <a:cs typeface="Tahoma"/>
              </a:rPr>
              <a:t>o</a:t>
            </a:r>
            <a:r>
              <a:rPr sz="2950" b="1" spc="-110" dirty="0">
                <a:latin typeface="Tahoma"/>
                <a:cs typeface="Tahoma"/>
              </a:rPr>
              <a:t>w</a:t>
            </a:r>
            <a:r>
              <a:rPr sz="2950" b="1" spc="5" dirty="0">
                <a:latin typeface="Tahoma"/>
                <a:cs typeface="Tahoma"/>
              </a:rPr>
              <a:t>ią</a:t>
            </a:r>
            <a:r>
              <a:rPr sz="2950" b="1" spc="-120" dirty="0">
                <a:latin typeface="Tahoma"/>
                <a:cs typeface="Tahoma"/>
              </a:rPr>
              <a:t>z</a:t>
            </a:r>
            <a:r>
              <a:rPr sz="2950" b="1" spc="40" dirty="0">
                <a:latin typeface="Tahoma"/>
                <a:cs typeface="Tahoma"/>
              </a:rPr>
              <a:t>k</a:t>
            </a:r>
            <a:r>
              <a:rPr sz="2950" b="1" spc="-5" dirty="0">
                <a:latin typeface="Tahoma"/>
                <a:cs typeface="Tahoma"/>
              </a:rPr>
              <a:t>ó</a:t>
            </a:r>
            <a:r>
              <a:rPr sz="2950" b="1" spc="-105" dirty="0">
                <a:latin typeface="Tahoma"/>
                <a:cs typeface="Tahoma"/>
              </a:rPr>
              <a:t>w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10283" y="4239707"/>
            <a:ext cx="6205855" cy="1012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0" marR="5080" indent="-1588135">
              <a:lnSpc>
                <a:spcPct val="115900"/>
              </a:lnSpc>
              <a:spcBef>
                <a:spcPts val="100"/>
              </a:spcBef>
            </a:pPr>
            <a:r>
              <a:rPr lang="pl-PL" sz="2950" b="1" spc="-140" dirty="0">
                <a:latin typeface="Tahoma"/>
                <a:cs typeface="Tahoma"/>
              </a:rPr>
              <a:t>Ź</a:t>
            </a:r>
            <a:r>
              <a:rPr sz="2950" b="1" spc="5" dirty="0">
                <a:latin typeface="Tahoma"/>
                <a:cs typeface="Tahoma"/>
              </a:rPr>
              <a:t>l</a:t>
            </a:r>
            <a:r>
              <a:rPr sz="2950" b="1" spc="-15" dirty="0">
                <a:latin typeface="Tahoma"/>
                <a:cs typeface="Tahoma"/>
              </a:rPr>
              <a:t>e</a:t>
            </a:r>
            <a:r>
              <a:rPr sz="2950" b="1" spc="-100" dirty="0">
                <a:latin typeface="Tahoma"/>
                <a:cs typeface="Tahoma"/>
              </a:rPr>
              <a:t> </a:t>
            </a:r>
            <a:r>
              <a:rPr sz="2950" b="1" spc="-325" dirty="0">
                <a:latin typeface="Tahoma"/>
                <a:cs typeface="Tahoma"/>
              </a:rPr>
              <a:t>-</a:t>
            </a:r>
            <a:r>
              <a:rPr sz="2950" b="1" spc="-100" dirty="0">
                <a:latin typeface="Tahoma"/>
                <a:cs typeface="Tahoma"/>
              </a:rPr>
              <a:t> </a:t>
            </a:r>
            <a:r>
              <a:rPr sz="2950" b="1" spc="-175" dirty="0">
                <a:latin typeface="Tahoma"/>
                <a:cs typeface="Tahoma"/>
              </a:rPr>
              <a:t>j</a:t>
            </a:r>
            <a:r>
              <a:rPr sz="2950" b="1" spc="-20" dirty="0">
                <a:latin typeface="Tahoma"/>
                <a:cs typeface="Tahoma"/>
              </a:rPr>
              <a:t>e</a:t>
            </a:r>
            <a:r>
              <a:rPr sz="2950" b="1" dirty="0">
                <a:latin typeface="Tahoma"/>
                <a:cs typeface="Tahoma"/>
              </a:rPr>
              <a:t>d</a:t>
            </a:r>
            <a:r>
              <a:rPr sz="2950" b="1" spc="40" dirty="0">
                <a:latin typeface="Tahoma"/>
                <a:cs typeface="Tahoma"/>
              </a:rPr>
              <a:t>n</a:t>
            </a:r>
            <a:r>
              <a:rPr sz="2950" b="1" spc="10" dirty="0">
                <a:latin typeface="Tahoma"/>
                <a:cs typeface="Tahoma"/>
              </a:rPr>
              <a:t>a</a:t>
            </a:r>
            <a:r>
              <a:rPr sz="2950" b="1" spc="-100" dirty="0">
                <a:latin typeface="Tahoma"/>
                <a:cs typeface="Tahoma"/>
              </a:rPr>
              <a:t> </a:t>
            </a:r>
            <a:r>
              <a:rPr sz="2950" b="1" spc="10" dirty="0">
                <a:latin typeface="Tahoma"/>
                <a:cs typeface="Tahoma"/>
              </a:rPr>
              <a:t>f</a:t>
            </a:r>
            <a:r>
              <a:rPr sz="2950" b="1" spc="40" dirty="0">
                <a:latin typeface="Tahoma"/>
                <a:cs typeface="Tahoma"/>
              </a:rPr>
              <a:t>unk</a:t>
            </a:r>
            <a:r>
              <a:rPr sz="2950" b="1" spc="-45" dirty="0">
                <a:latin typeface="Tahoma"/>
                <a:cs typeface="Tahoma"/>
              </a:rPr>
              <a:t>c</a:t>
            </a:r>
            <a:r>
              <a:rPr sz="2950" b="1" spc="-175" dirty="0">
                <a:latin typeface="Tahoma"/>
                <a:cs typeface="Tahoma"/>
              </a:rPr>
              <a:t>j</a:t>
            </a:r>
            <a:r>
              <a:rPr sz="2950" b="1" spc="10" dirty="0">
                <a:latin typeface="Tahoma"/>
                <a:cs typeface="Tahoma"/>
              </a:rPr>
              <a:t>a</a:t>
            </a:r>
            <a:r>
              <a:rPr sz="2950" b="1" spc="-100" dirty="0">
                <a:latin typeface="Tahoma"/>
                <a:cs typeface="Tahoma"/>
              </a:rPr>
              <a:t> </a:t>
            </a:r>
            <a:r>
              <a:rPr sz="2950" b="1" spc="-110" dirty="0">
                <a:latin typeface="Tahoma"/>
                <a:cs typeface="Tahoma"/>
              </a:rPr>
              <a:t>w</a:t>
            </a:r>
            <a:r>
              <a:rPr sz="2950" b="1" spc="-45" dirty="0">
                <a:latin typeface="Tahoma"/>
                <a:cs typeface="Tahoma"/>
              </a:rPr>
              <a:t>c</a:t>
            </a:r>
            <a:r>
              <a:rPr sz="2950" b="1" spc="-120" dirty="0">
                <a:latin typeface="Tahoma"/>
                <a:cs typeface="Tahoma"/>
              </a:rPr>
              <a:t>z</a:t>
            </a:r>
            <a:r>
              <a:rPr sz="2950" b="1" spc="-30" dirty="0">
                <a:latin typeface="Tahoma"/>
                <a:cs typeface="Tahoma"/>
              </a:rPr>
              <a:t>y</a:t>
            </a:r>
            <a:r>
              <a:rPr sz="2950" b="1" spc="50" dirty="0">
                <a:latin typeface="Tahoma"/>
                <a:cs typeface="Tahoma"/>
              </a:rPr>
              <a:t>t</a:t>
            </a:r>
            <a:r>
              <a:rPr sz="2950" b="1" spc="40" dirty="0">
                <a:latin typeface="Tahoma"/>
                <a:cs typeface="Tahoma"/>
              </a:rPr>
              <a:t>u</a:t>
            </a:r>
            <a:r>
              <a:rPr sz="2950" b="1" spc="-175" dirty="0">
                <a:latin typeface="Tahoma"/>
                <a:cs typeface="Tahoma"/>
              </a:rPr>
              <a:t>j</a:t>
            </a:r>
            <a:r>
              <a:rPr sz="2950" b="1" spc="-15" dirty="0">
                <a:latin typeface="Tahoma"/>
                <a:cs typeface="Tahoma"/>
              </a:rPr>
              <a:t>e</a:t>
            </a:r>
            <a:r>
              <a:rPr sz="2950" b="1" spc="-100" dirty="0">
                <a:latin typeface="Tahoma"/>
                <a:cs typeface="Tahoma"/>
              </a:rPr>
              <a:t> </a:t>
            </a:r>
            <a:r>
              <a:rPr sz="2950" b="1" dirty="0">
                <a:latin typeface="Tahoma"/>
                <a:cs typeface="Tahoma"/>
              </a:rPr>
              <a:t>d</a:t>
            </a:r>
            <a:r>
              <a:rPr sz="2950" b="1" spc="5" dirty="0">
                <a:latin typeface="Tahoma"/>
                <a:cs typeface="Tahoma"/>
              </a:rPr>
              <a:t>a</a:t>
            </a:r>
            <a:r>
              <a:rPr sz="2950" b="1" spc="40" dirty="0">
                <a:latin typeface="Tahoma"/>
                <a:cs typeface="Tahoma"/>
              </a:rPr>
              <a:t>n</a:t>
            </a:r>
            <a:r>
              <a:rPr sz="2950" b="1" spc="-10" dirty="0">
                <a:latin typeface="Tahoma"/>
                <a:cs typeface="Tahoma"/>
              </a:rPr>
              <a:t>e  </a:t>
            </a:r>
            <a:r>
              <a:rPr sz="2950" b="1" spc="-15" dirty="0">
                <a:latin typeface="Tahoma"/>
                <a:cs typeface="Tahoma"/>
              </a:rPr>
              <a:t>oraz</a:t>
            </a:r>
            <a:r>
              <a:rPr sz="2950" b="1" spc="-105" dirty="0">
                <a:latin typeface="Tahoma"/>
                <a:cs typeface="Tahoma"/>
              </a:rPr>
              <a:t> </a:t>
            </a:r>
            <a:r>
              <a:rPr sz="2950" b="1" spc="-35" dirty="0">
                <a:latin typeface="Tahoma"/>
                <a:cs typeface="Tahoma"/>
              </a:rPr>
              <a:t>liczy</a:t>
            </a:r>
            <a:r>
              <a:rPr sz="2950" b="1" spc="-105" dirty="0">
                <a:latin typeface="Tahoma"/>
                <a:cs typeface="Tahoma"/>
              </a:rPr>
              <a:t> </a:t>
            </a:r>
            <a:r>
              <a:rPr sz="2950" b="1" spc="-55" dirty="0">
                <a:latin typeface="Tahoma"/>
                <a:cs typeface="Tahoma"/>
              </a:rPr>
              <a:t>spacje.</a:t>
            </a:r>
            <a:endParaRPr sz="29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5737" y="1677004"/>
            <a:ext cx="8496935" cy="19050"/>
          </a:xfrm>
          <a:custGeom>
            <a:avLst/>
            <a:gdLst/>
            <a:ahLst/>
            <a:cxnLst/>
            <a:rect l="l" t="t" r="r" b="b"/>
            <a:pathLst>
              <a:path w="8496935" h="19050">
                <a:moveTo>
                  <a:pt x="0" y="0"/>
                </a:moveTo>
                <a:lnTo>
                  <a:pt x="8496374" y="19049"/>
                </a:lnTo>
              </a:path>
            </a:pathLst>
          </a:custGeom>
          <a:ln w="28574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3877" y="52488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0069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6264" y="1842944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29533" y="86248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59251" y="1842944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0069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202" y="4041787"/>
            <a:ext cx="4978115" cy="18909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9636" y="4028159"/>
            <a:ext cx="6403416" cy="19504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7322" y="6600291"/>
            <a:ext cx="7282738" cy="181416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838190" y="803879"/>
            <a:ext cx="6611620" cy="882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u="none" spc="45" dirty="0"/>
              <a:t>Open/Closed</a:t>
            </a:r>
            <a:r>
              <a:rPr u="none" spc="-55" dirty="0"/>
              <a:t> </a:t>
            </a:r>
            <a:r>
              <a:rPr u="none" spc="60" dirty="0"/>
              <a:t>Principle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80939" y="1697936"/>
            <a:ext cx="11043920" cy="14046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310515" algn="ctr">
              <a:lnSpc>
                <a:spcPct val="100000"/>
              </a:lnSpc>
              <a:spcBef>
                <a:spcPts val="120"/>
              </a:spcBef>
            </a:pPr>
            <a:r>
              <a:rPr sz="3400" dirty="0">
                <a:latin typeface="Calibri"/>
                <a:cs typeface="Calibri"/>
              </a:rPr>
              <a:t>Zasada</a:t>
            </a:r>
            <a:r>
              <a:rPr sz="3400" spc="-55" dirty="0">
                <a:latin typeface="Calibri"/>
                <a:cs typeface="Calibri"/>
              </a:rPr>
              <a:t> </a:t>
            </a:r>
            <a:r>
              <a:rPr sz="3400" spc="-30" dirty="0">
                <a:latin typeface="Calibri"/>
                <a:cs typeface="Calibri"/>
              </a:rPr>
              <a:t>otwarte/zamknięte</a:t>
            </a:r>
            <a:endParaRPr sz="3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0"/>
              </a:spcBef>
            </a:pPr>
            <a:r>
              <a:rPr sz="3000" spc="70" dirty="0">
                <a:latin typeface="Calibri"/>
                <a:cs typeface="Calibri"/>
              </a:rPr>
              <a:t>Klasy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powinny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być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otwarte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na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15" dirty="0">
                <a:latin typeface="Calibri"/>
                <a:cs typeface="Calibri"/>
              </a:rPr>
              <a:t>rozszerzenia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125" dirty="0">
                <a:latin typeface="Calibri"/>
                <a:cs typeface="Calibri"/>
              </a:rPr>
              <a:t>i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zamknięte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na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modyfikacje.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3502" y="6460557"/>
            <a:ext cx="655002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2400" b="1" spc="-15" dirty="0">
                <a:latin typeface="Tahoma"/>
                <a:cs typeface="Tahoma"/>
              </a:rPr>
              <a:t>Dzięki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użyciu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interfejsu,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5" dirty="0">
                <a:latin typeface="Tahoma"/>
                <a:cs typeface="Tahoma"/>
              </a:rPr>
              <a:t>kiedy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5" dirty="0">
                <a:latin typeface="Tahoma"/>
                <a:cs typeface="Tahoma"/>
              </a:rPr>
              <a:t>programista </a:t>
            </a:r>
            <a:r>
              <a:rPr sz="2400" b="1" spc="-69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postanowi</a:t>
            </a:r>
            <a:r>
              <a:rPr sz="2400" b="1" spc="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wykonać</a:t>
            </a:r>
            <a:r>
              <a:rPr sz="2400" b="1" dirty="0">
                <a:latin typeface="Tahoma"/>
                <a:cs typeface="Tahoma"/>
              </a:rPr>
              <a:t> </a:t>
            </a:r>
            <a:r>
              <a:rPr sz="2400" b="1" spc="-15" dirty="0">
                <a:latin typeface="Tahoma"/>
                <a:cs typeface="Tahoma"/>
              </a:rPr>
              <a:t>analogiczne</a:t>
            </a:r>
            <a:r>
              <a:rPr sz="2400" b="1" spc="-10" dirty="0">
                <a:latin typeface="Tahoma"/>
                <a:cs typeface="Tahoma"/>
              </a:rPr>
              <a:t> </a:t>
            </a:r>
            <a:r>
              <a:rPr sz="2400" b="1" spc="-15" dirty="0">
                <a:latin typeface="Tahoma"/>
                <a:cs typeface="Tahoma"/>
              </a:rPr>
              <a:t>funkcję, </a:t>
            </a:r>
            <a:r>
              <a:rPr sz="2400" b="1" spc="-69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ale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25" dirty="0">
                <a:latin typeface="Tahoma"/>
                <a:cs typeface="Tahoma"/>
              </a:rPr>
              <a:t>na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20" dirty="0">
                <a:latin typeface="Tahoma"/>
                <a:cs typeface="Tahoma"/>
              </a:rPr>
              <a:t>pliku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ładowanym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85" dirty="0">
                <a:latin typeface="Tahoma"/>
                <a:cs typeface="Tahoma"/>
              </a:rPr>
              <a:t>w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15" dirty="0">
                <a:latin typeface="Tahoma"/>
                <a:cs typeface="Tahoma"/>
              </a:rPr>
              <a:t>inny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20" dirty="0">
                <a:latin typeface="Tahoma"/>
                <a:cs typeface="Tahoma"/>
              </a:rPr>
              <a:t>sposób,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10" dirty="0">
                <a:latin typeface="Tahoma"/>
                <a:cs typeface="Tahoma"/>
              </a:rPr>
              <a:t>nie </a:t>
            </a:r>
            <a:r>
              <a:rPr sz="2400" b="1" spc="-690" dirty="0">
                <a:latin typeface="Tahoma"/>
                <a:cs typeface="Tahoma"/>
              </a:rPr>
              <a:t> </a:t>
            </a:r>
            <a:r>
              <a:rPr sz="2400" b="1" spc="15" dirty="0">
                <a:latin typeface="Tahoma"/>
                <a:cs typeface="Tahoma"/>
              </a:rPr>
              <a:t>musi</a:t>
            </a:r>
            <a:r>
              <a:rPr sz="2400" b="1" spc="-8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zmieniać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b="1" spc="-65" dirty="0">
                <a:latin typeface="Tahoma"/>
                <a:cs typeface="Tahoma"/>
              </a:rPr>
              <a:t>już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b="1" spc="-25" dirty="0">
                <a:latin typeface="Tahoma"/>
                <a:cs typeface="Tahoma"/>
              </a:rPr>
              <a:t>istniejącego</a:t>
            </a:r>
            <a:r>
              <a:rPr sz="2400" b="1" spc="-85" dirty="0">
                <a:latin typeface="Tahoma"/>
                <a:cs typeface="Tahoma"/>
              </a:rPr>
              <a:t> </a:t>
            </a:r>
            <a:r>
              <a:rPr sz="2400" b="1" spc="5" dirty="0">
                <a:latin typeface="Tahoma"/>
                <a:cs typeface="Tahoma"/>
              </a:rPr>
              <a:t>kodu.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877" y="52487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0069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6264" y="1842943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29533" y="86247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59251" y="1842943"/>
            <a:ext cx="0" cy="8392160"/>
          </a:xfrm>
          <a:custGeom>
            <a:avLst/>
            <a:gdLst/>
            <a:ahLst/>
            <a:cxnLst/>
            <a:rect l="l" t="t" r="r" b="b"/>
            <a:pathLst>
              <a:path h="8392160">
                <a:moveTo>
                  <a:pt x="0" y="8391622"/>
                </a:moveTo>
                <a:lnTo>
                  <a:pt x="0" y="0"/>
                </a:lnTo>
              </a:path>
            </a:pathLst>
          </a:custGeom>
          <a:ln w="104773">
            <a:solidFill>
              <a:srgbClr val="0069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8664" y="3848100"/>
            <a:ext cx="5449333" cy="54852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35868" y="1712259"/>
            <a:ext cx="14685644" cy="5916930"/>
          </a:xfrm>
          <a:prstGeom prst="rect">
            <a:avLst/>
          </a:prstGeom>
        </p:spPr>
        <p:txBody>
          <a:bodyPr vert="horz" wrap="square" lIns="0" tIns="259079" rIns="0" bIns="0" rtlCol="0">
            <a:spAutoFit/>
          </a:bodyPr>
          <a:lstStyle/>
          <a:p>
            <a:pPr marR="61594" algn="ctr">
              <a:lnSpc>
                <a:spcPct val="100000"/>
              </a:lnSpc>
              <a:spcBef>
                <a:spcPts val="2039"/>
              </a:spcBef>
            </a:pPr>
            <a:r>
              <a:rPr sz="3500" dirty="0">
                <a:latin typeface="Calibri"/>
                <a:cs typeface="Calibri"/>
              </a:rPr>
              <a:t>Zasada</a:t>
            </a:r>
            <a:r>
              <a:rPr sz="3500" spc="-40" dirty="0">
                <a:latin typeface="Calibri"/>
                <a:cs typeface="Calibri"/>
              </a:rPr>
              <a:t> </a:t>
            </a:r>
            <a:r>
              <a:rPr sz="3500" spc="-45" dirty="0">
                <a:latin typeface="Calibri"/>
                <a:cs typeface="Calibri"/>
              </a:rPr>
              <a:t>podstawienia</a:t>
            </a:r>
            <a:r>
              <a:rPr sz="3500" spc="-35" dirty="0">
                <a:latin typeface="Calibri"/>
                <a:cs typeface="Calibri"/>
              </a:rPr>
              <a:t> </a:t>
            </a:r>
            <a:r>
              <a:rPr sz="3500" spc="135" dirty="0">
                <a:latin typeface="Calibri"/>
                <a:cs typeface="Calibri"/>
              </a:rPr>
              <a:t>Liskov</a:t>
            </a:r>
            <a:endParaRPr sz="3500" dirty="0">
              <a:latin typeface="Calibri"/>
              <a:cs typeface="Calibri"/>
            </a:endParaRPr>
          </a:p>
          <a:p>
            <a:pPr marL="12065" marR="5080" algn="ctr">
              <a:lnSpc>
                <a:spcPts val="3300"/>
              </a:lnSpc>
              <a:spcBef>
                <a:spcPts val="2010"/>
              </a:spcBef>
            </a:pPr>
            <a:r>
              <a:rPr sz="3000" spc="25" dirty="0">
                <a:latin typeface="Calibri"/>
                <a:cs typeface="Calibri"/>
              </a:rPr>
              <a:t>Funkcje </a:t>
            </a:r>
            <a:r>
              <a:rPr sz="3000" spc="-10" dirty="0">
                <a:latin typeface="Calibri"/>
                <a:cs typeface="Calibri"/>
              </a:rPr>
              <a:t>które </a:t>
            </a:r>
            <a:r>
              <a:rPr sz="3000" spc="-15" dirty="0">
                <a:latin typeface="Calibri"/>
                <a:cs typeface="Calibri"/>
              </a:rPr>
              <a:t>używają </a:t>
            </a:r>
            <a:r>
              <a:rPr sz="3000" spc="45" dirty="0">
                <a:latin typeface="Calibri"/>
                <a:cs typeface="Calibri"/>
              </a:rPr>
              <a:t>wskaźników </a:t>
            </a:r>
            <a:r>
              <a:rPr sz="3000" spc="-15" dirty="0">
                <a:latin typeface="Calibri"/>
                <a:cs typeface="Calibri"/>
              </a:rPr>
              <a:t>lub </a:t>
            </a:r>
            <a:r>
              <a:rPr sz="3000" spc="-30" dirty="0">
                <a:latin typeface="Calibri"/>
                <a:cs typeface="Calibri"/>
              </a:rPr>
              <a:t>referencji </a:t>
            </a:r>
            <a:r>
              <a:rPr sz="3000" spc="-45" dirty="0">
                <a:latin typeface="Calibri"/>
                <a:cs typeface="Calibri"/>
              </a:rPr>
              <a:t>do </a:t>
            </a:r>
            <a:r>
              <a:rPr sz="3000" spc="10" dirty="0">
                <a:latin typeface="Calibri"/>
                <a:cs typeface="Calibri"/>
              </a:rPr>
              <a:t>klas </a:t>
            </a:r>
            <a:r>
              <a:rPr sz="3000" spc="-30" dirty="0">
                <a:latin typeface="Calibri"/>
                <a:cs typeface="Calibri"/>
              </a:rPr>
              <a:t>bazowych, </a:t>
            </a:r>
            <a:r>
              <a:rPr sz="3000" spc="-25" dirty="0">
                <a:latin typeface="Calibri"/>
                <a:cs typeface="Calibri"/>
              </a:rPr>
              <a:t>muszą </a:t>
            </a:r>
            <a:r>
              <a:rPr sz="3000" spc="-10" dirty="0">
                <a:latin typeface="Calibri"/>
                <a:cs typeface="Calibri"/>
              </a:rPr>
              <a:t>być </a:t>
            </a:r>
            <a:r>
              <a:rPr sz="3000" spc="25" dirty="0">
                <a:latin typeface="Calibri"/>
                <a:cs typeface="Calibri"/>
              </a:rPr>
              <a:t>w </a:t>
            </a:r>
            <a:r>
              <a:rPr sz="3000" spc="-60" dirty="0">
                <a:latin typeface="Calibri"/>
                <a:cs typeface="Calibri"/>
              </a:rPr>
              <a:t>stanie </a:t>
            </a:r>
            <a:r>
              <a:rPr sz="3000" spc="5" dirty="0">
                <a:latin typeface="Calibri"/>
                <a:cs typeface="Calibri"/>
              </a:rPr>
              <a:t>używać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20" dirty="0">
                <a:latin typeface="Calibri"/>
                <a:cs typeface="Calibri"/>
              </a:rPr>
              <a:t>również </a:t>
            </a:r>
            <a:r>
              <a:rPr sz="3000" spc="-20" dirty="0">
                <a:latin typeface="Calibri"/>
                <a:cs typeface="Calibri"/>
              </a:rPr>
              <a:t>obiektów </a:t>
            </a:r>
            <a:r>
              <a:rPr sz="3000" spc="10" dirty="0">
                <a:latin typeface="Calibri"/>
                <a:cs typeface="Calibri"/>
              </a:rPr>
              <a:t>klas </a:t>
            </a:r>
            <a:r>
              <a:rPr sz="3000" spc="20" dirty="0">
                <a:latin typeface="Calibri"/>
                <a:cs typeface="Calibri"/>
              </a:rPr>
              <a:t>dziedziczących </a:t>
            </a:r>
            <a:r>
              <a:rPr sz="3000" spc="-50" dirty="0">
                <a:latin typeface="Calibri"/>
                <a:cs typeface="Calibri"/>
              </a:rPr>
              <a:t>po </a:t>
            </a:r>
            <a:r>
              <a:rPr sz="3000" spc="-20" dirty="0">
                <a:latin typeface="Calibri"/>
                <a:cs typeface="Calibri"/>
              </a:rPr>
              <a:t>klasach </a:t>
            </a:r>
            <a:r>
              <a:rPr sz="3000" spc="-30" dirty="0">
                <a:latin typeface="Calibri"/>
                <a:cs typeface="Calibri"/>
              </a:rPr>
              <a:t>bazowych, </a:t>
            </a:r>
            <a:r>
              <a:rPr sz="3000" spc="-45" dirty="0">
                <a:latin typeface="Calibri"/>
                <a:cs typeface="Calibri"/>
              </a:rPr>
              <a:t>bez </a:t>
            </a:r>
            <a:r>
              <a:rPr sz="3000" spc="-30" dirty="0">
                <a:latin typeface="Calibri"/>
                <a:cs typeface="Calibri"/>
              </a:rPr>
              <a:t>dokładnej </a:t>
            </a:r>
            <a:r>
              <a:rPr sz="3000" spc="-10" dirty="0">
                <a:latin typeface="Calibri"/>
                <a:cs typeface="Calibri"/>
              </a:rPr>
              <a:t>znajomości </a:t>
            </a:r>
            <a:r>
              <a:rPr sz="3000" spc="-15" dirty="0">
                <a:latin typeface="Calibri"/>
                <a:cs typeface="Calibri"/>
              </a:rPr>
              <a:t>tych 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obiektów.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0" dirty="0">
              <a:latin typeface="Calibri"/>
              <a:cs typeface="Calibri"/>
            </a:endParaRPr>
          </a:p>
          <a:p>
            <a:pPr marL="7719695" marR="656590" algn="ctr">
              <a:lnSpc>
                <a:spcPts val="3300"/>
              </a:lnSpc>
              <a:spcBef>
                <a:spcPts val="5"/>
              </a:spcBef>
            </a:pPr>
            <a:r>
              <a:rPr sz="3000" spc="25" dirty="0">
                <a:latin typeface="Calibri"/>
                <a:cs typeface="Calibri"/>
              </a:rPr>
              <a:t>Klasa </a:t>
            </a:r>
            <a:r>
              <a:rPr sz="3000" spc="-40" dirty="0">
                <a:latin typeface="Calibri"/>
                <a:cs typeface="Calibri"/>
              </a:rPr>
              <a:t>Square </a:t>
            </a:r>
            <a:r>
              <a:rPr sz="3000" spc="45" dirty="0">
                <a:latin typeface="Calibri"/>
                <a:cs typeface="Calibri"/>
              </a:rPr>
              <a:t>dziedziczy </a:t>
            </a:r>
            <a:r>
              <a:rPr sz="3000" spc="-50" dirty="0">
                <a:latin typeface="Calibri"/>
                <a:cs typeface="Calibri"/>
              </a:rPr>
              <a:t>po Rectangle, </a:t>
            </a:r>
            <a:r>
              <a:rPr sz="3000" spc="-90" dirty="0">
                <a:latin typeface="Calibri"/>
                <a:cs typeface="Calibri"/>
              </a:rPr>
              <a:t>ale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nadpisuje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konstruktor,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60" dirty="0">
                <a:latin typeface="Calibri"/>
                <a:cs typeface="Calibri"/>
              </a:rPr>
              <a:t>aby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zapewnić, </a:t>
            </a:r>
            <a:r>
              <a:rPr sz="3000" spc="-25" dirty="0">
                <a:latin typeface="Calibri"/>
                <a:cs typeface="Calibri"/>
              </a:rPr>
              <a:t>że 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szerokość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120" dirty="0">
                <a:latin typeface="Calibri"/>
                <a:cs typeface="Calibri"/>
              </a:rPr>
              <a:t>i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wysokość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14" dirty="0">
                <a:latin typeface="Calibri"/>
                <a:cs typeface="Calibri"/>
              </a:rPr>
              <a:t>będą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zawsze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równe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60" dirty="0">
                <a:latin typeface="Calibri"/>
                <a:cs typeface="Calibri"/>
              </a:rPr>
              <a:t>(co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65" dirty="0">
                <a:latin typeface="Calibri"/>
                <a:cs typeface="Calibri"/>
              </a:rPr>
              <a:t>czyni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go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kwadratem).</a:t>
            </a:r>
            <a:endParaRPr sz="3000" dirty="0">
              <a:latin typeface="Calibri"/>
              <a:cs typeface="Calibri"/>
            </a:endParaRPr>
          </a:p>
          <a:p>
            <a:pPr marL="7861934" marR="798195" algn="ctr">
              <a:lnSpc>
                <a:spcPts val="3300"/>
              </a:lnSpc>
            </a:pPr>
            <a:r>
              <a:rPr sz="3000" spc="50" dirty="0">
                <a:latin typeface="Calibri"/>
                <a:cs typeface="Calibri"/>
              </a:rPr>
              <a:t>Mimo </a:t>
            </a:r>
            <a:r>
              <a:rPr sz="3000" spc="-95" dirty="0">
                <a:latin typeface="Calibri"/>
                <a:cs typeface="Calibri"/>
              </a:rPr>
              <a:t>tej </a:t>
            </a:r>
            <a:r>
              <a:rPr sz="3000" dirty="0">
                <a:latin typeface="Calibri"/>
                <a:cs typeface="Calibri"/>
              </a:rPr>
              <a:t>zmiany, </a:t>
            </a:r>
            <a:r>
              <a:rPr sz="3000" spc="10" dirty="0">
                <a:latin typeface="Calibri"/>
                <a:cs typeface="Calibri"/>
              </a:rPr>
              <a:t>wszystkie </a:t>
            </a:r>
            <a:r>
              <a:rPr sz="3000" spc="-60" dirty="0">
                <a:latin typeface="Calibri"/>
                <a:cs typeface="Calibri"/>
              </a:rPr>
              <a:t>metody </a:t>
            </a:r>
            <a:r>
              <a:rPr sz="3000" spc="-40" dirty="0">
                <a:latin typeface="Calibri"/>
                <a:cs typeface="Calibri"/>
              </a:rPr>
              <a:t>(aż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85" dirty="0">
                <a:latin typeface="Calibri"/>
                <a:cs typeface="Calibri"/>
              </a:rPr>
              <a:t>jedna)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65" dirty="0">
                <a:latin typeface="Calibri"/>
                <a:cs typeface="Calibri"/>
              </a:rPr>
              <a:t>dalej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działa.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23594DCB-52C3-2919-47FD-AE6FC3DFF1EF}"/>
              </a:ext>
            </a:extLst>
          </p:cNvPr>
          <p:cNvSpPr/>
          <p:nvPr/>
        </p:nvSpPr>
        <p:spPr>
          <a:xfrm>
            <a:off x="4895532" y="1799434"/>
            <a:ext cx="8496935" cy="19050"/>
          </a:xfrm>
          <a:custGeom>
            <a:avLst/>
            <a:gdLst/>
            <a:ahLst/>
            <a:cxnLst/>
            <a:rect l="l" t="t" r="r" b="b"/>
            <a:pathLst>
              <a:path w="8496935" h="19050">
                <a:moveTo>
                  <a:pt x="0" y="0"/>
                </a:moveTo>
                <a:lnTo>
                  <a:pt x="8496374" y="19049"/>
                </a:lnTo>
              </a:path>
            </a:pathLst>
          </a:custGeom>
          <a:ln w="28574">
            <a:solidFill>
              <a:srgbClr val="A61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1F88FA5A-C658-66CD-D775-57FFFBD63EEA}"/>
              </a:ext>
            </a:extLst>
          </p:cNvPr>
          <p:cNvSpPr txBox="1">
            <a:spLocks/>
          </p:cNvSpPr>
          <p:nvPr/>
        </p:nvSpPr>
        <p:spPr>
          <a:xfrm>
            <a:off x="4908392" y="908824"/>
            <a:ext cx="8540596" cy="8771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5600" b="0" i="0" u="heavy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pl-PL" u="none" kern="0" spc="45" dirty="0" err="1"/>
              <a:t>Liskov</a:t>
            </a:r>
            <a:r>
              <a:rPr lang="pl-PL" u="none" kern="0" spc="45" dirty="0"/>
              <a:t> </a:t>
            </a:r>
            <a:r>
              <a:rPr lang="pl-PL" u="none" kern="0" spc="45" dirty="0" err="1"/>
              <a:t>substitution</a:t>
            </a:r>
            <a:r>
              <a:rPr lang="pl-PL" u="none" kern="0" spc="45" dirty="0"/>
              <a:t> </a:t>
            </a:r>
            <a:r>
              <a:rPr lang="pl-PL" u="none" kern="0" spc="45" dirty="0" err="1"/>
              <a:t>principle</a:t>
            </a:r>
            <a:endParaRPr lang="pl-PL" u="none" kern="0" spc="6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683</Words>
  <Application>Microsoft Office PowerPoint</Application>
  <PresentationFormat>Niestandardowy</PresentationFormat>
  <Paragraphs>46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Calibri</vt:lpstr>
      <vt:lpstr>Cambria</vt:lpstr>
      <vt:lpstr>Tahoma</vt:lpstr>
      <vt:lpstr>Times New Roman</vt:lpstr>
      <vt:lpstr>Trebuchet MS</vt:lpstr>
      <vt:lpstr>Office Theme</vt:lpstr>
      <vt:lpstr>Dependancy Injection, IOC, SOLID principles z NestJS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Single Responsibility Principle</vt:lpstr>
      <vt:lpstr>Open/Closed Principle</vt:lpstr>
      <vt:lpstr>Prezentacja programu PowerPoint</vt:lpstr>
      <vt:lpstr>Interface segregation principle</vt:lpstr>
      <vt:lpstr>Dependency inversion principle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Kopia zero</dc:title>
  <dc:creator>Joanna Blaszka</dc:creator>
  <cp:keywords>DAFh3wUbouw,BADxGOdzZZ0</cp:keywords>
  <cp:lastModifiedBy>Joanna Blaszka</cp:lastModifiedBy>
  <cp:revision>1</cp:revision>
  <dcterms:created xsi:type="dcterms:W3CDTF">2023-05-15T21:20:02Z</dcterms:created>
  <dcterms:modified xsi:type="dcterms:W3CDTF">2023-05-15T21:40:31Z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2023-05-15T00:00:00Z</vt:filetime>
  </property>
  <property fmtid="{D5CDD505-2E9C-101B-9397-08002B2CF9AE}" pid="3" name="Creator">
    <vt:lpwstr>Canva</vt:lpwstr>
  </property>
  <property fmtid="{D5CDD505-2E9C-101B-9397-08002B2CF9AE}" pid="4" name="LastSaved">
    <vt:filetime>2023-05-15T00:00:00Z</vt:filetime>
  </property>
</Properties>
</file>