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6"/>
    <p:restoredTop sz="94705"/>
  </p:normalViewPr>
  <p:slideViewPr>
    <p:cSldViewPr snapToGrid="0">
      <p:cViewPr varScale="1">
        <p:scale>
          <a:sx n="197" d="100"/>
          <a:sy n="197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15E06-8430-B94B-9623-98496465217A}" type="datetimeFigureOut">
              <a:rPr lang="en-PL" smtClean="0"/>
              <a:t>14/05/2023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F3C28-05E5-DA49-8683-4D622FDC794C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7059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L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F3C28-05E5-DA49-8683-4D622FDC794C}" type="slidenum">
              <a:rPr lang="en-PL" smtClean="0"/>
              <a:t>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9208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F3C28-05E5-DA49-8683-4D622FDC794C}" type="slidenum">
              <a:rPr lang="en-PL" smtClean="0"/>
              <a:t>16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206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91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26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8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1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7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89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87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7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31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5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97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D3F3A98B-FC65-4638-942D-043D9070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CA9A8A21-AC46-BA5F-8D2A-D1EE78D79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6250"/>
          <a:stretch/>
        </p:blipFill>
        <p:spPr>
          <a:xfrm>
            <a:off x="-10254" y="10"/>
            <a:ext cx="12191980" cy="6857990"/>
          </a:xfrm>
          <a:prstGeom prst="rect">
            <a:avLst/>
          </a:prstGeom>
        </p:spPr>
      </p:pic>
      <p:sp>
        <p:nvSpPr>
          <p:cNvPr id="23" name="Arc 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CAEC1-6EA0-D0B6-429F-08DB7EE89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281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API w Golang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280BA-27EE-E2B6-E35F-C59E838D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340" y="1461359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Stanisław</a:t>
            </a:r>
            <a:r>
              <a:rPr lang="en-US" dirty="0">
                <a:solidFill>
                  <a:srgbClr val="FFFFFF"/>
                </a:solidFill>
              </a:rPr>
              <a:t> Marek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Aleksander </a:t>
            </a:r>
            <a:r>
              <a:rPr lang="en-US" dirty="0" err="1">
                <a:solidFill>
                  <a:srgbClr val="FFFFFF"/>
                </a:solidFill>
              </a:rPr>
              <a:t>Kuliński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Wioletta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Drąg</a:t>
            </a: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Klaudia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Balicka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he Go Programming Language">
            <a:extLst>
              <a:ext uri="{FF2B5EF4-FFF2-40B4-BE49-F238E27FC236}">
                <a16:creationId xmlns:a16="http://schemas.microsoft.com/office/drawing/2014/main" id="{A98F4A85-3495-719E-93A7-BC8F5E82A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" y="4578632"/>
            <a:ext cx="2627219" cy="232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3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373750" y="1785031"/>
            <a:ext cx="96460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module microservice</a:t>
            </a:r>
          </a:p>
          <a:p>
            <a:b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go 1.16</a:t>
            </a:r>
          </a:p>
          <a:p>
            <a:b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</a:b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require (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/go-playground/universal-translator v0.17.0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/go-playground/validator v9.31.0+incompatible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/go-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redis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redis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/v8 v8.11.0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golang-jwt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jwt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v3.2.1+incompatible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/gorilla/handlers v1.5.1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/gorilla/mux v1.8.0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leodido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/go-urn v1.2.1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github.com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twinj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uuid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v1.0.0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go.mongodb.org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/mongo-driver v1.5.4 // indirect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golang.org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/x/crypto v0.0.0-20210616213533-5ff15b29337e // indirect</a:t>
            </a:r>
          </a:p>
          <a:p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just"/>
            <a:endParaRPr lang="en-P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4DE9-A513-393B-B52C-D98BFC1DCFD0}"/>
              </a:ext>
            </a:extLst>
          </p:cNvPr>
          <p:cNvSpPr txBox="1"/>
          <p:nvPr/>
        </p:nvSpPr>
        <p:spPr>
          <a:xfrm>
            <a:off x="4592584" y="431823"/>
            <a:ext cx="3628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Pakiety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moduły</a:t>
            </a:r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96730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85F35-018E-BFFE-A5F0-7DF5CD112487}"/>
              </a:ext>
            </a:extLst>
          </p:cNvPr>
          <p:cNvSpPr txBox="1"/>
          <p:nvPr/>
        </p:nvSpPr>
        <p:spPr>
          <a:xfrm>
            <a:off x="1339064" y="3136612"/>
            <a:ext cx="993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rgbClr val="DBDEE1"/>
                </a:solidFill>
                <a:latin typeface="gg sans"/>
              </a:rPr>
              <a:t>Wady</a:t>
            </a:r>
            <a:r>
              <a:rPr lang="en-GB" sz="40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4000" dirty="0" err="1">
                <a:solidFill>
                  <a:srgbClr val="DBDEE1"/>
                </a:solidFill>
                <a:latin typeface="gg sans"/>
              </a:rPr>
              <a:t>i</a:t>
            </a:r>
            <a:r>
              <a:rPr lang="en-GB" sz="40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4000" dirty="0" err="1">
                <a:solidFill>
                  <a:srgbClr val="DBDEE1"/>
                </a:solidFill>
                <a:latin typeface="gg sans"/>
              </a:rPr>
              <a:t>zalety</a:t>
            </a:r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204686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777429" y="2305615"/>
            <a:ext cx="9646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Wysoka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wydajność</a:t>
            </a:r>
            <a:endParaRPr lang="en-GB" sz="2800" b="0" i="0" dirty="0">
              <a:solidFill>
                <a:srgbClr val="DBDEE1"/>
              </a:solidFill>
              <a:effectLst/>
              <a:latin typeface="gg sans"/>
            </a:endParaRPr>
          </a:p>
          <a:p>
            <a:pPr marL="342900" indent="-342900" algn="just">
              <a:buAutoNum type="arabicPeriod"/>
            </a:pP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Łatwość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w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programowaniu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równoległym</a:t>
            </a:r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marL="342900" indent="-342900" algn="just">
              <a:buAutoNum type="arabicPeriod"/>
            </a:pP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Łatwość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w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programowaniu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sieciowym</a:t>
            </a:r>
            <a:endParaRPr lang="en-GB" sz="2800" b="0" i="0" dirty="0">
              <a:solidFill>
                <a:srgbClr val="DBDEE1"/>
              </a:solidFill>
              <a:effectLst/>
              <a:latin typeface="gg sans"/>
            </a:endParaRPr>
          </a:p>
          <a:p>
            <a:pPr marL="342900" indent="-342900" algn="just">
              <a:buAutoNum type="arabicPeriod"/>
            </a:pP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Wbudowane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narzędzia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deweloperskie</a:t>
            </a:r>
            <a:endParaRPr lang="en-GB" sz="2800" b="0" i="0" dirty="0">
              <a:solidFill>
                <a:srgbClr val="DBDEE1"/>
              </a:solidFill>
              <a:effectLst/>
              <a:latin typeface="gg sans"/>
            </a:endParaRPr>
          </a:p>
          <a:p>
            <a:pPr marL="342900" indent="-342900" algn="just">
              <a:buAutoNum type="arabicPeriod"/>
            </a:pP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Prostota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przejrzystość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kodu</a:t>
            </a:r>
            <a:endParaRPr lang="en-GB" sz="2800" b="0" i="0" dirty="0">
              <a:solidFill>
                <a:srgbClr val="DBDEE1"/>
              </a:solidFill>
              <a:effectLst/>
              <a:latin typeface="gg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7AF0-C916-45E7-0205-C5D68F38A815}"/>
              </a:ext>
            </a:extLst>
          </p:cNvPr>
          <p:cNvSpPr txBox="1"/>
          <p:nvPr/>
        </p:nvSpPr>
        <p:spPr>
          <a:xfrm>
            <a:off x="5375514" y="615134"/>
            <a:ext cx="14409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rgbClr val="DBDEE1"/>
                </a:solidFill>
                <a:latin typeface="gg sans"/>
              </a:rPr>
              <a:t>Zalety</a:t>
            </a:r>
            <a:endParaRPr lang="en-GB" sz="4000" b="0" i="0" dirty="0">
              <a:solidFill>
                <a:srgbClr val="DBDEE1"/>
              </a:solidFill>
              <a:effectLst/>
              <a:latin typeface="gg sans"/>
            </a:endParaRPr>
          </a:p>
          <a:p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346685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777429" y="2521059"/>
            <a:ext cx="9646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Brak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wsparcia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dla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niektórych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funkcji</a:t>
            </a:r>
            <a:endParaRPr lang="en-GB" sz="28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Brak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stabilności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wersji</a:t>
            </a:r>
            <a:endParaRPr lang="en-GB" sz="28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Trudność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w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programowaniu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asynchronicznym</a:t>
            </a:r>
            <a:endParaRPr lang="en-GB" sz="28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Słabe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wsparcie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dla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bibliotek</a:t>
            </a:r>
            <a:r>
              <a:rPr lang="en-GB" sz="2800" b="0" i="0" dirty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en-GB" sz="2800" b="0" i="0" dirty="0" err="1">
                <a:solidFill>
                  <a:schemeClr val="bg1"/>
                </a:solidFill>
                <a:effectLst/>
                <a:latin typeface="inherit"/>
              </a:rPr>
              <a:t>zewnętrznych</a:t>
            </a:r>
            <a:endParaRPr lang="en-GB" sz="2800" b="0" i="0" dirty="0">
              <a:solidFill>
                <a:schemeClr val="bg1"/>
              </a:solidFill>
              <a:effectLst/>
              <a:latin typeface="inheri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E7AF0-C916-45E7-0205-C5D68F38A815}"/>
              </a:ext>
            </a:extLst>
          </p:cNvPr>
          <p:cNvSpPr txBox="1"/>
          <p:nvPr/>
        </p:nvSpPr>
        <p:spPr>
          <a:xfrm>
            <a:off x="5375514" y="615134"/>
            <a:ext cx="1370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err="1">
                <a:solidFill>
                  <a:srgbClr val="DBDEE1"/>
                </a:solidFill>
                <a:latin typeface="gg sans"/>
              </a:rPr>
              <a:t>Wady</a:t>
            </a:r>
            <a:endParaRPr lang="en-GB" sz="4000" b="0" i="0" dirty="0">
              <a:solidFill>
                <a:srgbClr val="DBDEE1"/>
              </a:solidFill>
              <a:effectLst/>
              <a:latin typeface="gg sans"/>
            </a:endParaRPr>
          </a:p>
          <a:p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189046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85F35-018E-BFFE-A5F0-7DF5CD112487}"/>
              </a:ext>
            </a:extLst>
          </p:cNvPr>
          <p:cNvSpPr txBox="1"/>
          <p:nvPr/>
        </p:nvSpPr>
        <p:spPr>
          <a:xfrm>
            <a:off x="1339064" y="3136612"/>
            <a:ext cx="993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4000" dirty="0">
                <a:solidFill>
                  <a:schemeClr val="bg1"/>
                </a:solidFill>
              </a:rPr>
              <a:t>Jak utworzyć projekt w go?</a:t>
            </a:r>
          </a:p>
        </p:txBody>
      </p:sp>
    </p:spTree>
    <p:extLst>
      <p:ext uri="{BB962C8B-B14F-4D97-AF65-F5344CB8AC3E}">
        <p14:creationId xmlns:p14="http://schemas.microsoft.com/office/powerpoint/2010/main" val="15924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272953" y="2083226"/>
            <a:ext cx="9646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800" dirty="0" err="1">
                <a:solidFill>
                  <a:srgbClr val="DBDEE1"/>
                </a:solidFill>
                <a:latin typeface="gg sans"/>
              </a:rPr>
              <a:t>Skonfigurowanie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środowiska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-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pobrać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kompilator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z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oficjalnej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strony</a:t>
            </a:r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marL="342900" indent="-342900" algn="just">
              <a:buAutoNum type="arabicPeriod"/>
            </a:pPr>
            <a:r>
              <a:rPr lang="en-GB" sz="2800" dirty="0" err="1">
                <a:solidFill>
                  <a:srgbClr val="DBDEE1"/>
                </a:solidFill>
                <a:latin typeface="gg sans"/>
              </a:rPr>
              <a:t>Utworzenie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katologu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roboczego</a:t>
            </a:r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marL="342900" indent="-342900" algn="just">
              <a:buAutoNum type="arabicPeriod"/>
            </a:pPr>
            <a:r>
              <a:rPr lang="en-GB" sz="2800" dirty="0" err="1">
                <a:solidFill>
                  <a:srgbClr val="DBDEE1"/>
                </a:solidFill>
                <a:latin typeface="gg sans"/>
              </a:rPr>
              <a:t>Utworzenie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pliku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main.go</a:t>
            </a:r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marL="342900" indent="-342900" algn="just">
              <a:buAutoNum type="arabicPeriod"/>
            </a:pP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Napisanie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kodu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w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plikach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z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rozszerzeniem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.go</a:t>
            </a:r>
          </a:p>
        </p:txBody>
      </p:sp>
    </p:spTree>
    <p:extLst>
      <p:ext uri="{BB962C8B-B14F-4D97-AF65-F5344CB8AC3E}">
        <p14:creationId xmlns:p14="http://schemas.microsoft.com/office/powerpoint/2010/main" val="34656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85F35-018E-BFFE-A5F0-7DF5CD112487}"/>
              </a:ext>
            </a:extLst>
          </p:cNvPr>
          <p:cNvSpPr txBox="1"/>
          <p:nvPr/>
        </p:nvSpPr>
        <p:spPr>
          <a:xfrm>
            <a:off x="1339064" y="3136612"/>
            <a:ext cx="993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4000" dirty="0">
                <a:solidFill>
                  <a:schemeClr val="bg1"/>
                </a:solidFill>
              </a:rPr>
              <a:t>Kompilacja 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uruchomienie</a:t>
            </a:r>
            <a:endParaRPr lang="en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3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777429" y="909334"/>
            <a:ext cx="96460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>
                <a:solidFill>
                  <a:srgbClr val="DBDEE1"/>
                </a:solidFill>
                <a:latin typeface="gg sans"/>
              </a:rPr>
              <a:t>Kompilacja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:</a:t>
            </a:r>
          </a:p>
          <a:p>
            <a:pPr algn="just"/>
            <a:r>
              <a:rPr lang="en-GB" sz="2800" i="1" dirty="0">
                <a:solidFill>
                  <a:srgbClr val="DBDEE1"/>
                </a:solidFill>
                <a:latin typeface="gg sans"/>
              </a:rPr>
              <a:t>go build &lt;</a:t>
            </a:r>
            <a:r>
              <a:rPr lang="en-GB" sz="2800" i="1" dirty="0" err="1">
                <a:solidFill>
                  <a:srgbClr val="DBDEE1"/>
                </a:solidFill>
                <a:latin typeface="gg sans"/>
              </a:rPr>
              <a:t>plik.go</a:t>
            </a:r>
            <a:r>
              <a:rPr lang="en-GB" sz="2800" i="1" dirty="0">
                <a:solidFill>
                  <a:srgbClr val="DBDEE1"/>
                </a:solidFill>
                <a:latin typeface="gg sans"/>
              </a:rPr>
              <a:t>&gt;</a:t>
            </a:r>
          </a:p>
          <a:p>
            <a:pPr algn="just"/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algn="just"/>
            <a:r>
              <a:rPr lang="en-GB" sz="2800" dirty="0" err="1">
                <a:solidFill>
                  <a:srgbClr val="DBDEE1"/>
                </a:solidFill>
                <a:latin typeface="gg sans"/>
              </a:rPr>
              <a:t>Uruchomienie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1:</a:t>
            </a:r>
          </a:p>
          <a:p>
            <a:pPr algn="just"/>
            <a:r>
              <a:rPr lang="en-GB" sz="2800" i="1" dirty="0">
                <a:solidFill>
                  <a:srgbClr val="DBDEE1"/>
                </a:solidFill>
                <a:latin typeface="gg sans"/>
              </a:rPr>
              <a:t>go run &lt;</a:t>
            </a:r>
            <a:r>
              <a:rPr lang="en-GB" sz="2800" i="1" dirty="0" err="1">
                <a:solidFill>
                  <a:srgbClr val="DBDEE1"/>
                </a:solidFill>
                <a:latin typeface="gg sans"/>
              </a:rPr>
              <a:t>plik.go</a:t>
            </a:r>
            <a:r>
              <a:rPr lang="en-GB" sz="2800" i="1" dirty="0">
                <a:solidFill>
                  <a:srgbClr val="DBDEE1"/>
                </a:solidFill>
                <a:latin typeface="gg sans"/>
              </a:rPr>
              <a:t>&gt; 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-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uruchamia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projekt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bez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wcześniejszej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kompilacji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–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dobre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podczas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rozwijania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oprogramowania</a:t>
            </a:r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algn="just"/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algn="just"/>
            <a:r>
              <a:rPr lang="en-GB" sz="2800" dirty="0" err="1">
                <a:solidFill>
                  <a:srgbClr val="DBDEE1"/>
                </a:solidFill>
                <a:latin typeface="gg sans"/>
              </a:rPr>
              <a:t>Uruchomienie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2:</a:t>
            </a:r>
          </a:p>
          <a:p>
            <a:pPr algn="just"/>
            <a:r>
              <a:rPr lang="en-GB" sz="2800" i="1" dirty="0">
                <a:solidFill>
                  <a:srgbClr val="DBDEE1"/>
                </a:solidFill>
                <a:latin typeface="gg sans"/>
              </a:rPr>
              <a:t>go build &lt;</a:t>
            </a:r>
            <a:r>
              <a:rPr lang="en-GB" sz="2800" i="1" dirty="0" err="1">
                <a:solidFill>
                  <a:srgbClr val="DBDEE1"/>
                </a:solidFill>
                <a:latin typeface="gg sans"/>
              </a:rPr>
              <a:t>plik.go</a:t>
            </a:r>
            <a:r>
              <a:rPr lang="en-GB" sz="2800" i="1" dirty="0">
                <a:solidFill>
                  <a:srgbClr val="DBDEE1"/>
                </a:solidFill>
                <a:latin typeface="gg sans"/>
              </a:rPr>
              <a:t>&gt; -o &lt;output&gt; 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-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kompilacja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do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pliku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.exe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lub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.bin w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zależności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od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systemu</a:t>
            </a:r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algn="just"/>
            <a:endParaRPr lang="en-GB" sz="2800" dirty="0">
              <a:solidFill>
                <a:srgbClr val="DBDEE1"/>
              </a:solidFill>
              <a:latin typeface="gg sans"/>
            </a:endParaRPr>
          </a:p>
          <a:p>
            <a:pPr algn="just"/>
            <a:r>
              <a:rPr lang="en-GB" sz="2800" i="1" dirty="0">
                <a:solidFill>
                  <a:srgbClr val="DBDEE1"/>
                </a:solidFill>
                <a:latin typeface="gg sans"/>
              </a:rPr>
              <a:t>./output 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–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uruchomienie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pliku</a:t>
            </a:r>
            <a:r>
              <a:rPr lang="en-GB" sz="28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2800" dirty="0" err="1">
                <a:solidFill>
                  <a:srgbClr val="DBDEE1"/>
                </a:solidFill>
                <a:latin typeface="gg sans"/>
              </a:rPr>
              <a:t>binarnego</a:t>
            </a:r>
            <a:endParaRPr lang="en-GB" sz="2800" dirty="0">
              <a:solidFill>
                <a:srgbClr val="DBDEE1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230058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85F35-018E-BFFE-A5F0-7DF5CD112487}"/>
              </a:ext>
            </a:extLst>
          </p:cNvPr>
          <p:cNvSpPr txBox="1"/>
          <p:nvPr/>
        </p:nvSpPr>
        <p:spPr>
          <a:xfrm>
            <a:off x="1339064" y="3136612"/>
            <a:ext cx="993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4000" dirty="0">
                <a:solidFill>
                  <a:schemeClr val="bg1"/>
                </a:solidFill>
              </a:rPr>
              <a:t>Czym jest GoLang?</a:t>
            </a:r>
          </a:p>
        </p:txBody>
      </p:sp>
    </p:spTree>
    <p:extLst>
      <p:ext uri="{BB962C8B-B14F-4D97-AF65-F5344CB8AC3E}">
        <p14:creationId xmlns:p14="http://schemas.microsoft.com/office/powerpoint/2010/main" val="259547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888714" y="1874271"/>
            <a:ext cx="10491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Golang,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znany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również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jako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Go, to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język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programowania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ogólnego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przeznaczenia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3600" dirty="0" err="1">
                <a:solidFill>
                  <a:srgbClr val="DBDEE1"/>
                </a:solidFill>
                <a:latin typeface="gg sans"/>
              </a:rPr>
              <a:t>s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tworzony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przez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Google w 2007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roku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. Golang ma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na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celu</a:t>
            </a:r>
            <a:r>
              <a:rPr lang="en-GB" sz="3600" dirty="0">
                <a:solidFill>
                  <a:srgbClr val="DBDEE1"/>
                </a:solidFill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zapewnienie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prostoty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wydajności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skalowalności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dla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aplikacji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sieciowych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3600" b="0" i="0" dirty="0" err="1">
                <a:solidFill>
                  <a:srgbClr val="DBDEE1"/>
                </a:solidFill>
                <a:effectLst/>
                <a:latin typeface="gg sans"/>
              </a:rPr>
              <a:t>serwerowych</a:t>
            </a:r>
            <a:r>
              <a:rPr lang="en-GB" sz="3600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endParaRPr lang="en-PL" sz="3600" dirty="0"/>
          </a:p>
        </p:txBody>
      </p:sp>
    </p:spTree>
    <p:extLst>
      <p:ext uri="{BB962C8B-B14F-4D97-AF65-F5344CB8AC3E}">
        <p14:creationId xmlns:p14="http://schemas.microsoft.com/office/powerpoint/2010/main" val="9194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85F35-018E-BFFE-A5F0-7DF5CD112487}"/>
              </a:ext>
            </a:extLst>
          </p:cNvPr>
          <p:cNvSpPr txBox="1"/>
          <p:nvPr/>
        </p:nvSpPr>
        <p:spPr>
          <a:xfrm>
            <a:off x="1339064" y="3136612"/>
            <a:ext cx="993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4000" dirty="0">
                <a:solidFill>
                  <a:schemeClr val="bg1"/>
                </a:solidFill>
              </a:rPr>
              <a:t>Podstawowe cechy języka</a:t>
            </a:r>
          </a:p>
        </p:txBody>
      </p:sp>
    </p:spTree>
    <p:extLst>
      <p:ext uri="{BB962C8B-B14F-4D97-AF65-F5344CB8AC3E}">
        <p14:creationId xmlns:p14="http://schemas.microsoft.com/office/powerpoint/2010/main" val="38284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777429" y="2044005"/>
            <a:ext cx="9646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Golang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posiada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składnię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zbliżoną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do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języka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C, ale z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mniejszą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liczbą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konstrukcji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językowych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 W Golang,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nawiasy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klamrowe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są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używane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zamiast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średników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do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oddzielania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instrukcji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endParaRPr lang="en-P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4DE9-A513-393B-B52C-D98BFC1DCFD0}"/>
              </a:ext>
            </a:extLst>
          </p:cNvPr>
          <p:cNvSpPr txBox="1"/>
          <p:nvPr/>
        </p:nvSpPr>
        <p:spPr>
          <a:xfrm>
            <a:off x="3777448" y="556054"/>
            <a:ext cx="46371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Składnia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semantyka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</a:p>
          <a:p>
            <a:endParaRPr lang="en-PL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2E4F0-4D3D-0956-9B2E-17E41D722F87}"/>
              </a:ext>
            </a:extLst>
          </p:cNvPr>
          <p:cNvSpPr txBox="1"/>
          <p:nvPr/>
        </p:nvSpPr>
        <p:spPr>
          <a:xfrm>
            <a:off x="2796057" y="4226011"/>
            <a:ext cx="65998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(a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Activity) </a:t>
            </a:r>
            <a:r>
              <a:rPr lang="en-GB" b="0" dirty="0" err="1">
                <a:solidFill>
                  <a:srgbClr val="D2A8FF"/>
                </a:solidFill>
                <a:effectLst/>
                <a:latin typeface="Menlo" panose="020B0609030804020204" pitchFamily="49" charset="0"/>
              </a:rPr>
              <a:t>ToJson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(w </a:t>
            </a:r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io.Writer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e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json.</a:t>
            </a:r>
            <a:r>
              <a:rPr lang="en-GB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NewEncoder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(w)</a:t>
            </a:r>
          </a:p>
          <a:p>
            <a:pPr lvl="1"/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e.</a:t>
            </a:r>
            <a:r>
              <a:rPr lang="en-GB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Encode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(a)</a:t>
            </a:r>
          </a:p>
          <a:p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44200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606585" y="2044005"/>
            <a:ext cx="9646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Golang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posiada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wiele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wbudowanych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typów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danych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w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tym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liczby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całkowite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zmiennoprzecinkowe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logiczne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ciągi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znaków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Typy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mogą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być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również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definiowane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przez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użytkownika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jako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1" dirty="0">
                <a:solidFill>
                  <a:srgbClr val="DBDEE1"/>
                </a:solidFill>
                <a:effectLst/>
                <a:latin typeface="gg sans"/>
              </a:rPr>
              <a:t>struct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 </a:t>
            </a:r>
            <a:endParaRPr lang="en-P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4DE9-A513-393B-B52C-D98BFC1DCFD0}"/>
              </a:ext>
            </a:extLst>
          </p:cNvPr>
          <p:cNvSpPr txBox="1"/>
          <p:nvPr/>
        </p:nvSpPr>
        <p:spPr>
          <a:xfrm>
            <a:off x="4723733" y="518983"/>
            <a:ext cx="274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Typy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danych</a:t>
            </a:r>
            <a:endParaRPr lang="en-PL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3380D-4106-7902-A8C7-0BDC00D788A4}"/>
              </a:ext>
            </a:extLst>
          </p:cNvPr>
          <p:cNvSpPr txBox="1"/>
          <p:nvPr/>
        </p:nvSpPr>
        <p:spPr>
          <a:xfrm>
            <a:off x="3177779" y="3901474"/>
            <a:ext cx="65037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FFA657"/>
                </a:solidFill>
                <a:effectLst/>
                <a:latin typeface="Menlo" panose="020B0609030804020204" pitchFamily="49" charset="0"/>
              </a:rPr>
              <a:t>TokenMetadata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AccessToken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access_token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"`</a:t>
            </a:r>
            <a:endParaRPr lang="en-GB" b="0" dirty="0">
              <a:solidFill>
                <a:srgbClr val="E6EDF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RefreshToken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refresh_token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"`</a:t>
            </a:r>
            <a:endParaRPr lang="en-GB" b="0" dirty="0">
              <a:solidFill>
                <a:srgbClr val="E6EDF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AccessId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access_id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"`</a:t>
            </a:r>
            <a:endParaRPr lang="en-GB" b="0" dirty="0">
              <a:solidFill>
                <a:srgbClr val="E6EDF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RefreshId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refresh_id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"`</a:t>
            </a:r>
            <a:endParaRPr lang="en-GB" b="0" dirty="0">
              <a:solidFill>
                <a:srgbClr val="E6EDF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AccessExp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int64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access_exp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"`</a:t>
            </a:r>
            <a:endParaRPr lang="en-GB" b="0" dirty="0">
              <a:solidFill>
                <a:srgbClr val="E6EDF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RefreshExp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int64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:"</a:t>
            </a:r>
            <a:r>
              <a:rPr lang="en-GB" b="0" dirty="0" err="1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refresh_exp</a:t>
            </a:r>
            <a:r>
              <a:rPr lang="en-GB" b="0" dirty="0">
                <a:solidFill>
                  <a:srgbClr val="A5D6FF"/>
                </a:solidFill>
                <a:effectLst/>
                <a:latin typeface="Menlo" panose="020B0609030804020204" pitchFamily="49" charset="0"/>
              </a:rPr>
              <a:t>"`</a:t>
            </a:r>
            <a:endParaRPr lang="en-GB" b="0" dirty="0">
              <a:solidFill>
                <a:srgbClr val="E6EDF3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61919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030502" y="1704732"/>
            <a:ext cx="9646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W Golang,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funkcje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mogą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zwracać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wiele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wartości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a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metody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są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funkcjami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które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są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związane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z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konkretnym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typem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endParaRPr lang="en-P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4DE9-A513-393B-B52C-D98BFC1DCFD0}"/>
              </a:ext>
            </a:extLst>
          </p:cNvPr>
          <p:cNvSpPr txBox="1"/>
          <p:nvPr/>
        </p:nvSpPr>
        <p:spPr>
          <a:xfrm>
            <a:off x="4592584" y="431823"/>
            <a:ext cx="372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Funkcje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metody</a:t>
            </a:r>
            <a:endParaRPr lang="en-PL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FC898-57CB-73F9-5368-EC4157910726}"/>
              </a:ext>
            </a:extLst>
          </p:cNvPr>
          <p:cNvSpPr txBox="1"/>
          <p:nvPr/>
        </p:nvSpPr>
        <p:spPr>
          <a:xfrm>
            <a:off x="1030502" y="3223863"/>
            <a:ext cx="98123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err="1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2A8FF"/>
                </a:solidFill>
                <a:effectLst/>
                <a:latin typeface="Menlo" panose="020B0609030804020204" pitchFamily="49" charset="0"/>
              </a:rPr>
              <a:t>Fetch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context.Context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accessId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 (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primitive.ObjectID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userIdRedis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err </a:t>
            </a:r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database.ClientRedis.</a:t>
            </a:r>
            <a:r>
              <a:rPr lang="en-GB" sz="16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accessId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GB" sz="16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lvl="1"/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err </a:t>
            </a:r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primitive.NilObjectID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err</a:t>
            </a:r>
          </a:p>
          <a:p>
            <a:pPr lvl="1"/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err </a:t>
            </a:r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:=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primitive.</a:t>
            </a:r>
            <a:r>
              <a:rPr lang="en-GB" sz="1600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ObjectIDFromHex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userIdRedis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err </a:t>
            </a:r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primitive.NilObjectID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err</a:t>
            </a:r>
          </a:p>
          <a:p>
            <a:pPr lvl="1"/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GB" sz="1600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userId</a:t>
            </a:r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nil</a:t>
            </a:r>
            <a:endParaRPr lang="en-GB" sz="1600" b="0" dirty="0">
              <a:solidFill>
                <a:srgbClr val="E6EDF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PL" sz="1600" dirty="0"/>
          </a:p>
        </p:txBody>
      </p:sp>
    </p:spTree>
    <p:extLst>
      <p:ext uri="{BB962C8B-B14F-4D97-AF65-F5344CB8AC3E}">
        <p14:creationId xmlns:p14="http://schemas.microsoft.com/office/powerpoint/2010/main" val="128310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538034" y="2044005"/>
            <a:ext cx="9646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Golang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posiada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wbudowany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mechanizm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obsługi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błędów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który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pozwala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programistom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na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łatwe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zarządzanie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błędami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ich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obsługę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endParaRPr lang="en-P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4DE9-A513-393B-B52C-D98BFC1DCFD0}"/>
              </a:ext>
            </a:extLst>
          </p:cNvPr>
          <p:cNvSpPr txBox="1"/>
          <p:nvPr/>
        </p:nvSpPr>
        <p:spPr>
          <a:xfrm>
            <a:off x="4592584" y="431823"/>
            <a:ext cx="3536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Obsługa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błędów</a:t>
            </a:r>
            <a:endParaRPr lang="en-P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914C9-128D-52D3-62F2-517DCB6902A9}"/>
              </a:ext>
            </a:extLst>
          </p:cNvPr>
          <p:cNvSpPr txBox="1"/>
          <p:nvPr/>
        </p:nvSpPr>
        <p:spPr>
          <a:xfrm>
            <a:off x="4592584" y="4333296"/>
            <a:ext cx="2598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err </a:t>
            </a:r>
            <a:r>
              <a:rPr lang="en-GB" b="0" dirty="0">
                <a:solidFill>
                  <a:srgbClr val="FF7B72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nil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dirty="0" err="1">
                <a:solidFill>
                  <a:srgbClr val="E6EDF3"/>
                </a:solidFill>
                <a:latin typeface="Menlo" panose="020B0609030804020204" pitchFamily="49" charset="0"/>
              </a:rPr>
              <a:t>lo</a:t>
            </a:r>
            <a:r>
              <a:rPr lang="en-GB" b="0" dirty="0" err="1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g.</a:t>
            </a:r>
            <a:r>
              <a:rPr lang="en-GB" b="0" dirty="0" err="1">
                <a:solidFill>
                  <a:srgbClr val="79C0FF"/>
                </a:solidFill>
                <a:effectLst/>
                <a:latin typeface="Menlo" panose="020B0609030804020204" pitchFamily="49" charset="0"/>
              </a:rPr>
              <a:t>Fatal</a:t>
            </a:r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(err)</a:t>
            </a:r>
          </a:p>
          <a:p>
            <a:r>
              <a:rPr lang="en-GB" b="0" dirty="0">
                <a:solidFill>
                  <a:srgbClr val="E6EDF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89899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Go Programming Language">
            <a:extLst>
              <a:ext uri="{FF2B5EF4-FFF2-40B4-BE49-F238E27FC236}">
                <a16:creationId xmlns:a16="http://schemas.microsoft.com/office/drawing/2014/main" id="{39D991F9-15F1-541F-F89B-7E6C377F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777429" cy="1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C4598C-7709-68EA-EDC9-AE1B0FE6C11D}"/>
              </a:ext>
            </a:extLst>
          </p:cNvPr>
          <p:cNvSpPr txBox="1"/>
          <p:nvPr/>
        </p:nvSpPr>
        <p:spPr>
          <a:xfrm>
            <a:off x="1631298" y="2736502"/>
            <a:ext cx="9646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Golang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pozwala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na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tworzenie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pakietów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które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zawierają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zestaw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funkcji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struktur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które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można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użyć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w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innych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programach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 Golang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również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posiada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modułową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strukturę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,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która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pozwala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na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łatwe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zarządzanie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2800" b="0" i="0" dirty="0" err="1">
                <a:solidFill>
                  <a:srgbClr val="DBDEE1"/>
                </a:solidFill>
                <a:effectLst/>
                <a:latin typeface="gg sans"/>
              </a:rPr>
              <a:t>zależnościami</a:t>
            </a:r>
            <a:r>
              <a:rPr lang="en-GB" sz="2800" b="0" i="0" dirty="0">
                <a:solidFill>
                  <a:srgbClr val="DBDEE1"/>
                </a:solidFill>
                <a:effectLst/>
                <a:latin typeface="gg sans"/>
              </a:rPr>
              <a:t>.</a:t>
            </a:r>
            <a:endParaRPr lang="en-PL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4DE9-A513-393B-B52C-D98BFC1DCFD0}"/>
              </a:ext>
            </a:extLst>
          </p:cNvPr>
          <p:cNvSpPr txBox="1"/>
          <p:nvPr/>
        </p:nvSpPr>
        <p:spPr>
          <a:xfrm>
            <a:off x="4592584" y="431823"/>
            <a:ext cx="3628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Pakiety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i</a:t>
            </a:r>
            <a:r>
              <a:rPr lang="en-GB" sz="4000" b="0" i="0" dirty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en-GB" sz="4000" b="0" i="0" dirty="0" err="1">
                <a:solidFill>
                  <a:srgbClr val="DBDEE1"/>
                </a:solidFill>
                <a:effectLst/>
                <a:latin typeface="gg sans"/>
              </a:rPr>
              <a:t>moduły</a:t>
            </a:r>
            <a:endParaRPr lang="en-PL" sz="4000" dirty="0"/>
          </a:p>
        </p:txBody>
      </p:sp>
    </p:spTree>
    <p:extLst>
      <p:ext uri="{BB962C8B-B14F-4D97-AF65-F5344CB8AC3E}">
        <p14:creationId xmlns:p14="http://schemas.microsoft.com/office/powerpoint/2010/main" val="169126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638</Words>
  <Application>Microsoft Macintosh PowerPoint</Application>
  <PresentationFormat>Widescreen</PresentationFormat>
  <Paragraphs>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gg sans</vt:lpstr>
      <vt:lpstr>inherit</vt:lpstr>
      <vt:lpstr>Menlo</vt:lpstr>
      <vt:lpstr>ShapesVTI</vt:lpstr>
      <vt:lpstr>Web API w Golang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w Golang</dc:title>
  <dc:creator>Stanisław Marek | FSS</dc:creator>
  <cp:lastModifiedBy>Stanisław Marek | FSS</cp:lastModifiedBy>
  <cp:revision>4</cp:revision>
  <dcterms:created xsi:type="dcterms:W3CDTF">2023-05-13T10:12:21Z</dcterms:created>
  <dcterms:modified xsi:type="dcterms:W3CDTF">2023-05-14T18:33:15Z</dcterms:modified>
</cp:coreProperties>
</file>