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7A608-C57D-49C2-9E89-0C3355B7A551}">
  <a:tblStyle styleId="{9287A608-C57D-49C2-9E89-0C3355B7A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86e2ea869_2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86e2ea869_2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86e2ea869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86e2ea869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86e2ea86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86e2ea86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6e2ea86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86e2ea86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86e2ea869_2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86e2ea869_2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86e2ea86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86e2ea869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86e2ea869_2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86e2ea869_2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86e2ea869_2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86e2ea869_2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86e2ea86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86e2ea86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86e2ea869_2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86e2ea869_2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86e2ea8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86e2ea8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86e2ea86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86e2ea86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86e2ea86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86e2ea86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86e2ea86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86e2ea869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6e2ea86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6e2ea86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86e2ea869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86e2ea869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86e2ea869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86e2ea869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86e2ea869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86e2ea869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86e2ea869_2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86e2ea869_2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6e2ea86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86e2ea86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86e2ea86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86e2ea86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6e2ea869_2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86e2ea869_2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6e2ea86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86e2ea86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86e2ea869_2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86e2ea869_2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.skillbuilder.aws/learn" TargetMode="External"/><Relationship Id="rId7" Type="http://schemas.openxmlformats.org/officeDocument/2006/relationships/hyperlink" Target="https://docs.aws.amazon.com/lambda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ws.amazon.com/serverless/" TargetMode="External"/><Relationship Id="rId5" Type="http://schemas.openxmlformats.org/officeDocument/2006/relationships/hyperlink" Target="https://explore.skillbuilder.aws/learn/course/external/view/elearning/105/getting-into-the-serverless-mindset" TargetMode="External"/><Relationship Id="rId4" Type="http://schemas.openxmlformats.org/officeDocument/2006/relationships/hyperlink" Target="https://explore.skillbuilder.aws/learn/course/external/view/elearning/99/aws-lambda-foundation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unctions/docs/deploy#gcloud_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unctions/docs/calling/http" TargetMode="External"/><Relationship Id="rId7" Type="http://schemas.openxmlformats.org/officeDocument/2006/relationships/hyperlink" Target="https://cloud.google.com/functions/docs/c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loud.google.com/functions/docs/calling/cloud-firestore" TargetMode="External"/><Relationship Id="rId5" Type="http://schemas.openxmlformats.org/officeDocument/2006/relationships/hyperlink" Target="https://cloud.google.com/functions/docs/calling/storage" TargetMode="External"/><Relationship Id="rId4" Type="http://schemas.openxmlformats.org/officeDocument/2006/relationships/hyperlink" Target="https://cloud.google.com/functions/docs/calling/pubsu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erverless/what-is-serverless/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ws.amazon.com/serverless/" TargetMode="External"/><Relationship Id="rId5" Type="http://schemas.openxmlformats.org/officeDocument/2006/relationships/hyperlink" Target="https://docs.aws.amazon.com/lambda/index.html" TargetMode="External"/><Relationship Id="rId4" Type="http://schemas.openxmlformats.org/officeDocument/2006/relationships/hyperlink" Target="https://cloud.google.com/func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ws-cdk-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configuration-function-zi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aws.amazon.com/cdk/v2/guide/serverless_example.html" TargetMode="External"/><Relationship Id="rId4" Type="http://schemas.openxmlformats.org/officeDocument/2006/relationships/hyperlink" Target="https://docs.aws.amazon.com/lambda/latest/dg/gettingstarted-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669950" y="559175"/>
            <a:ext cx="5319000" cy="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777"/>
              <a:t>Serverless:</a:t>
            </a:r>
            <a:endParaRPr sz="47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66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909975"/>
            <a:ext cx="42561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Sebastian Kulaj, Mateusz Kwiecień, Jędrzej Kurzępa, Jakub Jezierczak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69950" y="1463900"/>
            <a:ext cx="48042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523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67"/>
              <a:buFont typeface="Montserrat"/>
              <a:buChar char="●"/>
            </a:pPr>
            <a:r>
              <a:rPr lang="pl" sz="2466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AWS Lambda,</a:t>
            </a:r>
            <a:endParaRPr sz="2466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523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67"/>
              <a:buFont typeface="Montserrat"/>
              <a:buChar char="●"/>
            </a:pPr>
            <a:r>
              <a:rPr lang="pl" sz="2466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Cloud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AWS Lambda – przykładowy kod</a:t>
            </a:r>
            <a:endParaRPr sz="280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1061600" y="1567550"/>
            <a:ext cx="7275000" cy="291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exports</a:t>
            </a:r>
            <a:r>
              <a:rPr lang="pl" sz="1200" b="1">
                <a:solidFill>
                  <a:srgbClr val="986801"/>
                </a:solidFill>
              </a:rPr>
              <a:t>.handler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= </a:t>
            </a:r>
            <a:r>
              <a:rPr lang="pl" sz="1200" b="1">
                <a:solidFill>
                  <a:srgbClr val="794938"/>
                </a:solidFill>
              </a:rPr>
              <a:t>function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(</a:t>
            </a:r>
            <a:r>
              <a:rPr lang="pl" sz="1200" b="1">
                <a:solidFill>
                  <a:srgbClr val="794938"/>
                </a:solidFill>
              </a:rPr>
              <a:t>event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, </a:t>
            </a:r>
            <a:r>
              <a:rPr lang="pl" sz="1200" b="1">
                <a:solidFill>
                  <a:srgbClr val="794938"/>
                </a:solidFill>
              </a:rPr>
              <a:t>context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, callback) </a:t>
            </a:r>
            <a:r>
              <a:rPr lang="pl" sz="1200" b="1">
                <a:solidFill>
                  <a:srgbClr val="16191F"/>
                </a:solidFill>
              </a:rPr>
              <a:t>{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  console</a:t>
            </a:r>
            <a:r>
              <a:rPr lang="pl" sz="1200" b="1">
                <a:solidFill>
                  <a:srgbClr val="986801"/>
                </a:solidFill>
              </a:rPr>
              <a:t>.log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(</a:t>
            </a:r>
            <a:r>
              <a:rPr lang="pl" sz="1200" b="1">
                <a:solidFill>
                  <a:srgbClr val="0B6125"/>
                </a:solidFill>
              </a:rPr>
              <a:t>"Received event: "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, </a:t>
            </a:r>
            <a:r>
              <a:rPr lang="pl" sz="1200" b="1">
                <a:solidFill>
                  <a:srgbClr val="794938"/>
                </a:solidFill>
              </a:rPr>
              <a:t>event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);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  </a:t>
            </a:r>
            <a:r>
              <a:rPr lang="pl" sz="1200" b="1">
                <a:solidFill>
                  <a:srgbClr val="794938"/>
                </a:solidFill>
              </a:rPr>
              <a:t>var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data = </a:t>
            </a:r>
            <a:r>
              <a:rPr lang="pl" sz="1200" b="1">
                <a:solidFill>
                  <a:srgbClr val="16191F"/>
                </a:solidFill>
              </a:rPr>
              <a:t>{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      </a:t>
            </a:r>
            <a:r>
              <a:rPr lang="pl" sz="1200" b="1">
                <a:solidFill>
                  <a:srgbClr val="0B6125"/>
                </a:solidFill>
              </a:rPr>
              <a:t>"greetings"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: </a:t>
            </a:r>
            <a:r>
              <a:rPr lang="pl" sz="1200" b="1">
                <a:solidFill>
                  <a:srgbClr val="0B6125"/>
                </a:solidFill>
              </a:rPr>
              <a:t>"Hello, "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+ </a:t>
            </a:r>
            <a:r>
              <a:rPr lang="pl" sz="1200" b="1">
                <a:solidFill>
                  <a:srgbClr val="794938"/>
                </a:solidFill>
              </a:rPr>
              <a:t>event</a:t>
            </a:r>
            <a:r>
              <a:rPr lang="pl" sz="1200" b="1">
                <a:solidFill>
                  <a:srgbClr val="986801"/>
                </a:solidFill>
              </a:rPr>
              <a:t>.firstName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+ </a:t>
            </a:r>
            <a:r>
              <a:rPr lang="pl" sz="1200" b="1">
                <a:solidFill>
                  <a:srgbClr val="0B6125"/>
                </a:solidFill>
              </a:rPr>
              <a:t>" "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+ </a:t>
            </a:r>
            <a:r>
              <a:rPr lang="pl" sz="1200" b="1">
                <a:solidFill>
                  <a:srgbClr val="794938"/>
                </a:solidFill>
              </a:rPr>
              <a:t>event</a:t>
            </a:r>
            <a:r>
              <a:rPr lang="pl" sz="1200" b="1">
                <a:solidFill>
                  <a:srgbClr val="986801"/>
                </a:solidFill>
              </a:rPr>
              <a:t>.lastName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+ </a:t>
            </a:r>
            <a:r>
              <a:rPr lang="pl" sz="1200" b="1">
                <a:solidFill>
                  <a:srgbClr val="0B6125"/>
                </a:solidFill>
              </a:rPr>
              <a:t>"."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  };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   callback(</a:t>
            </a:r>
            <a:r>
              <a:rPr lang="pl" sz="1200" b="1">
                <a:solidFill>
                  <a:srgbClr val="0184BB"/>
                </a:solidFill>
              </a:rPr>
              <a:t>null</a:t>
            </a: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, data);</a:t>
            </a:r>
            <a:endParaRPr sz="1200" b="1">
              <a:solidFill>
                <a:srgbClr val="16191F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 b="1">
                <a:solidFill>
                  <a:srgbClr val="16191F"/>
                </a:solidFill>
                <a:highlight>
                  <a:srgbClr val="F9F9F9"/>
                </a:highlight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/>
              <a:t>AWS Lambda – częste połączenia </a:t>
            </a:r>
            <a:endParaRPr sz="2900"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49824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Często spotykane połączenia AWS Lambda z innymi serwisami  AWS: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API Gateway,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SQS/SNS,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S3,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Step Functions,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CDK .</a:t>
            </a:r>
            <a:endParaRPr sz="1800"/>
          </a:p>
        </p:txBody>
      </p:sp>
      <p:grpSp>
        <p:nvGrpSpPr>
          <p:cNvPr id="220" name="Google Shape;220;p23"/>
          <p:cNvGrpSpPr/>
          <p:nvPr/>
        </p:nvGrpSpPr>
        <p:grpSpPr>
          <a:xfrm>
            <a:off x="6197524" y="1776645"/>
            <a:ext cx="2139059" cy="1811619"/>
            <a:chOff x="6671087" y="2009304"/>
            <a:chExt cx="332757" cy="281833"/>
          </a:xfrm>
        </p:grpSpPr>
        <p:sp>
          <p:nvSpPr>
            <p:cNvPr id="221" name="Google Shape;221;p23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1238250" y="403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AWS Lambda </a:t>
            </a:r>
            <a:r>
              <a:rPr lang="pl" sz="2600"/>
              <a:t>–</a:t>
            </a:r>
            <a:r>
              <a:rPr lang="pl" sz="2800"/>
              <a:t> Architektura aplikacji</a:t>
            </a:r>
            <a:endParaRPr sz="280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0" y="1807850"/>
            <a:ext cx="7641477" cy="19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/>
              <a:t>AWS Lambda – Model Pricing</a:t>
            </a:r>
            <a:endParaRPr sz="2900"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29100" y="1372701"/>
            <a:ext cx="4242900" cy="3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AWS Lambda obsługuje procesory oparte na architekturach x86 i Arm, przy czym te drugie oferują do 34% lepszą wydajność za cenę.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/>
              <a:t>AWS Lambda oferuje również darmowy limit obejmujący milion darmowych żądań i 400 000 GB-sekund czasu obliczeń na miesiąc. Cennik zależy od przydzielonej pamięci i jest skalowany na podstawie zużycia.</a:t>
            </a:r>
            <a:endParaRPr sz="1700"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70" y="1199650"/>
            <a:ext cx="4276156" cy="3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320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AWS Serverless - przydatne linki </a:t>
            </a:r>
            <a:endParaRPr sz="3000"/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1297500" y="1370125"/>
            <a:ext cx="5737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u="sng">
                <a:solidFill>
                  <a:schemeClr val="hlink"/>
                </a:solidFill>
                <a:hlinkClick r:id="rId3"/>
              </a:rPr>
              <a:t>AWS Skill Builder</a:t>
            </a:r>
            <a:r>
              <a:rPr lang="pl" sz="1800"/>
              <a:t>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4"/>
              </a:rPr>
              <a:t>AWS Lambda Fundations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5"/>
              </a:rPr>
              <a:t>Getting into Serveless</a:t>
            </a:r>
            <a:r>
              <a:rPr lang="pl" sz="1800"/>
              <a:t>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/>
              <a:t>AWS Documentation: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6"/>
              </a:rPr>
              <a:t>https://aws.amazon.com/serverless/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7"/>
              </a:rPr>
              <a:t>https://docs.aws.amazon.com/lambda/index.html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grpSp>
        <p:nvGrpSpPr>
          <p:cNvPr id="243" name="Google Shape;243;p26"/>
          <p:cNvGrpSpPr/>
          <p:nvPr/>
        </p:nvGrpSpPr>
        <p:grpSpPr>
          <a:xfrm>
            <a:off x="5685918" y="1370123"/>
            <a:ext cx="1932284" cy="1448959"/>
            <a:chOff x="2165809" y="3811059"/>
            <a:chExt cx="422542" cy="342973"/>
          </a:xfrm>
        </p:grpSpPr>
        <p:sp>
          <p:nvSpPr>
            <p:cNvPr id="244" name="Google Shape;244;p26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Google Cloud Functions</a:t>
            </a:r>
            <a:endParaRPr sz="3000"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1244225" y="1491075"/>
            <a:ext cx="67398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Cloud Functions to bezserwerowe środowisko wykonawcze umożliwiające tworzenie i łączenie usług w chmurze.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Główne Korzyści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Dzięki Cloud Functions można proste, jednozadaniowe funkcje, które są powiązane ze zdarzeniami generowanymi przez infrastrukturę i usługi chmury.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Kod jest wykonywany w całkowicie zarządzanym środowisku.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Nie trzeba udostępniać infrastruktury ani zarządzać serwerami.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263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Google Functions – języki programowania</a:t>
            </a:r>
            <a:endParaRPr sz="26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1"/>
          </p:nvPr>
        </p:nvSpPr>
        <p:spPr>
          <a:xfrm>
            <a:off x="1597650" y="1389800"/>
            <a:ext cx="5948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Google Cloud Functions wspiera następujące środowiska: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Node.js,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Python,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Go,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Java,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Ruby,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PHP,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.NET Core.</a:t>
            </a:r>
            <a:endParaRPr sz="1800"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5789409" y="2571686"/>
            <a:ext cx="1756836" cy="1729241"/>
            <a:chOff x="2497275" y="2744159"/>
            <a:chExt cx="370930" cy="370549"/>
          </a:xfrm>
        </p:grpSpPr>
        <p:sp>
          <p:nvSpPr>
            <p:cNvPr id="275" name="Google Shape;275;p28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Google Functions </a:t>
            </a:r>
            <a:r>
              <a:rPr lang="pl" sz="2600"/>
              <a:t>–</a:t>
            </a:r>
            <a:r>
              <a:rPr lang="pl" sz="2800"/>
              <a:t> deployment</a:t>
            </a:r>
            <a:endParaRPr sz="2800"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690800" cy="21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u="sng">
                <a:solidFill>
                  <a:schemeClr val="hlink"/>
                </a:solidFill>
                <a:hlinkClick r:id="rId3"/>
              </a:rPr>
              <a:t>Sposoby deploymentu: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 lokalnej maszyny  przy pomocy gcloud albo konsoli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Cloud Storage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Repozytorium kodu (GitHub lub Bitbucket)</a:t>
            </a:r>
            <a:endParaRPr sz="1800"/>
          </a:p>
        </p:txBody>
      </p:sp>
      <p:sp>
        <p:nvSpPr>
          <p:cNvPr id="287" name="Google Shape;287;p29"/>
          <p:cNvSpPr/>
          <p:nvPr/>
        </p:nvSpPr>
        <p:spPr>
          <a:xfrm>
            <a:off x="6347258" y="2027155"/>
            <a:ext cx="1573273" cy="1184095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800"/>
              <a:t>Google Cloud Functions – Triggery </a:t>
            </a:r>
            <a:endParaRPr sz="2800"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980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3"/>
              </a:rPr>
              <a:t>HTTP triggers</a:t>
            </a:r>
            <a:br>
              <a:rPr lang="pl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Event triggers: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u="sng">
                <a:solidFill>
                  <a:schemeClr val="hlink"/>
                </a:solidFill>
                <a:hlinkClick r:id="rId4"/>
              </a:rPr>
              <a:t>Pub/Sub triggers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u="sng">
                <a:solidFill>
                  <a:schemeClr val="hlink"/>
                </a:solidFill>
                <a:hlinkClick r:id="rId5"/>
              </a:rPr>
              <a:t>Cloud Storage triggers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u="sng">
                <a:solidFill>
                  <a:schemeClr val="hlink"/>
                </a:solidFill>
                <a:hlinkClick r:id="rId6"/>
              </a:rPr>
              <a:t>Fire Store triggers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u="sng">
                <a:solidFill>
                  <a:schemeClr val="hlink"/>
                </a:solidFill>
                <a:hlinkClick r:id="rId7"/>
              </a:rPr>
              <a:t>Firebase</a:t>
            </a:r>
            <a:r>
              <a:rPr lang="pl" sz="1800"/>
              <a:t>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grpSp>
        <p:nvGrpSpPr>
          <p:cNvPr id="294" name="Google Shape;294;p30"/>
          <p:cNvGrpSpPr/>
          <p:nvPr/>
        </p:nvGrpSpPr>
        <p:grpSpPr>
          <a:xfrm>
            <a:off x="5367265" y="1697395"/>
            <a:ext cx="1862129" cy="1748708"/>
            <a:chOff x="6219391" y="3816756"/>
            <a:chExt cx="356627" cy="334252"/>
          </a:xfrm>
        </p:grpSpPr>
        <p:sp>
          <p:nvSpPr>
            <p:cNvPr id="295" name="Google Shape;295;p30"/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Google Functions - przykładowy kod</a:t>
            </a:r>
            <a:endParaRPr sz="2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171000" cy="19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exports</a:t>
            </a:r>
            <a:r>
              <a:rPr lang="pl" sz="2000" b="1">
                <a:solidFill>
                  <a:srgbClr val="666600"/>
                </a:solidFill>
              </a:rPr>
              <a:t>.</a:t>
            </a:r>
            <a:r>
              <a:rPr lang="pl" sz="2000" b="1">
                <a:solidFill>
                  <a:srgbClr val="000000"/>
                </a:solidFill>
              </a:rPr>
              <a:t>helloPubSub </a:t>
            </a:r>
            <a:r>
              <a:rPr lang="pl" sz="2000" b="1">
                <a:solidFill>
                  <a:srgbClr val="666600"/>
                </a:solidFill>
              </a:rPr>
              <a:t>=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666600"/>
                </a:solidFill>
              </a:rPr>
              <a:t>(</a:t>
            </a:r>
            <a:r>
              <a:rPr lang="pl" sz="2000" b="1">
                <a:solidFill>
                  <a:srgbClr val="000000"/>
                </a:solidFill>
              </a:rPr>
              <a:t>message</a:t>
            </a:r>
            <a:r>
              <a:rPr lang="pl" sz="2000" b="1">
                <a:solidFill>
                  <a:srgbClr val="666600"/>
                </a:solidFill>
              </a:rPr>
              <a:t>,</a:t>
            </a:r>
            <a:r>
              <a:rPr lang="pl" sz="2000" b="1">
                <a:solidFill>
                  <a:srgbClr val="000000"/>
                </a:solidFill>
              </a:rPr>
              <a:t> context</a:t>
            </a:r>
            <a:r>
              <a:rPr lang="pl" sz="2000" b="1">
                <a:solidFill>
                  <a:srgbClr val="666600"/>
                </a:solidFill>
              </a:rPr>
              <a:t>)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666600"/>
                </a:solidFill>
              </a:rPr>
              <a:t>=&gt;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666600"/>
                </a:solidFill>
              </a:rPr>
              <a:t>{</a:t>
            </a:r>
            <a:endParaRPr sz="2000" b="1">
              <a:solidFill>
                <a:srgbClr val="666600"/>
              </a:solidFill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   </a:t>
            </a:r>
            <a:r>
              <a:rPr lang="pl" sz="2000" b="1">
                <a:solidFill>
                  <a:srgbClr val="000088"/>
                </a:solidFill>
              </a:rPr>
              <a:t>const</a:t>
            </a:r>
            <a:r>
              <a:rPr lang="pl" sz="2000" b="1">
                <a:solidFill>
                  <a:srgbClr val="000000"/>
                </a:solidFill>
              </a:rPr>
              <a:t> name </a:t>
            </a:r>
            <a:r>
              <a:rPr lang="pl" sz="2000" b="1">
                <a:solidFill>
                  <a:srgbClr val="666600"/>
                </a:solidFill>
              </a:rPr>
              <a:t>=</a:t>
            </a:r>
            <a:r>
              <a:rPr lang="pl" sz="2000" b="1">
                <a:solidFill>
                  <a:srgbClr val="000000"/>
                </a:solidFill>
              </a:rPr>
              <a:t> message</a:t>
            </a:r>
            <a:r>
              <a:rPr lang="pl" sz="2000" b="1">
                <a:solidFill>
                  <a:srgbClr val="666600"/>
                </a:solidFill>
              </a:rPr>
              <a:t>.</a:t>
            </a:r>
            <a:r>
              <a:rPr lang="pl" sz="2000" b="1">
                <a:solidFill>
                  <a:srgbClr val="000000"/>
                </a:solidFill>
              </a:rPr>
              <a:t>data</a:t>
            </a:r>
            <a:endParaRPr sz="2000" b="1">
              <a:solidFill>
                <a:srgbClr val="000000"/>
              </a:solidFill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     </a:t>
            </a:r>
            <a:r>
              <a:rPr lang="pl" sz="2000" b="1">
                <a:solidFill>
                  <a:srgbClr val="666600"/>
                </a:solidFill>
              </a:rPr>
              <a:t>?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660066"/>
                </a:solidFill>
              </a:rPr>
              <a:t>Buffer</a:t>
            </a:r>
            <a:r>
              <a:rPr lang="pl" sz="2000" b="1">
                <a:solidFill>
                  <a:srgbClr val="666600"/>
                </a:solidFill>
              </a:rPr>
              <a:t>.</a:t>
            </a:r>
            <a:r>
              <a:rPr lang="pl" sz="2000" b="1">
                <a:solidFill>
                  <a:srgbClr val="000088"/>
                </a:solidFill>
              </a:rPr>
              <a:t>from</a:t>
            </a:r>
            <a:r>
              <a:rPr lang="pl" sz="2000" b="1">
                <a:solidFill>
                  <a:srgbClr val="666600"/>
                </a:solidFill>
              </a:rPr>
              <a:t>(</a:t>
            </a:r>
            <a:r>
              <a:rPr lang="pl" sz="2000" b="1">
                <a:solidFill>
                  <a:srgbClr val="000000"/>
                </a:solidFill>
              </a:rPr>
              <a:t>message</a:t>
            </a:r>
            <a:r>
              <a:rPr lang="pl" sz="2000" b="1">
                <a:solidFill>
                  <a:srgbClr val="666600"/>
                </a:solidFill>
              </a:rPr>
              <a:t>.</a:t>
            </a:r>
            <a:r>
              <a:rPr lang="pl" sz="2000" b="1">
                <a:solidFill>
                  <a:srgbClr val="000000"/>
                </a:solidFill>
              </a:rPr>
              <a:t>data</a:t>
            </a:r>
            <a:r>
              <a:rPr lang="pl" sz="2000" b="1">
                <a:solidFill>
                  <a:srgbClr val="666600"/>
                </a:solidFill>
              </a:rPr>
              <a:t>,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008800"/>
                </a:solidFill>
              </a:rPr>
              <a:t>'base64'</a:t>
            </a:r>
            <a:r>
              <a:rPr lang="pl" sz="2000" b="1">
                <a:solidFill>
                  <a:srgbClr val="666600"/>
                </a:solidFill>
              </a:rPr>
              <a:t>).</a:t>
            </a:r>
            <a:r>
              <a:rPr lang="pl" sz="2000" b="1">
                <a:solidFill>
                  <a:srgbClr val="000000"/>
                </a:solidFill>
              </a:rPr>
              <a:t>toString</a:t>
            </a:r>
            <a:r>
              <a:rPr lang="pl" sz="2000" b="1">
                <a:solidFill>
                  <a:srgbClr val="666600"/>
                </a:solidFill>
              </a:rPr>
              <a:t>()</a:t>
            </a:r>
            <a:endParaRPr sz="2000" b="1">
              <a:solidFill>
                <a:srgbClr val="666600"/>
              </a:solidFill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     </a:t>
            </a:r>
            <a:r>
              <a:rPr lang="pl" sz="2000" b="1">
                <a:solidFill>
                  <a:srgbClr val="666600"/>
                </a:solidFill>
              </a:rPr>
              <a:t>:</a:t>
            </a: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008800"/>
                </a:solidFill>
              </a:rPr>
              <a:t>'World'</a:t>
            </a:r>
            <a:r>
              <a:rPr lang="pl" sz="2000" b="1">
                <a:solidFill>
                  <a:srgbClr val="666600"/>
                </a:solidFill>
              </a:rPr>
              <a:t>;</a:t>
            </a:r>
            <a:endParaRPr sz="2000" b="1">
              <a:solidFill>
                <a:srgbClr val="666600"/>
              </a:solidFill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    console</a:t>
            </a:r>
            <a:r>
              <a:rPr lang="pl" sz="2000" b="1">
                <a:solidFill>
                  <a:srgbClr val="666600"/>
                </a:solidFill>
              </a:rPr>
              <a:t>.</a:t>
            </a:r>
            <a:r>
              <a:rPr lang="pl" sz="2000" b="1">
                <a:solidFill>
                  <a:srgbClr val="000000"/>
                </a:solidFill>
              </a:rPr>
              <a:t>log</a:t>
            </a:r>
            <a:r>
              <a:rPr lang="pl" sz="2000" b="1">
                <a:solidFill>
                  <a:srgbClr val="666600"/>
                </a:solidFill>
              </a:rPr>
              <a:t>(</a:t>
            </a:r>
            <a:r>
              <a:rPr lang="pl" sz="2000" b="1">
                <a:solidFill>
                  <a:srgbClr val="008800"/>
                </a:solidFill>
              </a:rPr>
              <a:t>`Hello, ${name}!`</a:t>
            </a:r>
            <a:r>
              <a:rPr lang="pl" sz="2000" b="1">
                <a:solidFill>
                  <a:srgbClr val="666600"/>
                </a:solidFill>
              </a:rPr>
              <a:t>);</a:t>
            </a:r>
            <a:endParaRPr sz="2000" b="1">
              <a:solidFill>
                <a:srgbClr val="666600"/>
              </a:solidFill>
            </a:endParaRPr>
          </a:p>
          <a:p>
            <a:pPr marL="254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b="1">
                <a:solidFill>
                  <a:srgbClr val="000000"/>
                </a:solidFill>
              </a:rPr>
              <a:t> </a:t>
            </a:r>
            <a:r>
              <a:rPr lang="pl" sz="2000" b="1">
                <a:solidFill>
                  <a:srgbClr val="666600"/>
                </a:solidFill>
              </a:rPr>
              <a:t>};</a:t>
            </a:r>
            <a:endParaRPr sz="2000" b="1">
              <a:solidFill>
                <a:srgbClr val="6666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4EC9B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1297500" y="3979525"/>
            <a:ext cx="628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https://cloud.google.com/functions/docs/writing#directory-structure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Czym jest Serverless computing?</a:t>
            </a:r>
            <a:endParaRPr sz="30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864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To model, w którym dostawca chmury (AWS, Azure, czy Google Cloud) jest odpowiedzialny za wykonanie fragmentu kodu poprzez dynamiczną alokację zasobów. Naliczanie opłat odbywa się jedynie za zasoby faktycznie wykorzystane do uruchomienia kodu.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827"/>
          </a:p>
        </p:txBody>
      </p:sp>
      <p:sp>
        <p:nvSpPr>
          <p:cNvPr id="143" name="Google Shape;143;p14"/>
          <p:cNvSpPr/>
          <p:nvPr/>
        </p:nvSpPr>
        <p:spPr>
          <a:xfrm>
            <a:off x="3009040" y="3421551"/>
            <a:ext cx="1466198" cy="1153383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5056669" y="3421650"/>
            <a:ext cx="1215699" cy="1153378"/>
            <a:chOff x="1310655" y="3360527"/>
            <a:chExt cx="306314" cy="347403"/>
          </a:xfrm>
        </p:grpSpPr>
        <p:sp>
          <p:nvSpPr>
            <p:cNvPr id="145" name="Google Shape;145;p14"/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1165225" y="275275"/>
            <a:ext cx="7712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Google Functions – Architektura aplikacji</a:t>
            </a:r>
            <a:endParaRPr sz="2800"/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50" y="1115850"/>
            <a:ext cx="5674700" cy="34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/>
          <p:nvPr/>
        </p:nvSpPr>
        <p:spPr>
          <a:xfrm>
            <a:off x="1056575" y="4569725"/>
            <a:ext cx="729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lt1"/>
                </a:solidFill>
              </a:rPr>
              <a:t>https://cloud.google.com/blog/products/serverless/cloud-functions-pro-tips-retries-and-idempotency-in-action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1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Google Cloud Functions – Model Pricing</a:t>
            </a:r>
            <a:endParaRPr sz="2700"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1"/>
          </p:nvPr>
        </p:nvSpPr>
        <p:spPr>
          <a:xfrm>
            <a:off x="1087275" y="1206375"/>
            <a:ext cx="3606600" cy="2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Cloud Functions są wyceniane na podstawie czasu działania funkcji, liczby jej wywołań i zasobów. Dodatkowe opłaty dotyczą transferu danych przy wychodzących żądaniach sieciowych. Istnieje bezterminowa darmowa warstwa dla wywołań, ale wymagane jest posiadanie prawidłowego konta rozliczeniowego.</a:t>
            </a:r>
            <a:endParaRPr sz="1600"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700" y="1307850"/>
            <a:ext cx="3606524" cy="24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00" y="3807900"/>
            <a:ext cx="3606525" cy="1114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1087275" y="4060950"/>
            <a:ext cx="367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*Idle: If you set a minimum number of function instances, you are also billed for the time these instances are not active. This is called idle time and is priced at a different rate.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title"/>
          </p:nvPr>
        </p:nvSpPr>
        <p:spPr>
          <a:xfrm>
            <a:off x="1297500" y="285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60"/>
              <a:t>Kiedy użyć AWS Lambda, a kiedy Google Cloud Functions? - Porównanie</a:t>
            </a:r>
            <a:endParaRPr sz="2460"/>
          </a:p>
        </p:txBody>
      </p:sp>
      <p:graphicFrame>
        <p:nvGraphicFramePr>
          <p:cNvPr id="327" name="Google Shape;327;p34"/>
          <p:cNvGraphicFramePr/>
          <p:nvPr>
            <p:extLst>
              <p:ext uri="{D42A27DB-BD31-4B8C-83A1-F6EECF244321}">
                <p14:modId xmlns:p14="http://schemas.microsoft.com/office/powerpoint/2010/main" val="1238072165"/>
              </p:ext>
            </p:extLst>
          </p:nvPr>
        </p:nvGraphicFramePr>
        <p:xfrm>
          <a:off x="1187116" y="1307850"/>
          <a:ext cx="7249336" cy="3819333"/>
        </p:xfrm>
        <a:graphic>
          <a:graphicData uri="http://schemas.openxmlformats.org/drawingml/2006/table">
            <a:tbl>
              <a:tblPr>
                <a:noFill/>
                <a:tableStyleId>{9287A608-C57D-49C2-9E89-0C3355B7A551}</a:tableStyleId>
              </a:tblPr>
              <a:tblGrid>
                <a:gridCol w="362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AWS Lambda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E00A4">
                        <a:alpha val="392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Google Cloud Functions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E00A4">
                        <a:alpha val="392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Wsparcie dla wielu języków programowania, w tym PowerShell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Bez opłat za pierwsze 2 miliony żądań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Możliwość uruchamiania nieograniczonej liczby funkcji na projekt	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 dirty="0">
                          <a:solidFill>
                            <a:schemeClr val="lt1"/>
                          </a:solidFill>
                        </a:rPr>
                        <a:t>Wiele opcji przechowywania danych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Szereg źródeł zdarzeń, takich jak SQS, SNS, SES, S3, Kafka, CloudWatch, DynamoDB, HTTP, Kinesis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Obsługa różnych języków programowania, z wyjątkiem PowerShell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Taniej, jeśli liczba żądań przekracza 2 miliony	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E6300">
                        <a:alpha val="423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Krótszy czas wykonania funkcji (maksymalnie 900 sekund)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Limit 1000 funkcji na projekt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Ograniczenie przechowywania do 75 GB (możliwość zwiększenia poprzez zgłoszenie)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Wyższy koszt po przekroczeniu 2 milionów żądań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 dirty="0">
                          <a:solidFill>
                            <a:schemeClr val="lt1"/>
                          </a:solidFill>
                        </a:rPr>
                        <a:t>Mniej zintegrowany z innymi usługami</a:t>
                      </a:r>
                      <a:endParaRPr sz="1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8E0000">
                        <a:alpha val="288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0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Przypadki Użycia – Google Cloud Functions</a:t>
            </a:r>
            <a:endParaRPr sz="26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1"/>
          </p:nvPr>
        </p:nvSpPr>
        <p:spPr>
          <a:xfrm>
            <a:off x="1005900" y="14180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82C7A5"/>
                </a:solidFill>
              </a:rPr>
              <a:t>Powiadamianie użytkowników:</a:t>
            </a:r>
            <a:r>
              <a:rPr lang="pl" sz="1500"/>
              <a:t> Umożliwia automatyczne generowanie powiadomień dla użytkowników na podstawie zdarzeń w aplikacji.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82C7A5"/>
                </a:solidFill>
              </a:rPr>
              <a:t>Konserwacja bazy danych: </a:t>
            </a:r>
            <a:r>
              <a:rPr lang="pl" sz="1500"/>
              <a:t>Monitorowanie i reagowanie na zdarzenia w bazie danych, umożliwiające oczyszczanie i aktualizację danych w czasie rzeczywistym.</a:t>
            </a:r>
            <a:endParaRPr sz="1500"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2"/>
          </p:nvPr>
        </p:nvSpPr>
        <p:spPr>
          <a:xfrm>
            <a:off x="4913451" y="1348925"/>
            <a:ext cx="3904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82C7A5"/>
                </a:solidFill>
              </a:rPr>
              <a:t>Przetwarzanie zasobochłonnych zadań w chmurze:</a:t>
            </a:r>
            <a:r>
              <a:rPr lang="pl" sz="1500"/>
              <a:t> Wykonywanie zadań o dużym obciążeniu procesora lub sieci w chmurze, zamiast na urządzeniu użytkownika.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82C7A5"/>
                </a:solidFill>
              </a:rPr>
              <a:t>Integracja z zewnętrznymi usługami i API:</a:t>
            </a:r>
            <a:r>
              <a:rPr lang="pl" sz="1500"/>
              <a:t> Łatwe łączenie z interfejsami API innych usług, umożliwiając współpracę i rozszerzenie funkcjonalności aplikacji.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/>
              <a:t>Future of Serverless</a:t>
            </a:r>
            <a:endParaRPr sz="2900"/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1039925" y="1307850"/>
            <a:ext cx="5604900" cy="32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Chmura obliczeniowa znajduje się w centrum nowoczesnego, połączonego świata. Większość nowoczesnych aplikacji wykorzystuje aplikacje obliczeniowe w chmurze do agregowania i przetwarzania danych oraz do tworzenia informacji potrzebnych urządzeniom brzegowym.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Popyt na chmurę obliczeniową ma rosnąć rocznie o 15%.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Przewiduje się, że wydatki na chmurę obliczeniową osiągną 50% wydatków na IT w kluczowych segmentach rynku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Chmura obliczeniowa już teraz zużywa 1-1,5% globalnej energii, a jej wzrost stanowi realne zagrożenie dla środowiska.</a:t>
            </a:r>
            <a:endParaRPr sz="1600"/>
          </a:p>
        </p:txBody>
      </p:sp>
      <p:grpSp>
        <p:nvGrpSpPr>
          <p:cNvPr id="341" name="Google Shape;341;p36"/>
          <p:cNvGrpSpPr/>
          <p:nvPr/>
        </p:nvGrpSpPr>
        <p:grpSpPr>
          <a:xfrm>
            <a:off x="6794315" y="1510718"/>
            <a:ext cx="1191219" cy="1526597"/>
            <a:chOff x="5211031" y="1969108"/>
            <a:chExt cx="226661" cy="363467"/>
          </a:xfrm>
        </p:grpSpPr>
        <p:sp>
          <p:nvSpPr>
            <p:cNvPr id="342" name="Google Shape;342;p36"/>
            <p:cNvSpPr/>
            <p:nvPr/>
          </p:nvSpPr>
          <p:spPr>
            <a:xfrm>
              <a:off x="5211031" y="1969108"/>
              <a:ext cx="226661" cy="363467"/>
            </a:xfrm>
            <a:custGeom>
              <a:avLst/>
              <a:gdLst/>
              <a:ahLst/>
              <a:cxnLst/>
              <a:rect l="l" t="t" r="r" b="b"/>
              <a:pathLst>
                <a:path w="7121" h="11419" extrusionOk="0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250468" y="2060046"/>
              <a:ext cx="147819" cy="107649"/>
            </a:xfrm>
            <a:custGeom>
              <a:avLst/>
              <a:gdLst/>
              <a:ahLst/>
              <a:cxnLst/>
              <a:rect l="l" t="t" r="r" b="b"/>
              <a:pathLst>
                <a:path w="4644" h="3382" extrusionOk="0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7642886" y="2871782"/>
            <a:ext cx="1191217" cy="1477711"/>
            <a:chOff x="2640993" y="3357835"/>
            <a:chExt cx="365348" cy="364966"/>
          </a:xfrm>
        </p:grpSpPr>
        <p:sp>
          <p:nvSpPr>
            <p:cNvPr id="345" name="Google Shape;345;p36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/>
              <a:t>Źródła</a:t>
            </a:r>
            <a:endParaRPr sz="290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3"/>
              </a:rPr>
              <a:t>https://www.cloudflare.com/learning/serverless/what-is-serverless/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4"/>
              </a:rPr>
              <a:t>https://cloud.google.com/functions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5"/>
              </a:rPr>
              <a:t>https://docs.aws.amazon.com/lambda/index.html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6"/>
              </a:rPr>
              <a:t>https://aws.amazon.com/serverless/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7"/>
              </a:rPr>
              <a:t>https://aws.amazon.com/lambda/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Zalety oraz wady Serverless:</a:t>
            </a:r>
            <a:endParaRPr sz="300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151525" y="1381825"/>
            <a:ext cx="3781800" cy="3355800"/>
          </a:xfrm>
          <a:prstGeom prst="rect">
            <a:avLst/>
          </a:prstGeom>
          <a:solidFill>
            <a:srgbClr val="1E6300">
              <a:alpha val="55210"/>
            </a:srgbClr>
          </a:solidFill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Zalety:</a:t>
            </a:r>
            <a:endParaRPr sz="2000">
              <a:highlight>
                <a:schemeClr val="lt2"/>
              </a:highlight>
            </a:endParaRPr>
          </a:p>
          <a:p>
            <a:pPr marL="457200" lvl="0" indent="-324365" algn="l" rtl="0">
              <a:spcBef>
                <a:spcPts val="1200"/>
              </a:spcBef>
              <a:spcAft>
                <a:spcPts val="0"/>
              </a:spcAft>
              <a:buSzPts val="1508"/>
              <a:buChar char="●"/>
            </a:pPr>
            <a:r>
              <a:rPr lang="pl" sz="1508"/>
              <a:t>Brak konieczności zarządzania serwerami	</a:t>
            </a:r>
            <a:endParaRPr sz="1508"/>
          </a:p>
          <a:p>
            <a:pPr marL="457200" lvl="0" indent="-324365" algn="l" rtl="0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l" sz="1508"/>
              <a:t>Płatność tylko za wykorzystaną przestrzeń serwerową, co redukuje koszty</a:t>
            </a:r>
            <a:endParaRPr sz="1508"/>
          </a:p>
          <a:p>
            <a:pPr marL="457200" lvl="0" indent="-324365" algn="l" rtl="0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l" sz="1508"/>
              <a:t>Architektury serverless są naturalnie skalowalne	</a:t>
            </a:r>
            <a:endParaRPr sz="1508"/>
          </a:p>
          <a:p>
            <a:pPr marL="457200" lvl="0" indent="-324365" algn="l" rtl="0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l" sz="1508"/>
              <a:t>Szybkie wdrożenia i aktualizacje są możliwe</a:t>
            </a:r>
            <a:endParaRPr sz="1508"/>
          </a:p>
          <a:p>
            <a:pPr marL="457200" lvl="0" indent="-324365" algn="l" rtl="0"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pl" sz="1508"/>
              <a:t>Kod może działać bliżej użytkownika końcowego, co zmniejsza opóźnienia			</a:t>
            </a:r>
            <a:endParaRPr sz="1508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5055775" y="1381825"/>
            <a:ext cx="3531300" cy="3355800"/>
          </a:xfrm>
          <a:prstGeom prst="rect">
            <a:avLst/>
          </a:prstGeom>
          <a:solidFill>
            <a:srgbClr val="8E0000">
              <a:alpha val="49690"/>
            </a:srgb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Wady:</a:t>
            </a:r>
            <a:endParaRPr sz="20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Trudności z testowaniem i debugowaniem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Nowe zagrożenia dla bezpieczeństwa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Stateless (nie przechowują stanu)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Możliwe problemy z wydajnością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Ryzyko blokady dostawcy (vendor lock-in)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Lightweight code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052550" y="364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Porównanie kosztów Serverless a IaaS:</a:t>
            </a:r>
            <a:endParaRPr sz="2800"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75" y="1340225"/>
            <a:ext cx="6669850" cy="30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1658950" y="4457875"/>
            <a:ext cx="66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https://www.cloudflare.com/learning/serverless/what-is-serverless/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Co to jest FaaS (Function as a service)?</a:t>
            </a:r>
            <a:endParaRPr sz="28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FaaS to model chmury obliczeniowej, umożliwiający uruchomienie fragmentów kodu na żądanie.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Deweloperzy płacą tylko za czas wykonania funkcji, a nie za cały czas dostępności aplikacji.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Skalowalność, bezstanowość i krótkie czasy działania to kluczowe cechy FaaS.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Idealne dla architektur zorientowanych na zdarzenia, takich jak przetwarzanie danych w czasie rzeczywistym czy systemy IoT.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297500" y="1419425"/>
            <a:ext cx="6141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Stworzona przez Amazon w 2014 roku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1 z 2 usług serverless compute oferowana przez AWS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Event Driven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Logi dostępne przez AWS CloudWatch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Możliwość uruchomienia przez ponad 200 usług AWS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Główne korzyści: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Pay as you use 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Automatyczne skalowanie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Brak konieczności zarządzania serwerami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Wszechstronność zastosowań</a:t>
            </a:r>
            <a:endParaRPr sz="1800"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AWS Lambda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86275"/>
            <a:ext cx="7086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AWS Lambda – języki programowania</a:t>
            </a:r>
            <a:endParaRPr sz="2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1113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AWS Lambda natywnie wspiera następujące języki: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Java, Go, PowerShell, Node. js, C#, Python oraz Ruby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/>
              <a:t>Ponadto Lambda oferuje Runtime API który pozwala na użycie dowolnego języka programowania. </a:t>
            </a:r>
            <a:endParaRPr sz="1800"/>
          </a:p>
        </p:txBody>
      </p:sp>
      <p:grpSp>
        <p:nvGrpSpPr>
          <p:cNvPr id="182" name="Google Shape;182;p19"/>
          <p:cNvGrpSpPr/>
          <p:nvPr/>
        </p:nvGrpSpPr>
        <p:grpSpPr>
          <a:xfrm>
            <a:off x="6625850" y="3117579"/>
            <a:ext cx="1552936" cy="1400889"/>
            <a:chOff x="2633105" y="2431859"/>
            <a:chExt cx="363243" cy="328585"/>
          </a:xfrm>
        </p:grpSpPr>
        <p:sp>
          <p:nvSpPr>
            <p:cNvPr id="183" name="Google Shape;183;p19"/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AWS Lambda – Sposoby interakcji</a:t>
            </a:r>
            <a:endParaRPr sz="3000"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1297500" y="1458600"/>
            <a:ext cx="68289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AWS CDK (Cloud Development Kit) - jest to usługa od Amazon pozwalająca na przetrzymywanie infrastruktury w formie kodu. Przykładowy deploy aplikacji: </a:t>
            </a:r>
            <a:r>
              <a:rPr lang="pl" sz="1800" u="sng">
                <a:solidFill>
                  <a:schemeClr val="hlink"/>
                </a:solidFill>
                <a:hlinkClick r:id="rId3"/>
              </a:rPr>
              <a:t>https://github.com/aws-samples/aws-cdk-examples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Strona AWS - dzięki której możemy używać serwisu z użyciem interfejsu użytkownika.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AWS Lambda – Deployment</a:t>
            </a:r>
            <a:endParaRPr sz="3000"/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1297500" y="1466400"/>
            <a:ext cx="4369200" cy="22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3"/>
              </a:rPr>
              <a:t>w formie .zip 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4"/>
              </a:rPr>
              <a:t>obraz kontenera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 u="sng">
                <a:solidFill>
                  <a:schemeClr val="hlink"/>
                </a:solidFill>
                <a:hlinkClick r:id="rId5"/>
              </a:rPr>
              <a:t>AWS CDK</a:t>
            </a:r>
            <a:r>
              <a:rPr lang="pl" sz="1800"/>
              <a:t> 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Wklejenie kodu w prompt dostępny poprzez UI </a:t>
            </a:r>
            <a:endParaRPr sz="1800"/>
          </a:p>
        </p:txBody>
      </p:sp>
      <p:grpSp>
        <p:nvGrpSpPr>
          <p:cNvPr id="203" name="Google Shape;203;p21"/>
          <p:cNvGrpSpPr/>
          <p:nvPr/>
        </p:nvGrpSpPr>
        <p:grpSpPr>
          <a:xfrm>
            <a:off x="6358560" y="1936084"/>
            <a:ext cx="1356731" cy="1271331"/>
            <a:chOff x="775325" y="4143525"/>
            <a:chExt cx="468776" cy="468884"/>
          </a:xfrm>
        </p:grpSpPr>
        <p:sp>
          <p:nvSpPr>
            <p:cNvPr id="204" name="Google Shape;204;p21"/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Macintosh PowerPoint</Application>
  <PresentationFormat>Pokaz na ekranie (16:9)</PresentationFormat>
  <Paragraphs>153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Lato</vt:lpstr>
      <vt:lpstr>Montserrat</vt:lpstr>
      <vt:lpstr>Arial</vt:lpstr>
      <vt:lpstr>Courier New</vt:lpstr>
      <vt:lpstr>Focus</vt:lpstr>
      <vt:lpstr>Serverless: </vt:lpstr>
      <vt:lpstr>Czym jest Serverless computing?</vt:lpstr>
      <vt:lpstr>Zalety oraz wady Serverless:</vt:lpstr>
      <vt:lpstr>Porównanie kosztów Serverless a IaaS:</vt:lpstr>
      <vt:lpstr>Co to jest FaaS (Function as a service)?</vt:lpstr>
      <vt:lpstr>AWS Lambda</vt:lpstr>
      <vt:lpstr>AWS Lambda – języki programowania</vt:lpstr>
      <vt:lpstr>AWS Lambda – Sposoby interakcji</vt:lpstr>
      <vt:lpstr>AWS Lambda – Deployment</vt:lpstr>
      <vt:lpstr>AWS Lambda – przykładowy kod</vt:lpstr>
      <vt:lpstr>AWS Lambda – częste połączenia </vt:lpstr>
      <vt:lpstr>AWS Lambda – Architektura aplikacji</vt:lpstr>
      <vt:lpstr>AWS Lambda – Model Pricing</vt:lpstr>
      <vt:lpstr>AWS Serverless - przydatne linki </vt:lpstr>
      <vt:lpstr>Google Cloud Functions</vt:lpstr>
      <vt:lpstr>Google Functions – języki programowania</vt:lpstr>
      <vt:lpstr>Google Functions – deployment</vt:lpstr>
      <vt:lpstr>Google Cloud Functions – Triggery </vt:lpstr>
      <vt:lpstr>Google Functions - przykładowy kod</vt:lpstr>
      <vt:lpstr>Google Functions – Architektura aplikacji</vt:lpstr>
      <vt:lpstr>Google Cloud Functions – Model Pricing</vt:lpstr>
      <vt:lpstr>Kiedy użyć AWS Lambda, a kiedy Google Cloud Functions? - Porównanie</vt:lpstr>
      <vt:lpstr>Przypadki Użycia – Google Cloud Functions</vt:lpstr>
      <vt:lpstr>Future of Serverless</vt:lpstr>
      <vt:lpstr>Źródła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Serverless: </dc:title>
  <cp:lastModifiedBy>Sebastian Kulaj</cp:lastModifiedBy>
  <cp:revision>1</cp:revision>
  <dcterms:modified xsi:type="dcterms:W3CDTF">2023-05-22T18:37:28Z</dcterms:modified>
</cp:coreProperties>
</file>