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4" r:id="rId7"/>
    <p:sldId id="265" r:id="rId8"/>
    <p:sldId id="271" r:id="rId9"/>
    <p:sldId id="266" r:id="rId10"/>
    <p:sldId id="259" r:id="rId11"/>
    <p:sldId id="260" r:id="rId12"/>
    <p:sldId id="261" r:id="rId13"/>
    <p:sldId id="269" r:id="rId14"/>
    <p:sldId id="273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4D4"/>
    <a:srgbClr val="FFFFFF"/>
    <a:srgbClr val="E535AB"/>
    <a:srgbClr val="981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AE53EB-126A-94E8-1884-F22F2FDD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42857C9-E999-CC48-BAA6-3F13E3D6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BCE052-55DF-BC15-9A93-7A19A175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865C38-E3FD-6315-D2E9-BF404CB7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FE93C0-E827-9A09-189E-872EE859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A9811A-6CBB-9CC2-6F7A-9475C32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07B79B-C1F8-FA79-6ACA-E616FC78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7D97C7-7825-62C5-7A3F-8E722540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97D93D-5D81-63E5-463D-EDCEFEB8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A228A8-0BB0-763D-D8ED-E36BEA76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410163-C580-7C84-A8AB-DEC6B6782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8D9359-73FD-CFCC-6676-A3017639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7EF604-B3A5-3D55-57BF-FF71CB81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BAF21B-B128-5E26-116A-064299F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044AC8-3B52-D8A5-89FB-1081045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61E7C-4E9F-84AE-BE49-44C0080B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6C0772-E2AA-E558-859E-B785B382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DCC249-B11A-830C-F25B-249858F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C9AFA6-CBC2-226E-E38B-490F331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380695-5313-A11E-1461-322AECA4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AFE52-8B14-3538-6FDC-16AB0BDE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D5181E-1C51-9DC3-585B-C0E8ED5A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B9EAEB-12D1-6929-92A5-7FD9E540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E12A49-A3BB-2CCC-03DD-51BE747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FE59BA-0325-DD4B-635C-AA43CC6B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5B55C-934C-9D94-83CE-1C3AF18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597501-B9BC-0A02-0858-92E6BF71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FCFCBE-D28B-AC09-F0B4-6A7DD499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A4CE57-2E8E-89AF-1DA1-361A3463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34E3041-FFD9-2E6B-2CB9-D74CDF66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93CFA9-7ADB-4FEE-DDC6-4BCEDA2A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EF4F17-BD77-553B-5FC1-EFAD474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589B81-FA5C-7174-4C6C-1C155BF9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CCE7DD-31A4-0E9C-811C-B704DFE8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54FDA72-D322-0BCF-2BD7-18D498E8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43EF3F-3F4D-B359-F0E6-935E309F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B50C3E-4134-8800-54B9-4A9B5D52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9D44E0-0D21-D7D3-9849-261DD37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A57BAA-2370-680C-36EE-89832A18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2DDFA-32FC-F941-F8A8-AC4637A6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6D7B8E-675E-23A4-D285-A4115933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E360A62-C9AC-F597-A6C9-0D5C6D2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5AC16F1-32B6-9387-F2AF-5863476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991002-1615-4C14-6DEA-6ABEB6EA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B6BA042-47C2-7DBA-3824-FC036B38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82BC6D-6E72-C6C7-C2C5-5086725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1DE82-169B-619D-02D7-89FC8594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7211C-DEB8-EB02-5790-B1AEDA1B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5725BE-4ED7-06E7-F573-9453961B9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1E10FB-AA70-BD67-64D7-29080F86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D8387C-FF15-D221-FB22-AA9CD043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5E235B-BA5C-68AE-EFE7-67E45F4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E068A-29BC-CC8C-FF07-D9F5DBA8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CD0C612-22BE-0515-CFC9-91D141857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70D1E24-7D4C-0B29-F9E7-1571DC22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7A4AEB-21CB-72DD-0120-ACBA7247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1CCEE7-D724-B5AA-C71B-09F3F6C7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79E52C-204A-F5A5-A17C-B359D88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4A521DC-B282-760E-93D2-92A3E3B9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7293EC-1810-42BB-021F-C6EBA532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B17BB4-6511-45C2-5902-791C6AD5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2670-14B3-4276-B4A5-B41D94F27F4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E90B2A-0B50-F5E7-4FAA-9BF663AF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946396-4D29-3896-CA96-1438D1A9F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04EE-DDB4-4BAE-9C27-D01BBB17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E7736B-723C-F8B7-70D4-8FCF342A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862" y="143235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l-PL" sz="7200" dirty="0" err="1">
                <a:solidFill>
                  <a:srgbClr val="E535AB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GraphQL</a:t>
            </a:r>
            <a:endParaRPr lang="en-US" sz="7200" dirty="0">
              <a:solidFill>
                <a:srgbClr val="E535AB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8EFB36E9-2E41-0FB4-4BE9-83CB37B1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2" y="2382982"/>
            <a:ext cx="2841134" cy="28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ydział Inżynierii Metali i Informatyki Przemysłowej AGH">
            <a:extLst>
              <a:ext uri="{FF2B5EF4-FFF2-40B4-BE49-F238E27FC236}">
                <a16:creationId xmlns:a16="http://schemas.microsoft.com/office/drawing/2014/main" id="{C6C6C80C-FAD1-979A-C518-A29798DF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29" y="5224116"/>
            <a:ext cx="1562576" cy="15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610C19D-C7A5-45B4-7C73-4382397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gg sans"/>
              </a:rPr>
              <a:t>Subskrypcje w GraphQL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C26CA0-6A2C-27F2-26FA-7F2FC4DB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Subskrypcje w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to mechanizm, który umożliwia klientowi subskrybowanie danych i otrzymywanie ich w czasie rzeczywistym. W tradycyjnym podejściu REST, klient musi regularnie odpytywać serwer, aby sprawdzić, czy są dostępne nowe dane. W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subskrypcje eliminują potrzebę ciągłego odpytywania, a zamiast tego serwer może wysyłać dane do klienta tylko wtedy, gdy się zmienią.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6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6361B4-CDD0-9FDC-2C4A-D2653C16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321" y="54054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l-PL" sz="3600" b="0" i="0" dirty="0">
                <a:solidFill>
                  <a:schemeClr val="tx2"/>
                </a:solidFill>
                <a:effectLst/>
                <a:latin typeface="gg sans"/>
              </a:rPr>
              <a:t>Jak działają subskrypcje w </a:t>
            </a:r>
            <a:r>
              <a:rPr lang="pl-PL" sz="36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3600" b="0" i="0" dirty="0">
                <a:solidFill>
                  <a:schemeClr val="tx2"/>
                </a:solidFill>
                <a:effectLst/>
                <a:latin typeface="gg sans"/>
              </a:rPr>
              <a:t>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E973E-007D-93E6-D769-D8F0CCEB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565" y="2712694"/>
            <a:ext cx="5732208" cy="31540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Klient wysyła zapytanie subskrypcji, określając, jakie dane chce subskrybować. </a:t>
            </a:r>
          </a:p>
          <a:p>
            <a:pPr marL="0" indent="0">
              <a:buNone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Serwer </a:t>
            </a:r>
            <a:r>
              <a:rPr lang="pl-PL" sz="20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 akceptuje subskrypcję i rozpoczyna nasłuchiwanie zmian w danych. </a:t>
            </a:r>
          </a:p>
          <a:p>
            <a:pPr marL="0" indent="0">
              <a:buNone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Jeśli dane pasujące do subskrypcji zostaną zaktualizowane, serwer wysyła te dane do klienta w czasie rzeczywistym. </a:t>
            </a:r>
          </a:p>
          <a:p>
            <a:pPr marL="0" indent="0">
              <a:buNone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Subskrypcja trwa, dopóki klient nie zakończy subskrypcji lub nie zostanie osiągnięty limit czasu.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33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43137D1-9BBA-3ECF-0ADE-C8D54A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gg sans"/>
              </a:rPr>
              <a:t>Przykłady użycia subskrypcji: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E20D25-8FA0-2D3D-E27F-4E4463A7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l-PL" sz="1600" b="1" i="0" dirty="0">
                <a:effectLst/>
                <a:latin typeface="gg sans"/>
              </a:rPr>
              <a:t>Aktualizacje w czasie rzeczywistym: </a:t>
            </a:r>
            <a:r>
              <a:rPr lang="pl-PL" sz="1600" b="0" i="0" dirty="0">
                <a:effectLst/>
                <a:latin typeface="gg sans"/>
              </a:rPr>
              <a:t>Subskrypcje pozwalają na śledzenie zmian w danych w czasie rzeczywistym. To idealne rozwiązanie, gdy potrzebujesz, aby aplikacja otrzymywała natychmiastowe aktualizacje w momencie, gdy dane się zmieniają. Możesz subskrybować różne rodzaje danych, takie jak wiadomości, powiadomienia, zmiany statusu, itp.</a:t>
            </a:r>
          </a:p>
          <a:p>
            <a:r>
              <a:rPr lang="pl-PL" sz="1600" b="1" i="0" dirty="0">
                <a:effectLst/>
                <a:latin typeface="gg sans"/>
              </a:rPr>
              <a:t>Monitoring zasobów: </a:t>
            </a:r>
            <a:r>
              <a:rPr lang="pl-PL" sz="1600" b="0" i="0" dirty="0">
                <a:effectLst/>
                <a:latin typeface="gg sans"/>
              </a:rPr>
              <a:t>Subskrypcje mogą być wykorzystane do monitorowania i śledzenia zmian w zasobach. Na przykład, w systemie monitoringu serwerów, można subskrybować zmiany w statusie serwerów, obciążeniu sieci, wykorzystaniu zasobów itp., aby w czasie rzeczywistym śledzić stan i reagować na ewentualne problemy.</a:t>
            </a:r>
            <a:endParaRPr lang="pl-PL" sz="1600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66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43137D1-9BBA-3ECF-0ADE-C8D54A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gg sans"/>
              </a:rPr>
              <a:t>Przykłady użycia subskrypcji: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E20D25-8FA0-2D3D-E27F-4E4463A7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l-PL" sz="1600" b="1" i="0" dirty="0">
                <a:effectLst/>
                <a:latin typeface="gg sans"/>
              </a:rPr>
              <a:t>W czasie rzeczywistym analizowanie danych: </a:t>
            </a:r>
            <a:r>
              <a:rPr lang="pl-PL" sz="1600" b="0" i="0" dirty="0">
                <a:effectLst/>
                <a:latin typeface="gg sans"/>
              </a:rPr>
              <a:t>Jeśli masz dane, które wymagają analizy w czasie rzeczywistym, subskrypcje mogą pomóc w monitorowaniu i przetwarzaniu tych danych na bieżąco. Możesz subskrybować dane z czujników </a:t>
            </a:r>
            <a:r>
              <a:rPr lang="pl-PL" sz="1600" b="0" i="0" dirty="0" err="1">
                <a:effectLst/>
                <a:latin typeface="gg sans"/>
              </a:rPr>
              <a:t>IoT</a:t>
            </a:r>
            <a:r>
              <a:rPr lang="pl-PL" sz="1600" b="0" i="0" dirty="0">
                <a:effectLst/>
                <a:latin typeface="gg sans"/>
              </a:rPr>
              <a:t>, zdarzenia w systemie, zmiany w transakcjach finansowych itp., aby na bieżąco analizować i podejmować odpowiednie akcje.</a:t>
            </a:r>
          </a:p>
          <a:p>
            <a:r>
              <a:rPr lang="pl-PL" sz="1600" b="1" i="0" dirty="0">
                <a:effectLst/>
                <a:latin typeface="gg sans"/>
              </a:rPr>
              <a:t>Powiadomienia użytkowników: </a:t>
            </a:r>
            <a:r>
              <a:rPr lang="pl-PL" sz="1600" b="0" i="0" dirty="0">
                <a:effectLst/>
                <a:latin typeface="gg sans"/>
              </a:rPr>
              <a:t>Subskrypcje mogą posłużyć do wysyłania powiadomień użytkownikom na podstawie różnych wydarzeń. Możesz subskrybować zmiany w aktywnościach użytkownika, nowych wiadomościach, zaproszeniach, aktualizacjach w profilu użytkownika itp., aby dostarczać spersonalizowane powiadomienia.</a:t>
            </a:r>
            <a:endParaRPr lang="en-US" sz="1600" dirty="0"/>
          </a:p>
          <a:p>
            <a:endParaRPr lang="pl-PL" sz="1600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68726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28AA0C-0147-5047-C739-17CBCC2D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l-PL" dirty="0"/>
              <a:t>Subskrypcje</a:t>
            </a:r>
            <a:endParaRPr lang="en-US" dirty="0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39FCC2A3-DD3E-D98D-CF9A-BB509E56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B47A6E-F35F-DB5F-36E7-4CD65280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071141"/>
            <a:ext cx="6155141" cy="47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4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27EA90-73CE-436D-278E-6D0BDB11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23" y="3985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pl-PL" sz="6000" i="0" dirty="0">
                <a:solidFill>
                  <a:schemeClr val="tx2"/>
                </a:solidFill>
                <a:effectLst/>
                <a:latin typeface="gg sans"/>
              </a:rPr>
              <a:t>Podsumowanie</a:t>
            </a:r>
            <a:endParaRPr lang="pl-PL" sz="6000" dirty="0">
              <a:solidFill>
                <a:schemeClr val="tx2"/>
              </a:solidFill>
            </a:endParaRPr>
          </a:p>
        </p:txBody>
      </p:sp>
      <p:grpSp>
        <p:nvGrpSpPr>
          <p:cNvPr id="38" name="Group 2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2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2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2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694A5-99BE-EB84-9B8B-CD594346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3" y="2018580"/>
            <a:ext cx="5709721" cy="3640348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20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 to nowoczesny język zapytań i specyfikacja wykonania zapytań, która zapewnia bardziej elastyczne i wydajne pobieranie danych przez aplikacje klienta.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Dzięki deklaratywnemu podejściu i typowaniu, </a:t>
            </a:r>
            <a:r>
              <a:rPr lang="pl-PL" sz="20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 ułatwia zarządzanie danymi i dostarcza automatyczną dokumentację API.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Dodatkowo, subskrypcje w </a:t>
            </a:r>
            <a:r>
              <a:rPr lang="pl-PL" sz="20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2000" b="0" i="0" dirty="0">
                <a:solidFill>
                  <a:schemeClr val="tx2"/>
                </a:solidFill>
                <a:effectLst/>
                <a:latin typeface="gg sans"/>
              </a:rPr>
              <a:t> umożliwiają klientom subskrybowanie danych i otrzymywanie ich w czasie rzeczywistym, co otwiera nowe możliwości dla tworzenia aplikacji interaktywnych i aktualizowanych w czasie rzeczywistym.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5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5DB448-479E-8900-869C-64982D1D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56" y="-207373"/>
            <a:ext cx="6300354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 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9BEFB08-0511-AF37-6AA8-C0E7D991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56" y="3900328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5A7951D8-046C-4B4D-9A85-082E9BBE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16681AE-E4AE-1376-CCFC-3DE8CB035D34}"/>
              </a:ext>
            </a:extLst>
          </p:cNvPr>
          <p:cNvSpPr txBox="1"/>
          <p:nvPr/>
        </p:nvSpPr>
        <p:spPr>
          <a:xfrm>
            <a:off x="10052336" y="5541428"/>
            <a:ext cx="2460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dirty="0">
                <a:solidFill>
                  <a:schemeClr val="tx2"/>
                </a:solidFill>
              </a:rPr>
              <a:t>Miłosz </a:t>
            </a:r>
            <a:r>
              <a:rPr lang="pl-PL" sz="1800" dirty="0" err="1">
                <a:solidFill>
                  <a:schemeClr val="tx2"/>
                </a:solidFill>
              </a:rPr>
              <a:t>Habigier</a:t>
            </a:r>
            <a:endParaRPr lang="pl-PL" sz="1800" dirty="0">
              <a:solidFill>
                <a:schemeClr val="tx2"/>
              </a:solidFill>
            </a:endParaRPr>
          </a:p>
          <a:p>
            <a:pPr algn="l"/>
            <a:r>
              <a:rPr lang="pl-PL" sz="1800" dirty="0">
                <a:solidFill>
                  <a:schemeClr val="tx2"/>
                </a:solidFill>
              </a:rPr>
              <a:t>Wiktor Góra</a:t>
            </a:r>
          </a:p>
          <a:p>
            <a:pPr algn="l"/>
            <a:r>
              <a:rPr lang="pl-PL" sz="1800" dirty="0">
                <a:solidFill>
                  <a:schemeClr val="tx2"/>
                </a:solidFill>
              </a:rPr>
              <a:t>Kacper Barwiński</a:t>
            </a:r>
          </a:p>
          <a:p>
            <a:pPr algn="l"/>
            <a:r>
              <a:rPr lang="pl-PL" sz="1800" dirty="0">
                <a:solidFill>
                  <a:schemeClr val="tx2"/>
                </a:solidFill>
              </a:rPr>
              <a:t>Tomasz Mazur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40F6627-C2A9-945A-9AB8-70488CE2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gg sans"/>
              </a:rPr>
              <a:t>Co to jest GraphQL?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091FA-FCA2-571F-7701-9F89BB0B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to język zapytań i specyfikacja wykonania zapytań do API. Został stworzony przez Facebooka, aby umożliwić bardziej efektywne pobieranie danych przez aplikacje klienta. </a:t>
            </a:r>
          </a:p>
          <a:p>
            <a:pPr marL="0" indent="0">
              <a:buNone/>
            </a:pPr>
            <a:endParaRPr lang="pl-PL" sz="1800" dirty="0">
              <a:solidFill>
                <a:schemeClr val="tx2"/>
              </a:solidFill>
              <a:latin typeface="gg sans"/>
            </a:endParaRPr>
          </a:p>
          <a:p>
            <a:pPr marL="0" indent="0">
              <a:buNone/>
            </a:pPr>
            <a:endParaRPr lang="pl-PL" sz="1800" b="0" i="0" dirty="0">
              <a:solidFill>
                <a:schemeClr val="tx2"/>
              </a:solidFill>
              <a:effectLst/>
              <a:latin typeface="gg sans"/>
            </a:endParaRPr>
          </a:p>
          <a:p>
            <a:pPr marL="0" indent="0">
              <a:buNone/>
            </a:pP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jest oparty na deklaratywnym podejściu, co oznacza, że to klient definiuje, jakie dane potrzebuje, a nie serwer.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332C91-05D7-B12A-603A-7A738F9E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 b="0" i="0" dirty="0" err="1">
                <a:solidFill>
                  <a:schemeClr val="tx2"/>
                </a:solidFill>
                <a:effectLst/>
                <a:latin typeface="gg sans"/>
              </a:rPr>
              <a:t>Główne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gg sans"/>
              </a:rPr>
              <a:t> </a:t>
            </a:r>
            <a:r>
              <a:rPr lang="en-US" sz="3600" b="0" i="0" dirty="0" err="1">
                <a:solidFill>
                  <a:schemeClr val="tx2"/>
                </a:solidFill>
                <a:effectLst/>
                <a:latin typeface="gg sans"/>
              </a:rPr>
              <a:t>cechy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gg sans"/>
              </a:rPr>
              <a:t> </a:t>
            </a:r>
            <a:r>
              <a:rPr lang="en-US" sz="3600" b="0" i="0" dirty="0" err="1">
                <a:solidFill>
                  <a:schemeClr val="tx2"/>
                </a:solidFill>
                <a:effectLst/>
                <a:latin typeface="gg sans"/>
              </a:rPr>
              <a:t>GraphQ</a:t>
            </a:r>
            <a:r>
              <a:rPr lang="pl-PL" sz="3600" b="0" i="0" dirty="0">
                <a:solidFill>
                  <a:schemeClr val="tx2"/>
                </a:solidFill>
                <a:effectLst/>
                <a:latin typeface="gg sans"/>
              </a:rPr>
              <a:t>L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B16658-FC08-B265-9990-CC39747A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071" y="867335"/>
            <a:ext cx="6128539" cy="375173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Jedno zapytanie - zamiast wielu zapytań do różnych punktów końcowych, klient wysyła jedno zapytanie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, które opisuje wszystkie potrzebne dane.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Wydajność - zapytania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umożliwiają pobieranie dokładnie takich danych, jakie są potrzebne, eliminując nadmiarowe dane.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Typowanie -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posiada system typów, który definiuje strukturę danych i relacje między nimi, co ułatwia zarządzanie danymi i wykrywanie błędów.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Automatyczna dokumentacja - schemat </a:t>
            </a:r>
            <a:r>
              <a:rPr lang="pl-PL" sz="1800" b="0" i="0" dirty="0" err="1">
                <a:solidFill>
                  <a:schemeClr val="tx2"/>
                </a:solidFill>
                <a:effectLst/>
                <a:latin typeface="gg sans"/>
              </a:rPr>
              <a:t>GraphQL</a:t>
            </a:r>
            <a:r>
              <a:rPr lang="pl-PL" sz="1800" b="0" i="0" dirty="0">
                <a:solidFill>
                  <a:schemeClr val="tx2"/>
                </a:solidFill>
                <a:effectLst/>
                <a:latin typeface="gg sans"/>
              </a:rPr>
              <a:t> definiuje dostępne typy i operacje, dzięki czemu automatycznie generowana jest czytelna dokumentacja API.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4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D93E55-330B-D1D2-CD93-2734581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Przykłady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4EA35D69-C8DE-2825-9167-38B06628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4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802D55B-7A50-82BD-A7CB-8481EABA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Struktura danych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805CD-B1E1-CEA7-E774-B1FC4E721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41" y="2233645"/>
            <a:ext cx="5029200" cy="238294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8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429D37-6442-1365-B2BC-D2FECC2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Definicja w serwerze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BFFC90-5953-A00D-DBCE-0EC6908A4D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594" y="2354239"/>
            <a:ext cx="10058812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8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Freeform: Shape 308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8E5885-91B7-17FD-4284-9AD0E5F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l-PL" dirty="0"/>
              <a:t>Query</a:t>
            </a:r>
            <a:endParaRPr lang="en-US" dirty="0"/>
          </a:p>
        </p:txBody>
      </p:sp>
      <p:sp>
        <p:nvSpPr>
          <p:cNvPr id="3099" name="Content Placeholder 3077">
            <a:extLst>
              <a:ext uri="{FF2B5EF4-FFF2-40B4-BE49-F238E27FC236}">
                <a16:creationId xmlns:a16="http://schemas.microsoft.com/office/drawing/2014/main" id="{3B41C35C-CE9A-7C4F-1404-A85021BD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174696-5175-F841-B5B5-F3B265AD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5103" y="661916"/>
            <a:ext cx="5155848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Freeform: Shape 310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8E5885-91B7-17FD-4284-9AD0E5F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l-PL" dirty="0"/>
              <a:t>Query</a:t>
            </a:r>
            <a:endParaRPr lang="en-US" dirty="0"/>
          </a:p>
        </p:txBody>
      </p:sp>
      <p:sp>
        <p:nvSpPr>
          <p:cNvPr id="3099" name="Content Placeholder 3077">
            <a:extLst>
              <a:ext uri="{FF2B5EF4-FFF2-40B4-BE49-F238E27FC236}">
                <a16:creationId xmlns:a16="http://schemas.microsoft.com/office/drawing/2014/main" id="{3B41C35C-CE9A-7C4F-1404-A85021BD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E124A-098F-EF7F-D2B2-1E7948A9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1338" y="661916"/>
            <a:ext cx="4043378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9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AEA9B9-851C-D6A7-BEB5-54F33D70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Mutacje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E01409-4ACE-937A-D63B-7C233614D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72" y="3006049"/>
            <a:ext cx="10768181" cy="2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3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565</Words>
  <Application>Microsoft Office PowerPoint</Application>
  <PresentationFormat>Panoramiczny</PresentationFormat>
  <Paragraphs>40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gg sans</vt:lpstr>
      <vt:lpstr>Wingdings</vt:lpstr>
      <vt:lpstr>Motyw pakietu Office</vt:lpstr>
      <vt:lpstr>GraphQL</vt:lpstr>
      <vt:lpstr>Co to jest GraphQL?</vt:lpstr>
      <vt:lpstr>Główne cechy GraphQL</vt:lpstr>
      <vt:lpstr>Przykłady</vt:lpstr>
      <vt:lpstr>Struktura danych</vt:lpstr>
      <vt:lpstr>Definicja w serwerze</vt:lpstr>
      <vt:lpstr>Query</vt:lpstr>
      <vt:lpstr>Query</vt:lpstr>
      <vt:lpstr>Mutacje</vt:lpstr>
      <vt:lpstr>Subskrypcje w GraphQL</vt:lpstr>
      <vt:lpstr>Jak działają subskrypcje w GraphQL?</vt:lpstr>
      <vt:lpstr>Przykłady użycia subskrypcji:</vt:lpstr>
      <vt:lpstr>Przykłady użycia subskrypcji:</vt:lpstr>
      <vt:lpstr>Subskrypcje</vt:lpstr>
      <vt:lpstr>Podsumowanie</vt:lpstr>
      <vt:lpstr>Dziękujemy za uwagę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Kacper Barwiński</dc:creator>
  <cp:lastModifiedBy>Kacper Barwiński</cp:lastModifiedBy>
  <cp:revision>1</cp:revision>
  <dcterms:created xsi:type="dcterms:W3CDTF">2023-05-10T09:35:17Z</dcterms:created>
  <dcterms:modified xsi:type="dcterms:W3CDTF">2023-05-10T10:23:26Z</dcterms:modified>
</cp:coreProperties>
</file>