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9A1D39A-9A3D-DE4C-9B1D-815371238A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9795106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22" imgW="7772400" imgH="10058400" progId="TCLayout.ActiveDocument.1">
                  <p:embed/>
                </p:oleObj>
              </mc:Choice>
              <mc:Fallback>
                <p:oleObj name="think-cell Slide" r:id="rId22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722AACE-DACF-564D-B416-23215E759936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600" b="0" i="0" baseline="0" dirty="0">
              <a:latin typeface="Tw Cen MT" panose="020B0602020104020603" pitchFamily="34" charset="77"/>
              <a:ea typeface="+mj-ea"/>
              <a:sym typeface="Tw Cen MT" panose="020B0602020104020603" pitchFamily="34" charset="77"/>
            </a:endParaRPr>
          </a:p>
        </p:txBody>
      </p:sp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7120DC-DF03-2940-8751-2D378EAE704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6333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40DEB63-E46F-954A-9F1B-240DE631DA6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4800" dirty="0">
              <a:latin typeface="Tw Cen MT" panose="020B0602020104020603" pitchFamily="34" charset="77"/>
              <a:ea typeface="+mj-ea"/>
              <a:sym typeface="Tw Cen MT" panose="020B06020201040206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6635E-E0DF-B548-B13B-2B0B4D5C4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 study of FDA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52312-A2D2-6B47-B4BC-5F25587FA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Prepared for </a:t>
            </a:r>
            <a:r>
              <a:rPr lang="en-GB" dirty="0" err="1"/>
              <a:t>AstraZenica</a:t>
            </a:r>
            <a:r>
              <a:rPr lang="en-GB" dirty="0"/>
              <a:t> Technical Interview</a:t>
            </a:r>
          </a:p>
          <a:p>
            <a:r>
              <a:rPr lang="en-GB" dirty="0"/>
              <a:t>By Bhima </a:t>
            </a:r>
            <a:r>
              <a:rPr lang="en-GB" dirty="0" err="1"/>
              <a:t>Auro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89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73CBC43-C78B-1444-88AE-5FAE42F9F9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95672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684C44-D187-AF4C-8A3C-40CDD277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6CF9-6B08-174B-8595-B8CE44A9E4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Present findings of interest in the Open-FDA Data set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69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06FC3A5-EF47-7449-99D5-793C0C0745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3988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B93DECA-9007-704D-90F8-EF80FF55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69D6-5556-7F4B-B9CF-E9B3311AAB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Examine the data</a:t>
            </a:r>
          </a:p>
          <a:p>
            <a:r>
              <a:rPr lang="en-GB" dirty="0"/>
              <a:t>Determine How to work with </a:t>
            </a:r>
            <a:r>
              <a:rPr lang="en-GB" dirty="0" err="1"/>
              <a:t>DaTA</a:t>
            </a:r>
            <a:endParaRPr lang="en-GB" dirty="0"/>
          </a:p>
          <a:p>
            <a:r>
              <a:rPr lang="en-GB" dirty="0"/>
              <a:t>Sample  data and study/explore how to address case study question:</a:t>
            </a:r>
          </a:p>
          <a:p>
            <a:pPr marL="0" indent="0">
              <a:buNone/>
            </a:pPr>
            <a:r>
              <a:rPr lang="en-GB" dirty="0"/>
              <a:t>	“Are different adverse events reported in different countries?” </a:t>
            </a:r>
          </a:p>
          <a:p>
            <a:pPr marL="0" indent="0">
              <a:buNone/>
            </a:pPr>
            <a:r>
              <a:rPr lang="en-GB" dirty="0"/>
              <a:t>	and</a:t>
            </a:r>
          </a:p>
          <a:p>
            <a:pPr marL="0" indent="0">
              <a:buNone/>
            </a:pPr>
            <a:r>
              <a:rPr lang="en-GB" dirty="0"/>
              <a:t>	“HOW Many drugs have the same adverse events?”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77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B6C122FA-AA8C-8F4C-BF31-59198CB0D8C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16216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88D4-1720-7C48-94C9-7822F6D8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943" y="1468002"/>
            <a:ext cx="3296409" cy="576262"/>
          </a:xfrm>
        </p:spPr>
        <p:txBody>
          <a:bodyPr/>
          <a:lstStyle/>
          <a:p>
            <a:r>
              <a:rPr lang="en-GB" sz="1600" dirty="0"/>
              <a:t>Technical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E75AA-F579-9C4C-8924-11CFDC81AEA9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423458" y="2044264"/>
            <a:ext cx="3727673" cy="3141194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Locate data and data documentation 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Download data and write python code to load into Postgres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Make a selection of relevant columns/information and build a data set to explore. 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Explore the data set, to answer the questions on the previous slide. 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endParaRPr lang="en-GB" sz="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C8AE8E-35C5-ED41-9AC3-398BE8DBB5E6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022492" y="1672542"/>
            <a:ext cx="3303352" cy="1010119"/>
          </a:xfrm>
        </p:spPr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F94D14C-DC59-FB44-AD6A-88FCD2562619}"/>
              </a:ext>
            </a:extLst>
          </p:cNvPr>
          <p:cNvSpPr txBox="1">
            <a:spLocks/>
          </p:cNvSpPr>
          <p:nvPr/>
        </p:nvSpPr>
        <p:spPr>
          <a:xfrm>
            <a:off x="3958352" y="1468002"/>
            <a:ext cx="329640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Steps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7808822-12E4-334A-B58C-DC3A2769E5D7}"/>
              </a:ext>
            </a:extLst>
          </p:cNvPr>
          <p:cNvSpPr txBox="1">
            <a:spLocks/>
          </p:cNvSpPr>
          <p:nvPr/>
        </p:nvSpPr>
        <p:spPr>
          <a:xfrm>
            <a:off x="695785" y="2196665"/>
            <a:ext cx="3727673" cy="3141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Data is in available from API or downloadable JSON. (A CSV version exists from a 3</a:t>
            </a:r>
            <a:r>
              <a:rPr lang="en-GB" sz="1200" cap="none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 party)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Downloaded JSON is multi-layered and is cumbersome to load into python.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All the data is very large and either small samples in pandas can be examined or a a larger set in a database.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Loading the json directly to SQL is not straightforward.  For future work, MongoDB or </a:t>
            </a:r>
            <a:r>
              <a:rPr lang="en-GB" sz="1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 are candidate data stores to explore.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Given available resources, the choice was made to use Python in a </a:t>
            </a:r>
            <a:r>
              <a:rPr lang="en-GB" sz="1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 notebook and a local install of Postgres for a data-store and data selection.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23378B-7649-D84D-899E-07C6E99E41D9}"/>
              </a:ext>
            </a:extLst>
          </p:cNvPr>
          <p:cNvSpPr txBox="1">
            <a:spLocks/>
          </p:cNvSpPr>
          <p:nvPr/>
        </p:nvSpPr>
        <p:spPr>
          <a:xfrm>
            <a:off x="8151131" y="2044264"/>
            <a:ext cx="3727673" cy="3141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Large data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Limited compute resources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Complex relationships between entitles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A lot of text in the data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Inconsistencies in the data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Time constraints limiting exploration of technology choices for data storage, e.g. MongoDB, </a:t>
            </a:r>
            <a:r>
              <a:rPr lang="en-GB" sz="1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 and/or some type of graph storage. 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endParaRPr lang="en-GB" sz="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endParaRPr lang="en-GB" sz="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endParaRPr lang="en-GB" sz="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28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D567638-321A-8542-9648-1E033CE2F355}"/>
              </a:ext>
            </a:extLst>
          </p:cNvPr>
          <p:cNvSpPr txBox="1"/>
          <p:nvPr/>
        </p:nvSpPr>
        <p:spPr>
          <a:xfrm>
            <a:off x="2562401" y="637033"/>
            <a:ext cx="704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A Simplified Data Model, Showing connections between entities in the data</a:t>
            </a:r>
          </a:p>
        </p:txBody>
      </p:sp>
      <p:sp>
        <p:nvSpPr>
          <p:cNvPr id="73" name="Smiley Face 72">
            <a:extLst>
              <a:ext uri="{FF2B5EF4-FFF2-40B4-BE49-F238E27FC236}">
                <a16:creationId xmlns:a16="http://schemas.microsoft.com/office/drawing/2014/main" id="{1224883B-ADEA-0B4D-B25C-6FA49F0E6B6B}"/>
              </a:ext>
            </a:extLst>
          </p:cNvPr>
          <p:cNvSpPr/>
          <p:nvPr/>
        </p:nvSpPr>
        <p:spPr>
          <a:xfrm>
            <a:off x="5583585" y="356052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884559D-D229-C04E-8AEF-1AF5C541DE94}"/>
              </a:ext>
            </a:extLst>
          </p:cNvPr>
          <p:cNvSpPr txBox="1"/>
          <p:nvPr/>
        </p:nvSpPr>
        <p:spPr>
          <a:xfrm>
            <a:off x="5526823" y="4412976"/>
            <a:ext cx="100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Patient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2356365C-5ADC-3949-803A-E9E8886041EA}"/>
              </a:ext>
            </a:extLst>
          </p:cNvPr>
          <p:cNvSpPr/>
          <p:nvPr/>
        </p:nvSpPr>
        <p:spPr>
          <a:xfrm>
            <a:off x="3337963" y="3429000"/>
            <a:ext cx="872984" cy="624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9C348C-AB65-7641-8044-657FD1463013}"/>
              </a:ext>
            </a:extLst>
          </p:cNvPr>
          <p:cNvSpPr txBox="1"/>
          <p:nvPr/>
        </p:nvSpPr>
        <p:spPr>
          <a:xfrm>
            <a:off x="3176001" y="4017720"/>
            <a:ext cx="103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C804BB2-2FBA-D240-8A92-3CF409DC9FF3}"/>
              </a:ext>
            </a:extLst>
          </p:cNvPr>
          <p:cNvCxnSpPr>
            <a:cxnSpLocks/>
            <a:stCxn id="73" idx="2"/>
            <a:endCxn id="76" idx="4"/>
          </p:cNvCxnSpPr>
          <p:nvPr/>
        </p:nvCxnSpPr>
        <p:spPr>
          <a:xfrm flipH="1">
            <a:off x="4210947" y="4017720"/>
            <a:ext cx="1372638" cy="3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DAE409-BD57-F54E-BA81-D252ECE939C3}"/>
              </a:ext>
            </a:extLst>
          </p:cNvPr>
          <p:cNvSpPr txBox="1"/>
          <p:nvPr/>
        </p:nvSpPr>
        <p:spPr>
          <a:xfrm>
            <a:off x="4342719" y="373342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 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17BE946-6BE7-C748-90F1-46D099454F00}"/>
              </a:ext>
            </a:extLst>
          </p:cNvPr>
          <p:cNvSpPr/>
          <p:nvPr/>
        </p:nvSpPr>
        <p:spPr>
          <a:xfrm>
            <a:off x="7456034" y="4143724"/>
            <a:ext cx="694481" cy="334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820BC9E-F900-B143-AB58-5990A3F1F65B}"/>
              </a:ext>
            </a:extLst>
          </p:cNvPr>
          <p:cNvCxnSpPr>
            <a:cxnSpLocks/>
            <a:stCxn id="73" idx="6"/>
            <a:endCxn id="84" idx="2"/>
          </p:cNvCxnSpPr>
          <p:nvPr/>
        </p:nvCxnSpPr>
        <p:spPr>
          <a:xfrm>
            <a:off x="6497985" y="4017720"/>
            <a:ext cx="958049" cy="29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8BA0736-CF50-D84C-8F8B-570E1B04EB1F}"/>
              </a:ext>
            </a:extLst>
          </p:cNvPr>
          <p:cNvSpPr txBox="1"/>
          <p:nvPr/>
        </p:nvSpPr>
        <p:spPr>
          <a:xfrm>
            <a:off x="7200570" y="477225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taking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0AF75E5-31D0-464B-9284-21186A6EBFDC}"/>
              </a:ext>
            </a:extLst>
          </p:cNvPr>
          <p:cNvSpPr txBox="1"/>
          <p:nvPr/>
        </p:nvSpPr>
        <p:spPr>
          <a:xfrm>
            <a:off x="7474927" y="4126361"/>
            <a:ext cx="71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Drugs</a:t>
            </a:r>
          </a:p>
        </p:txBody>
      </p:sp>
      <p:sp>
        <p:nvSpPr>
          <p:cNvPr id="89" name="Lightning Bolt 88">
            <a:extLst>
              <a:ext uri="{FF2B5EF4-FFF2-40B4-BE49-F238E27FC236}">
                <a16:creationId xmlns:a16="http://schemas.microsoft.com/office/drawing/2014/main" id="{09CFC932-AA6E-D64F-B185-052635761837}"/>
              </a:ext>
            </a:extLst>
          </p:cNvPr>
          <p:cNvSpPr/>
          <p:nvPr/>
        </p:nvSpPr>
        <p:spPr>
          <a:xfrm>
            <a:off x="5804390" y="1644014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1C3F60-934E-CB4D-BE7F-D9845142684E}"/>
              </a:ext>
            </a:extLst>
          </p:cNvPr>
          <p:cNvSpPr txBox="1"/>
          <p:nvPr/>
        </p:nvSpPr>
        <p:spPr>
          <a:xfrm>
            <a:off x="5804390" y="1274682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Event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B94BCB7-D9CD-0C43-89A7-68033D3ACF2B}"/>
              </a:ext>
            </a:extLst>
          </p:cNvPr>
          <p:cNvCxnSpPr>
            <a:cxnSpLocks/>
          </p:cNvCxnSpPr>
          <p:nvPr/>
        </p:nvCxnSpPr>
        <p:spPr>
          <a:xfrm>
            <a:off x="6077270" y="2156867"/>
            <a:ext cx="0" cy="143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4CC4C0C-575C-0A40-96D4-854D9DA28FCB}"/>
              </a:ext>
            </a:extLst>
          </p:cNvPr>
          <p:cNvSpPr txBox="1"/>
          <p:nvPr/>
        </p:nvSpPr>
        <p:spPr>
          <a:xfrm>
            <a:off x="5154343" y="241274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Happens to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5A27294-B6FB-A242-93CD-F7E923807C49}"/>
              </a:ext>
            </a:extLst>
          </p:cNvPr>
          <p:cNvCxnSpPr>
            <a:cxnSpLocks/>
            <a:stCxn id="89" idx="6"/>
          </p:cNvCxnSpPr>
          <p:nvPr/>
        </p:nvCxnSpPr>
        <p:spPr>
          <a:xfrm flipV="1">
            <a:off x="6348797" y="1833690"/>
            <a:ext cx="999711" cy="6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Predefined Process 93">
            <a:extLst>
              <a:ext uri="{FF2B5EF4-FFF2-40B4-BE49-F238E27FC236}">
                <a16:creationId xmlns:a16="http://schemas.microsoft.com/office/drawing/2014/main" id="{BC2B790A-BB16-B24F-B483-2E5577942AEB}"/>
              </a:ext>
            </a:extLst>
          </p:cNvPr>
          <p:cNvSpPr/>
          <p:nvPr/>
        </p:nvSpPr>
        <p:spPr>
          <a:xfrm>
            <a:off x="7348508" y="1503510"/>
            <a:ext cx="914400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7EAD5C9-D5B0-9C49-B416-F56CA68862D0}"/>
              </a:ext>
            </a:extLst>
          </p:cNvPr>
          <p:cNvSpPr txBox="1"/>
          <p:nvPr/>
        </p:nvSpPr>
        <p:spPr>
          <a:xfrm>
            <a:off x="7218446" y="1026631"/>
            <a:ext cx="96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report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ED4D33F-ABED-5440-9BEF-D503E954C882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8262908" y="1809834"/>
            <a:ext cx="855693" cy="4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Horizontal Scroll 96">
            <a:extLst>
              <a:ext uri="{FF2B5EF4-FFF2-40B4-BE49-F238E27FC236}">
                <a16:creationId xmlns:a16="http://schemas.microsoft.com/office/drawing/2014/main" id="{74D468FA-ACA0-3F48-B9D5-2C7074CFDF21}"/>
              </a:ext>
            </a:extLst>
          </p:cNvPr>
          <p:cNvSpPr/>
          <p:nvPr/>
        </p:nvSpPr>
        <p:spPr>
          <a:xfrm>
            <a:off x="9292242" y="1576733"/>
            <a:ext cx="837433" cy="66566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4D829B8-EEAE-624A-8CD8-5D1F3ECF5FF6}"/>
              </a:ext>
            </a:extLst>
          </p:cNvPr>
          <p:cNvSpPr txBox="1"/>
          <p:nvPr/>
        </p:nvSpPr>
        <p:spPr>
          <a:xfrm>
            <a:off x="8524542" y="1440502"/>
            <a:ext cx="6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052F6F1-6D9C-C344-96A8-C9E9BA5F8603}"/>
              </a:ext>
            </a:extLst>
          </p:cNvPr>
          <p:cNvSpPr/>
          <p:nvPr/>
        </p:nvSpPr>
        <p:spPr>
          <a:xfrm>
            <a:off x="9196961" y="2156867"/>
            <a:ext cx="179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In country agency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487D313-13FC-FA43-ADA3-90E16D276011}"/>
              </a:ext>
            </a:extLst>
          </p:cNvPr>
          <p:cNvCxnSpPr>
            <a:cxnSpLocks/>
            <a:stCxn id="84" idx="7"/>
            <a:endCxn id="104" idx="1"/>
          </p:cNvCxnSpPr>
          <p:nvPr/>
        </p:nvCxnSpPr>
        <p:spPr>
          <a:xfrm flipV="1">
            <a:off x="8048811" y="3555583"/>
            <a:ext cx="1349037" cy="63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4D4713A-DE9D-E24D-AC7E-BEC646F966ED}"/>
              </a:ext>
            </a:extLst>
          </p:cNvPr>
          <p:cNvCxnSpPr>
            <a:cxnSpLocks/>
            <a:stCxn id="84" idx="6"/>
            <a:endCxn id="105" idx="1"/>
          </p:cNvCxnSpPr>
          <p:nvPr/>
        </p:nvCxnSpPr>
        <p:spPr>
          <a:xfrm flipV="1">
            <a:off x="8150515" y="4135112"/>
            <a:ext cx="1266226" cy="17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1B9ABB2-1B3B-3A40-8D72-3A61BEB586A4}"/>
              </a:ext>
            </a:extLst>
          </p:cNvPr>
          <p:cNvSpPr/>
          <p:nvPr/>
        </p:nvSpPr>
        <p:spPr>
          <a:xfrm>
            <a:off x="9397848" y="3381065"/>
            <a:ext cx="1706047" cy="28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40BE1A1-6BE6-DA4F-BB59-83D0BDBBBFD7}"/>
              </a:ext>
            </a:extLst>
          </p:cNvPr>
          <p:cNvSpPr/>
          <p:nvPr/>
        </p:nvSpPr>
        <p:spPr>
          <a:xfrm>
            <a:off x="9416741" y="4034195"/>
            <a:ext cx="1411147" cy="28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F99453-22DA-AF4E-A2F1-B7DA3F04EC8C}"/>
              </a:ext>
            </a:extLst>
          </p:cNvPr>
          <p:cNvSpPr txBox="1"/>
          <p:nvPr/>
        </p:nvSpPr>
        <p:spPr>
          <a:xfrm>
            <a:off x="9397848" y="3370917"/>
            <a:ext cx="12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Brand name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D3114A-11C4-0E41-8B7B-E53F502642A1}"/>
              </a:ext>
            </a:extLst>
          </p:cNvPr>
          <p:cNvSpPr txBox="1"/>
          <p:nvPr/>
        </p:nvSpPr>
        <p:spPr>
          <a:xfrm>
            <a:off x="9416741" y="395044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Generic name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EFF2E8-F288-5C44-B3BE-30747310AEA2}"/>
              </a:ext>
            </a:extLst>
          </p:cNvPr>
          <p:cNvSpPr/>
          <p:nvPr/>
        </p:nvSpPr>
        <p:spPr>
          <a:xfrm>
            <a:off x="9509403" y="4832791"/>
            <a:ext cx="1411147" cy="28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9C0ED4D-665F-6C4B-ABA5-74EBCBC49E68}"/>
              </a:ext>
            </a:extLst>
          </p:cNvPr>
          <p:cNvSpPr txBox="1"/>
          <p:nvPr/>
        </p:nvSpPr>
        <p:spPr>
          <a:xfrm>
            <a:off x="9594736" y="483011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contents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23CB3C1-55EC-FA43-95AD-63524A4A9E6E}"/>
              </a:ext>
            </a:extLst>
          </p:cNvPr>
          <p:cNvCxnSpPr>
            <a:cxnSpLocks/>
            <a:stCxn id="84" idx="5"/>
            <a:endCxn id="106" idx="1"/>
          </p:cNvCxnSpPr>
          <p:nvPr/>
        </p:nvCxnSpPr>
        <p:spPr>
          <a:xfrm>
            <a:off x="8048811" y="4429328"/>
            <a:ext cx="1460592" cy="54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0CF5B6D-4F52-C045-AA15-62AE56CC789C}"/>
              </a:ext>
            </a:extLst>
          </p:cNvPr>
          <p:cNvSpPr txBox="1"/>
          <p:nvPr/>
        </p:nvSpPr>
        <p:spPr>
          <a:xfrm>
            <a:off x="6484089" y="147211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 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61C4291-8262-3547-A21A-2E78567DE253}"/>
              </a:ext>
            </a:extLst>
          </p:cNvPr>
          <p:cNvSpPr txBox="1"/>
          <p:nvPr/>
        </p:nvSpPr>
        <p:spPr>
          <a:xfrm>
            <a:off x="8525351" y="38705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 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706F3B-C511-C74A-AC84-C15A9FE283E2}"/>
              </a:ext>
            </a:extLst>
          </p:cNvPr>
          <p:cNvSpPr txBox="1"/>
          <p:nvPr/>
        </p:nvSpPr>
        <p:spPr>
          <a:xfrm>
            <a:off x="2510830" y="352385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 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5BCFE92-3512-AF43-8F59-D7DCBB1EE02B}"/>
              </a:ext>
            </a:extLst>
          </p:cNvPr>
          <p:cNvCxnSpPr>
            <a:cxnSpLocks/>
          </p:cNvCxnSpPr>
          <p:nvPr/>
        </p:nvCxnSpPr>
        <p:spPr>
          <a:xfrm flipH="1" flipV="1">
            <a:off x="2376503" y="3444774"/>
            <a:ext cx="1252346" cy="21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F1F68BE-CAA6-2A40-8846-F1D0D1139FD3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2526884" y="3741252"/>
            <a:ext cx="1029325" cy="38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5AFC3C-3CC5-D04F-910A-015629157A08}"/>
              </a:ext>
            </a:extLst>
          </p:cNvPr>
          <p:cNvSpPr/>
          <p:nvPr/>
        </p:nvSpPr>
        <p:spPr>
          <a:xfrm>
            <a:off x="651031" y="3228125"/>
            <a:ext cx="1706047" cy="28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E634AE3-808B-C941-AC1C-CD0D8BE82003}"/>
              </a:ext>
            </a:extLst>
          </p:cNvPr>
          <p:cNvSpPr/>
          <p:nvPr/>
        </p:nvSpPr>
        <p:spPr>
          <a:xfrm>
            <a:off x="792430" y="4087897"/>
            <a:ext cx="1706047" cy="28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870B77-AC02-E74A-99E1-81A19D0A3969}"/>
              </a:ext>
            </a:extLst>
          </p:cNvPr>
          <p:cNvSpPr txBox="1"/>
          <p:nvPr/>
        </p:nvSpPr>
        <p:spPr>
          <a:xfrm>
            <a:off x="881818" y="404976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Outcome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61AB000-91C2-534F-AFF0-FCFC38F42009}"/>
              </a:ext>
            </a:extLst>
          </p:cNvPr>
          <p:cNvSpPr txBox="1"/>
          <p:nvPr/>
        </p:nvSpPr>
        <p:spPr>
          <a:xfrm>
            <a:off x="675395" y="32215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68221DF-CA22-A54E-B35D-1D97482E5C87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4855721" y="4341009"/>
            <a:ext cx="861775" cy="50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286E6-0021-CA4A-9C50-4CC02A5A0B1F}"/>
              </a:ext>
            </a:extLst>
          </p:cNvPr>
          <p:cNvSpPr txBox="1"/>
          <p:nvPr/>
        </p:nvSpPr>
        <p:spPr>
          <a:xfrm>
            <a:off x="4689069" y="439693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 a</a:t>
            </a:r>
          </a:p>
        </p:txBody>
      </p:sp>
      <p:sp>
        <p:nvSpPr>
          <p:cNvPr id="120" name="Vertical Scroll 119">
            <a:extLst>
              <a:ext uri="{FF2B5EF4-FFF2-40B4-BE49-F238E27FC236}">
                <a16:creationId xmlns:a16="http://schemas.microsoft.com/office/drawing/2014/main" id="{6E0577AE-46DD-F84B-9344-713082647739}"/>
              </a:ext>
            </a:extLst>
          </p:cNvPr>
          <p:cNvSpPr/>
          <p:nvPr/>
        </p:nvSpPr>
        <p:spPr>
          <a:xfrm>
            <a:off x="4514127" y="4975582"/>
            <a:ext cx="534175" cy="67286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A861AA1-D027-F64E-8628-A8146697271B}"/>
              </a:ext>
            </a:extLst>
          </p:cNvPr>
          <p:cNvSpPr txBox="1"/>
          <p:nvPr/>
        </p:nvSpPr>
        <p:spPr>
          <a:xfrm>
            <a:off x="4897266" y="5163083"/>
            <a:ext cx="7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Profile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519133C-D375-CD40-B22B-85CE619262F4}"/>
              </a:ext>
            </a:extLst>
          </p:cNvPr>
          <p:cNvCxnSpPr>
            <a:cxnSpLocks/>
            <a:stCxn id="120" idx="1"/>
          </p:cNvCxnSpPr>
          <p:nvPr/>
        </p:nvCxnSpPr>
        <p:spPr>
          <a:xfrm flipH="1" flipV="1">
            <a:off x="3482111" y="5028707"/>
            <a:ext cx="1098788" cy="28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C70579-21E3-F24B-8013-59200FC19DDB}"/>
              </a:ext>
            </a:extLst>
          </p:cNvPr>
          <p:cNvCxnSpPr>
            <a:cxnSpLocks/>
          </p:cNvCxnSpPr>
          <p:nvPr/>
        </p:nvCxnSpPr>
        <p:spPr>
          <a:xfrm flipH="1">
            <a:off x="3556209" y="5347750"/>
            <a:ext cx="1019574" cy="23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40A2F2C-7220-C04F-82EB-C9E34C94CE8F}"/>
              </a:ext>
            </a:extLst>
          </p:cNvPr>
          <p:cNvSpPr txBox="1"/>
          <p:nvPr/>
        </p:nvSpPr>
        <p:spPr>
          <a:xfrm>
            <a:off x="2182812" y="4820738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Demographic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279E68C-259E-2241-9A38-284EE901D751}"/>
              </a:ext>
            </a:extLst>
          </p:cNvPr>
          <p:cNvSpPr txBox="1"/>
          <p:nvPr/>
        </p:nvSpPr>
        <p:spPr>
          <a:xfrm>
            <a:off x="2730601" y="5288169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Medical </a:t>
            </a:r>
          </a:p>
          <a:p>
            <a:r>
              <a:rPr lang="en-GB" dirty="0"/>
              <a:t>condition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0155D48-CF05-B147-B4AC-D49FC57B84C9}"/>
              </a:ext>
            </a:extLst>
          </p:cNvPr>
          <p:cNvCxnSpPr>
            <a:cxnSpLocks/>
            <a:stCxn id="94" idx="2"/>
            <a:endCxn id="88" idx="0"/>
          </p:cNvCxnSpPr>
          <p:nvPr/>
        </p:nvCxnSpPr>
        <p:spPr>
          <a:xfrm>
            <a:off x="7805708" y="2116158"/>
            <a:ext cx="24349" cy="201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144B799-3B06-6345-AFBC-06E6CAD63975}"/>
              </a:ext>
            </a:extLst>
          </p:cNvPr>
          <p:cNvCxnSpPr>
            <a:cxnSpLocks/>
          </p:cNvCxnSpPr>
          <p:nvPr/>
        </p:nvCxnSpPr>
        <p:spPr>
          <a:xfrm flipH="1">
            <a:off x="6426945" y="2130458"/>
            <a:ext cx="1322956" cy="148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EE8F098-1DEB-EC4A-A1E9-647E08780533}"/>
              </a:ext>
            </a:extLst>
          </p:cNvPr>
          <p:cNvCxnSpPr>
            <a:cxnSpLocks/>
            <a:endCxn id="76" idx="5"/>
          </p:cNvCxnSpPr>
          <p:nvPr/>
        </p:nvCxnSpPr>
        <p:spPr>
          <a:xfrm flipH="1">
            <a:off x="3992701" y="2132307"/>
            <a:ext cx="3552026" cy="160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2E07B17-85A6-D644-9E7C-B33DEF1C3638}"/>
              </a:ext>
            </a:extLst>
          </p:cNvPr>
          <p:cNvSpPr txBox="1"/>
          <p:nvPr/>
        </p:nvSpPr>
        <p:spPr>
          <a:xfrm>
            <a:off x="6937561" y="217513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422491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51DABAA8-0054-4445-B285-B65FE7D2A46F}"/>
              </a:ext>
            </a:extLst>
          </p:cNvPr>
          <p:cNvSpPr/>
          <p:nvPr/>
        </p:nvSpPr>
        <p:spPr>
          <a:xfrm>
            <a:off x="5583585" y="356052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DE005-2272-F94B-B17A-974F6C1E41ED}"/>
              </a:ext>
            </a:extLst>
          </p:cNvPr>
          <p:cNvSpPr txBox="1"/>
          <p:nvPr/>
        </p:nvSpPr>
        <p:spPr>
          <a:xfrm>
            <a:off x="5526823" y="4412976"/>
            <a:ext cx="100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Patient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AA0F5A4-513D-584D-829D-6F53DE0DDA13}"/>
              </a:ext>
            </a:extLst>
          </p:cNvPr>
          <p:cNvSpPr/>
          <p:nvPr/>
        </p:nvSpPr>
        <p:spPr>
          <a:xfrm>
            <a:off x="3337963" y="3429000"/>
            <a:ext cx="872984" cy="624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6F237-E5C1-744F-8CDA-7D6EFCA90273}"/>
              </a:ext>
            </a:extLst>
          </p:cNvPr>
          <p:cNvSpPr txBox="1"/>
          <p:nvPr/>
        </p:nvSpPr>
        <p:spPr>
          <a:xfrm>
            <a:off x="3176001" y="4017720"/>
            <a:ext cx="103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A50A31-93C0-D14A-8CC4-A748BA5AF8D9}"/>
              </a:ext>
            </a:extLst>
          </p:cNvPr>
          <p:cNvCxnSpPr>
            <a:cxnSpLocks/>
            <a:stCxn id="2" idx="2"/>
            <a:endCxn id="4" idx="4"/>
          </p:cNvCxnSpPr>
          <p:nvPr/>
        </p:nvCxnSpPr>
        <p:spPr>
          <a:xfrm flipH="1">
            <a:off x="4210947" y="4017720"/>
            <a:ext cx="1372638" cy="3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32F7FB-2CC2-C544-A2BD-9169D380C8A3}"/>
              </a:ext>
            </a:extLst>
          </p:cNvPr>
          <p:cNvSpPr txBox="1"/>
          <p:nvPr/>
        </p:nvSpPr>
        <p:spPr>
          <a:xfrm>
            <a:off x="4342719" y="373342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 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CF541-641A-6D45-BD68-9D124ED93540}"/>
              </a:ext>
            </a:extLst>
          </p:cNvPr>
          <p:cNvSpPr/>
          <p:nvPr/>
        </p:nvSpPr>
        <p:spPr>
          <a:xfrm>
            <a:off x="7456034" y="4143724"/>
            <a:ext cx="694481" cy="334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8B4197-D064-1441-AA3E-C39DFB4F7FE0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6497985" y="4017720"/>
            <a:ext cx="958049" cy="29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56EC49-D6B4-2949-A153-931FAD9FB35D}"/>
              </a:ext>
            </a:extLst>
          </p:cNvPr>
          <p:cNvSpPr txBox="1"/>
          <p:nvPr/>
        </p:nvSpPr>
        <p:spPr>
          <a:xfrm>
            <a:off x="7200570" y="477225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taking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0DD8A-EE2A-F243-A7B8-A3BA6002CD53}"/>
              </a:ext>
            </a:extLst>
          </p:cNvPr>
          <p:cNvSpPr txBox="1"/>
          <p:nvPr/>
        </p:nvSpPr>
        <p:spPr>
          <a:xfrm>
            <a:off x="7474927" y="4126361"/>
            <a:ext cx="71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Drugs</a:t>
            </a:r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712BB875-A289-5744-B047-A2B7D1E1F625}"/>
              </a:ext>
            </a:extLst>
          </p:cNvPr>
          <p:cNvSpPr/>
          <p:nvPr/>
        </p:nvSpPr>
        <p:spPr>
          <a:xfrm>
            <a:off x="5804390" y="1644014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86E173-6F66-1C47-B001-B2C37549073D}"/>
              </a:ext>
            </a:extLst>
          </p:cNvPr>
          <p:cNvSpPr txBox="1"/>
          <p:nvPr/>
        </p:nvSpPr>
        <p:spPr>
          <a:xfrm>
            <a:off x="5804390" y="1274682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20986-FE7B-A242-B1A0-48BECD46DC12}"/>
              </a:ext>
            </a:extLst>
          </p:cNvPr>
          <p:cNvCxnSpPr>
            <a:cxnSpLocks/>
          </p:cNvCxnSpPr>
          <p:nvPr/>
        </p:nvCxnSpPr>
        <p:spPr>
          <a:xfrm>
            <a:off x="6077270" y="2156867"/>
            <a:ext cx="0" cy="143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4BD941-D6B0-F34C-B491-4E7B13B52DC6}"/>
              </a:ext>
            </a:extLst>
          </p:cNvPr>
          <p:cNvSpPr txBox="1"/>
          <p:nvPr/>
        </p:nvSpPr>
        <p:spPr>
          <a:xfrm>
            <a:off x="5154343" y="241274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Happens 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156440-B6D9-C84D-AAE0-B81DEA800384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6348797" y="1833690"/>
            <a:ext cx="999711" cy="6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edefined Process 16">
            <a:extLst>
              <a:ext uri="{FF2B5EF4-FFF2-40B4-BE49-F238E27FC236}">
                <a16:creationId xmlns:a16="http://schemas.microsoft.com/office/drawing/2014/main" id="{22426472-5FA0-C646-BFAD-4FCC57D79250}"/>
              </a:ext>
            </a:extLst>
          </p:cNvPr>
          <p:cNvSpPr/>
          <p:nvPr/>
        </p:nvSpPr>
        <p:spPr>
          <a:xfrm>
            <a:off x="7348508" y="1503510"/>
            <a:ext cx="914400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26ACC-B287-B148-80ED-8CF78E47917B}"/>
              </a:ext>
            </a:extLst>
          </p:cNvPr>
          <p:cNvSpPr txBox="1"/>
          <p:nvPr/>
        </p:nvSpPr>
        <p:spPr>
          <a:xfrm>
            <a:off x="7218446" y="1026631"/>
            <a:ext cx="96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report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F9986F-3CC0-2544-B6B2-8F83AF07CB3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262908" y="1809834"/>
            <a:ext cx="855693" cy="4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orizontal Scroll 19">
            <a:extLst>
              <a:ext uri="{FF2B5EF4-FFF2-40B4-BE49-F238E27FC236}">
                <a16:creationId xmlns:a16="http://schemas.microsoft.com/office/drawing/2014/main" id="{62A10633-5F4F-834F-9AE3-7E6CB9B50482}"/>
              </a:ext>
            </a:extLst>
          </p:cNvPr>
          <p:cNvSpPr/>
          <p:nvPr/>
        </p:nvSpPr>
        <p:spPr>
          <a:xfrm>
            <a:off x="9292242" y="1576733"/>
            <a:ext cx="837433" cy="66566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127F1F-59DD-DD44-8DC0-26484AA6F695}"/>
              </a:ext>
            </a:extLst>
          </p:cNvPr>
          <p:cNvSpPr txBox="1"/>
          <p:nvPr/>
        </p:nvSpPr>
        <p:spPr>
          <a:xfrm>
            <a:off x="8524542" y="1440502"/>
            <a:ext cx="6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D27DA-B147-D645-8C18-2840AE643A32}"/>
              </a:ext>
            </a:extLst>
          </p:cNvPr>
          <p:cNvSpPr/>
          <p:nvPr/>
        </p:nvSpPr>
        <p:spPr>
          <a:xfrm>
            <a:off x="9196961" y="2156867"/>
            <a:ext cx="179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In country agency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73726D-E287-964E-898D-A56BE4F66F80}"/>
              </a:ext>
            </a:extLst>
          </p:cNvPr>
          <p:cNvCxnSpPr>
            <a:cxnSpLocks/>
            <a:stCxn id="8" idx="7"/>
            <a:endCxn id="27" idx="1"/>
          </p:cNvCxnSpPr>
          <p:nvPr/>
        </p:nvCxnSpPr>
        <p:spPr>
          <a:xfrm flipV="1">
            <a:off x="8048811" y="3555583"/>
            <a:ext cx="1349037" cy="63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5D2A89-474A-9B49-8DEC-8DE7FE4FC06C}"/>
              </a:ext>
            </a:extLst>
          </p:cNvPr>
          <p:cNvCxnSpPr>
            <a:cxnSpLocks/>
            <a:stCxn id="8" idx="6"/>
            <a:endCxn id="28" idx="1"/>
          </p:cNvCxnSpPr>
          <p:nvPr/>
        </p:nvCxnSpPr>
        <p:spPr>
          <a:xfrm flipV="1">
            <a:off x="8150515" y="4135112"/>
            <a:ext cx="1266226" cy="17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A07BF62-F60C-E840-94B6-BB44A4C0FD3C}"/>
              </a:ext>
            </a:extLst>
          </p:cNvPr>
          <p:cNvSpPr/>
          <p:nvPr/>
        </p:nvSpPr>
        <p:spPr>
          <a:xfrm>
            <a:off x="9397848" y="3381065"/>
            <a:ext cx="1706047" cy="28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A6433F-0820-DF41-83DB-923531C66826}"/>
              </a:ext>
            </a:extLst>
          </p:cNvPr>
          <p:cNvSpPr/>
          <p:nvPr/>
        </p:nvSpPr>
        <p:spPr>
          <a:xfrm>
            <a:off x="9416741" y="4034195"/>
            <a:ext cx="1411147" cy="28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63E80-542D-9F4B-A920-20BEF3622CF6}"/>
              </a:ext>
            </a:extLst>
          </p:cNvPr>
          <p:cNvSpPr txBox="1"/>
          <p:nvPr/>
        </p:nvSpPr>
        <p:spPr>
          <a:xfrm>
            <a:off x="9397848" y="3370917"/>
            <a:ext cx="12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Brand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988A75-F572-0044-8FB0-E41EC892DBF9}"/>
              </a:ext>
            </a:extLst>
          </p:cNvPr>
          <p:cNvSpPr txBox="1"/>
          <p:nvPr/>
        </p:nvSpPr>
        <p:spPr>
          <a:xfrm>
            <a:off x="9416741" y="395044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D24DEF-AC25-2444-9CC0-B0EA47AB5CEC}"/>
              </a:ext>
            </a:extLst>
          </p:cNvPr>
          <p:cNvSpPr/>
          <p:nvPr/>
        </p:nvSpPr>
        <p:spPr>
          <a:xfrm>
            <a:off x="9509403" y="4832791"/>
            <a:ext cx="1411147" cy="28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0442FF-0905-9245-BF1D-C14672BD075A}"/>
              </a:ext>
            </a:extLst>
          </p:cNvPr>
          <p:cNvSpPr txBox="1"/>
          <p:nvPr/>
        </p:nvSpPr>
        <p:spPr>
          <a:xfrm>
            <a:off x="9594736" y="483011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contents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B36502-11E4-2541-9DDF-55966B24A33F}"/>
              </a:ext>
            </a:extLst>
          </p:cNvPr>
          <p:cNvCxnSpPr>
            <a:cxnSpLocks/>
            <a:stCxn id="8" idx="5"/>
            <a:endCxn id="29" idx="1"/>
          </p:cNvCxnSpPr>
          <p:nvPr/>
        </p:nvCxnSpPr>
        <p:spPr>
          <a:xfrm>
            <a:off x="8048811" y="4429328"/>
            <a:ext cx="1460592" cy="54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042CC5-2D6F-1840-832C-4229594B27E8}"/>
              </a:ext>
            </a:extLst>
          </p:cNvPr>
          <p:cNvSpPr txBox="1"/>
          <p:nvPr/>
        </p:nvSpPr>
        <p:spPr>
          <a:xfrm>
            <a:off x="6484089" y="147211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E38232-443D-294E-AD55-0287AB835DB7}"/>
              </a:ext>
            </a:extLst>
          </p:cNvPr>
          <p:cNvSpPr txBox="1"/>
          <p:nvPr/>
        </p:nvSpPr>
        <p:spPr>
          <a:xfrm>
            <a:off x="8525351" y="38705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EEA2B0-149D-9245-9BD4-397FE50CC02A}"/>
              </a:ext>
            </a:extLst>
          </p:cNvPr>
          <p:cNvSpPr txBox="1"/>
          <p:nvPr/>
        </p:nvSpPr>
        <p:spPr>
          <a:xfrm>
            <a:off x="2510830" y="352385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 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73D1C4-E942-C246-A84D-0A73C2F135B8}"/>
              </a:ext>
            </a:extLst>
          </p:cNvPr>
          <p:cNvCxnSpPr>
            <a:cxnSpLocks/>
          </p:cNvCxnSpPr>
          <p:nvPr/>
        </p:nvCxnSpPr>
        <p:spPr>
          <a:xfrm flipH="1" flipV="1">
            <a:off x="2376503" y="3444774"/>
            <a:ext cx="1252346" cy="21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5D626E-A25D-0D4E-AEA5-59A0B3F6F4B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526884" y="3741252"/>
            <a:ext cx="1029325" cy="38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2F67FFD-8A02-D340-80A1-C29BC8140B5F}"/>
              </a:ext>
            </a:extLst>
          </p:cNvPr>
          <p:cNvSpPr/>
          <p:nvPr/>
        </p:nvSpPr>
        <p:spPr>
          <a:xfrm>
            <a:off x="651031" y="3228125"/>
            <a:ext cx="1706047" cy="28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770D7C-8226-6946-A53E-169A36766B57}"/>
              </a:ext>
            </a:extLst>
          </p:cNvPr>
          <p:cNvSpPr/>
          <p:nvPr/>
        </p:nvSpPr>
        <p:spPr>
          <a:xfrm>
            <a:off x="792430" y="4087897"/>
            <a:ext cx="1706047" cy="28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E306FE-71EE-5B4E-9BA5-8B6A05DB1229}"/>
              </a:ext>
            </a:extLst>
          </p:cNvPr>
          <p:cNvSpPr txBox="1"/>
          <p:nvPr/>
        </p:nvSpPr>
        <p:spPr>
          <a:xfrm>
            <a:off x="881818" y="404976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Outcome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4592F-A630-BC43-9101-77A4CC0E7E77}"/>
              </a:ext>
            </a:extLst>
          </p:cNvPr>
          <p:cNvSpPr txBox="1"/>
          <p:nvPr/>
        </p:nvSpPr>
        <p:spPr>
          <a:xfrm>
            <a:off x="675395" y="32215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6B18BF-69A6-4740-B9F5-36789B72CE43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4855721" y="4341009"/>
            <a:ext cx="861775" cy="50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F71333-A13D-E447-B4A8-FC36BA73873F}"/>
              </a:ext>
            </a:extLst>
          </p:cNvPr>
          <p:cNvSpPr txBox="1"/>
          <p:nvPr/>
        </p:nvSpPr>
        <p:spPr>
          <a:xfrm>
            <a:off x="4689069" y="439693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 a</a:t>
            </a:r>
          </a:p>
        </p:txBody>
      </p:sp>
      <p:sp>
        <p:nvSpPr>
          <p:cNvPr id="43" name="Vertical Scroll 42">
            <a:extLst>
              <a:ext uri="{FF2B5EF4-FFF2-40B4-BE49-F238E27FC236}">
                <a16:creationId xmlns:a16="http://schemas.microsoft.com/office/drawing/2014/main" id="{F326B0F2-EFBF-A744-8B8F-E5181652680F}"/>
              </a:ext>
            </a:extLst>
          </p:cNvPr>
          <p:cNvSpPr/>
          <p:nvPr/>
        </p:nvSpPr>
        <p:spPr>
          <a:xfrm>
            <a:off x="4514127" y="4975582"/>
            <a:ext cx="534175" cy="67286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61C89F-0C24-1141-91C6-4A1C410FD21C}"/>
              </a:ext>
            </a:extLst>
          </p:cNvPr>
          <p:cNvSpPr txBox="1"/>
          <p:nvPr/>
        </p:nvSpPr>
        <p:spPr>
          <a:xfrm>
            <a:off x="4897266" y="5163083"/>
            <a:ext cx="7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Profile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ED42BB-EFCA-C045-B897-6731138D9E9F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3482111" y="5028707"/>
            <a:ext cx="1098788" cy="28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B98736-5DCB-C043-ADCC-D753E2662373}"/>
              </a:ext>
            </a:extLst>
          </p:cNvPr>
          <p:cNvCxnSpPr>
            <a:cxnSpLocks/>
          </p:cNvCxnSpPr>
          <p:nvPr/>
        </p:nvCxnSpPr>
        <p:spPr>
          <a:xfrm flipH="1">
            <a:off x="3556209" y="5347750"/>
            <a:ext cx="1019574" cy="23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2CAD8D-A8B2-2B48-AFE3-1A19F8537531}"/>
              </a:ext>
            </a:extLst>
          </p:cNvPr>
          <p:cNvSpPr txBox="1"/>
          <p:nvPr/>
        </p:nvSpPr>
        <p:spPr>
          <a:xfrm>
            <a:off x="2182812" y="4820738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Demographic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CCD9A0-1077-C94B-9AEB-8B588CB03CE3}"/>
              </a:ext>
            </a:extLst>
          </p:cNvPr>
          <p:cNvSpPr txBox="1"/>
          <p:nvPr/>
        </p:nvSpPr>
        <p:spPr>
          <a:xfrm>
            <a:off x="2730601" y="5288169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Medical </a:t>
            </a:r>
          </a:p>
          <a:p>
            <a:r>
              <a:rPr lang="en-GB" dirty="0"/>
              <a:t>condition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AF3915-FA3E-6F47-9571-B4E89A8AC569}"/>
              </a:ext>
            </a:extLst>
          </p:cNvPr>
          <p:cNvSpPr/>
          <p:nvPr/>
        </p:nvSpPr>
        <p:spPr>
          <a:xfrm>
            <a:off x="3002676" y="302151"/>
            <a:ext cx="594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/>
              <a:t>“Are different adverse events reported in different countries?” 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9FD9A29C-D46F-2948-95B8-6C9DC2FFDA46}"/>
              </a:ext>
            </a:extLst>
          </p:cNvPr>
          <p:cNvCxnSpPr>
            <a:stCxn id="4" idx="0"/>
            <a:endCxn id="20" idx="0"/>
          </p:cNvCxnSpPr>
          <p:nvPr/>
        </p:nvCxnSpPr>
        <p:spPr>
          <a:xfrm rot="5400000" flipH="1" flipV="1">
            <a:off x="5858178" y="-423781"/>
            <a:ext cx="1769058" cy="5936504"/>
          </a:xfrm>
          <a:prstGeom prst="curvedConnector3">
            <a:avLst>
              <a:gd name="adj1" fmla="val 143563"/>
            </a:avLst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604397-6C4A-7B4A-8A00-BC2FA987C8A3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>
            <a:off x="7805708" y="2116158"/>
            <a:ext cx="24349" cy="201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E86D4A-AD0E-3645-B854-362A571CA829}"/>
              </a:ext>
            </a:extLst>
          </p:cNvPr>
          <p:cNvCxnSpPr>
            <a:cxnSpLocks/>
          </p:cNvCxnSpPr>
          <p:nvPr/>
        </p:nvCxnSpPr>
        <p:spPr>
          <a:xfrm flipH="1">
            <a:off x="6426945" y="2130458"/>
            <a:ext cx="1322956" cy="148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170529-B5F3-D747-9972-ABA1B11F399C}"/>
              </a:ext>
            </a:extLst>
          </p:cNvPr>
          <p:cNvCxnSpPr>
            <a:cxnSpLocks/>
            <a:endCxn id="4" idx="5"/>
          </p:cNvCxnSpPr>
          <p:nvPr/>
        </p:nvCxnSpPr>
        <p:spPr>
          <a:xfrm flipH="1">
            <a:off x="3992701" y="2132307"/>
            <a:ext cx="3552026" cy="160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E98732B-4266-E24F-BF86-898284F1A430}"/>
              </a:ext>
            </a:extLst>
          </p:cNvPr>
          <p:cNvSpPr txBox="1"/>
          <p:nvPr/>
        </p:nvSpPr>
        <p:spPr>
          <a:xfrm>
            <a:off x="6937561" y="217513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7A8D54-CE02-4643-8E2C-AC1241A9A385}"/>
              </a:ext>
            </a:extLst>
          </p:cNvPr>
          <p:cNvSpPr txBox="1"/>
          <p:nvPr/>
        </p:nvSpPr>
        <p:spPr>
          <a:xfrm>
            <a:off x="72787" y="824394"/>
            <a:ext cx="4067449" cy="2462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Generate a list of reactions and countries.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Determine if certain events are only reported in certain countries.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Adverse events are in plain text, develop a method to codify adverse events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Determine the statistical significance of the differences between countries.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Expand to a larger sample of data, to determine if this is consistent across time. If possible try to account for prevalence of illness and use of medicines per country. </a:t>
            </a:r>
          </a:p>
        </p:txBody>
      </p:sp>
    </p:spTree>
    <p:extLst>
      <p:ext uri="{BB962C8B-B14F-4D97-AF65-F5344CB8AC3E}">
        <p14:creationId xmlns:p14="http://schemas.microsoft.com/office/powerpoint/2010/main" val="1388578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6mVmWGCbTl3wVAwL.GF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R99_FeSA7h0a8nl75E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71</TotalTime>
  <Words>447</Words>
  <Application>Microsoft Macintosh PowerPoint</Application>
  <PresentationFormat>Widescreen</PresentationFormat>
  <Paragraphs>87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Droplet</vt:lpstr>
      <vt:lpstr>think-cell Slide</vt:lpstr>
      <vt:lpstr>Case study of FDA Data</vt:lpstr>
      <vt:lpstr>Objectives</vt:lpstr>
      <vt:lpstr>Approach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of FDA Data</dc:title>
  <dc:creator>Bhima Auro</dc:creator>
  <cp:lastModifiedBy>Bhima Auro</cp:lastModifiedBy>
  <cp:revision>9</cp:revision>
  <dcterms:created xsi:type="dcterms:W3CDTF">2020-05-12T11:06:07Z</dcterms:created>
  <dcterms:modified xsi:type="dcterms:W3CDTF">2020-05-12T13:09:01Z</dcterms:modified>
</cp:coreProperties>
</file>