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9A1D39A-9A3D-DE4C-9B1D-815371238A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979510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2" imgW="7772400" imgH="10058400" progId="TCLayout.ActiveDocument.1">
                  <p:embed/>
                </p:oleObj>
              </mc:Choice>
              <mc:Fallback>
                <p:oleObj name="think-cell Slide" r:id="rId2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722AACE-DACF-564D-B416-23215E759936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600" b="0" i="0" baseline="0" dirty="0">
              <a:latin typeface="Tw Cen MT" panose="020B0602020104020603" pitchFamily="34" charset="77"/>
              <a:ea typeface="+mj-ea"/>
              <a:sym typeface="Tw Cen MT" panose="020B0602020104020603" pitchFamily="34" charset="77"/>
            </a:endParaRPr>
          </a:p>
        </p:txBody>
      </p:sp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7120DC-DF03-2940-8751-2D378EAE70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6333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40DEB63-E46F-954A-9F1B-240DE631DA6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4800" dirty="0">
              <a:latin typeface="Tw Cen MT" panose="020B0602020104020603" pitchFamily="34" charset="77"/>
              <a:ea typeface="+mj-ea"/>
              <a:sym typeface="Tw Cen MT" panose="020B06020201040206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6635E-E0DF-B548-B13B-2B0B4D5C4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 study of FDA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2312-A2D2-6B47-B4BC-5F25587FA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Prepared for </a:t>
            </a:r>
            <a:r>
              <a:rPr lang="en-GB" dirty="0" err="1"/>
              <a:t>AstraZenica</a:t>
            </a:r>
            <a:r>
              <a:rPr lang="en-GB" dirty="0"/>
              <a:t> Technical Interview</a:t>
            </a:r>
          </a:p>
          <a:p>
            <a:r>
              <a:rPr lang="en-GB" dirty="0"/>
              <a:t>By Bhima </a:t>
            </a:r>
            <a:r>
              <a:rPr lang="en-GB" dirty="0" err="1"/>
              <a:t>Auro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89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73CBC43-C78B-1444-88AE-5FAE42F9F9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95672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684C44-D187-AF4C-8A3C-40CDD277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6CF9-6B08-174B-8595-B8CE44A9E4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Present findings of interest in the Open-FDA Data set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69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6FC3A5-EF47-7449-99D5-793C0C0745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3988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B93DECA-9007-704D-90F8-EF80FF55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69D6-5556-7F4B-B9CF-E9B3311AAB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Examine the data</a:t>
            </a:r>
          </a:p>
          <a:p>
            <a:r>
              <a:rPr lang="en-GB" dirty="0"/>
              <a:t>Determine How to work with </a:t>
            </a:r>
            <a:r>
              <a:rPr lang="en-GB" dirty="0" err="1"/>
              <a:t>DaTA</a:t>
            </a:r>
            <a:endParaRPr lang="en-GB" dirty="0"/>
          </a:p>
          <a:p>
            <a:r>
              <a:rPr lang="en-GB" dirty="0"/>
              <a:t>Sample  data and study/explore how to address case study question:</a:t>
            </a:r>
          </a:p>
          <a:p>
            <a:pPr marL="0" indent="0">
              <a:buNone/>
            </a:pPr>
            <a:r>
              <a:rPr lang="en-GB" dirty="0"/>
              <a:t>	“Are different adverse events reported in different countries?” </a:t>
            </a:r>
          </a:p>
          <a:p>
            <a:pPr marL="0" indent="0">
              <a:buNone/>
            </a:pPr>
            <a:r>
              <a:rPr lang="en-GB" dirty="0"/>
              <a:t>	and</a:t>
            </a:r>
          </a:p>
          <a:p>
            <a:pPr marL="0" indent="0">
              <a:buNone/>
            </a:pPr>
            <a:r>
              <a:rPr lang="en-GB" dirty="0"/>
              <a:t>	“HOW Many drugs have the same adverse events?”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77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B6C122FA-AA8C-8F4C-BF31-59198CB0D8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16216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88D4-1720-7C48-94C9-7822F6D8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43" y="1468002"/>
            <a:ext cx="3296409" cy="576262"/>
          </a:xfrm>
        </p:spPr>
        <p:txBody>
          <a:bodyPr/>
          <a:lstStyle/>
          <a:p>
            <a:r>
              <a:rPr lang="en-GB" sz="1600" dirty="0"/>
              <a:t>Technical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E75AA-F579-9C4C-8924-11CFDC81AEA9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423458" y="2044264"/>
            <a:ext cx="3727673" cy="3141194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Locate data and data documentation 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Download data and write python code to load into Postgres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Make a selection of relevant columns/information and build a data set to explore. 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Explore the data set, to answer the questions on the previous slide. 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endParaRPr lang="en-GB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C8AE8E-35C5-ED41-9AC3-398BE8DBB5E6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022492" y="1672542"/>
            <a:ext cx="3303352" cy="1010119"/>
          </a:xfrm>
        </p:spPr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94D14C-DC59-FB44-AD6A-88FCD2562619}"/>
              </a:ext>
            </a:extLst>
          </p:cNvPr>
          <p:cNvSpPr txBox="1">
            <a:spLocks/>
          </p:cNvSpPr>
          <p:nvPr/>
        </p:nvSpPr>
        <p:spPr>
          <a:xfrm>
            <a:off x="3958352" y="1468002"/>
            <a:ext cx="329640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Steps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7808822-12E4-334A-B58C-DC3A2769E5D7}"/>
              </a:ext>
            </a:extLst>
          </p:cNvPr>
          <p:cNvSpPr txBox="1">
            <a:spLocks/>
          </p:cNvSpPr>
          <p:nvPr/>
        </p:nvSpPr>
        <p:spPr>
          <a:xfrm>
            <a:off x="695785" y="2196665"/>
            <a:ext cx="3727673" cy="3141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Data is in available from API or downloadable JSON. (A CSV version exists from a 3</a:t>
            </a:r>
            <a:r>
              <a:rPr lang="en-GB" sz="1200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party)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Downloaded JSON is multi-layered and is cumbersome to load into python.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All the data is very large and either small samples in pandas can be examined or a a larger set in a database.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Loading the json directly to SQL is not straightforward.  For future work, MongoDB or </a:t>
            </a:r>
            <a:r>
              <a:rPr lang="en-GB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are candidate data stores to explore.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Given available resources, the choice was made to use Python in a </a:t>
            </a:r>
            <a:r>
              <a:rPr lang="en-GB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notebook and a local install of Postgres for a data-store and data selection.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23378B-7649-D84D-899E-07C6E99E41D9}"/>
              </a:ext>
            </a:extLst>
          </p:cNvPr>
          <p:cNvSpPr txBox="1">
            <a:spLocks/>
          </p:cNvSpPr>
          <p:nvPr/>
        </p:nvSpPr>
        <p:spPr>
          <a:xfrm>
            <a:off x="8151131" y="2044264"/>
            <a:ext cx="3727673" cy="3141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Large data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Limited compute resources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Complex relationships between entitles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A lot of text in the data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Inconsistencies in the data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Time constraints limiting exploration of technology choices for data storage, e.g. MongoDB, </a:t>
            </a:r>
            <a:r>
              <a:rPr lang="en-GB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GB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and/or some type of graph storage. </a:t>
            </a: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endParaRPr lang="en-GB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endParaRPr lang="en-GB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+mj-lt"/>
              <a:buAutoNum type="arabicPeriod"/>
            </a:pPr>
            <a:endParaRPr lang="en-GB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8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45C281FD-71CA-A145-AFEC-4F8C1D85EC26}"/>
              </a:ext>
            </a:extLst>
          </p:cNvPr>
          <p:cNvSpPr/>
          <p:nvPr/>
        </p:nvSpPr>
        <p:spPr>
          <a:xfrm>
            <a:off x="5638800" y="4088228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5C11D-5819-8845-84DB-5D1186199DCF}"/>
              </a:ext>
            </a:extLst>
          </p:cNvPr>
          <p:cNvSpPr txBox="1"/>
          <p:nvPr/>
        </p:nvSpPr>
        <p:spPr>
          <a:xfrm>
            <a:off x="5528580" y="5118374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Patient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2EFAD73-3BF2-AF48-86CB-A34306DEE91E}"/>
              </a:ext>
            </a:extLst>
          </p:cNvPr>
          <p:cNvSpPr/>
          <p:nvPr/>
        </p:nvSpPr>
        <p:spPr>
          <a:xfrm>
            <a:off x="3337963" y="3429000"/>
            <a:ext cx="872984" cy="624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F9621-18D7-9842-B28E-0CF01562D846}"/>
              </a:ext>
            </a:extLst>
          </p:cNvPr>
          <p:cNvSpPr txBox="1"/>
          <p:nvPr/>
        </p:nvSpPr>
        <p:spPr>
          <a:xfrm>
            <a:off x="3176001" y="4017720"/>
            <a:ext cx="103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AFE866-FD1C-2A4C-A613-7C6FCAEA582A}"/>
              </a:ext>
            </a:extLst>
          </p:cNvPr>
          <p:cNvCxnSpPr>
            <a:cxnSpLocks/>
            <a:stCxn id="2" idx="2"/>
            <a:endCxn id="4" idx="4"/>
          </p:cNvCxnSpPr>
          <p:nvPr/>
        </p:nvCxnSpPr>
        <p:spPr>
          <a:xfrm flipH="1" flipV="1">
            <a:off x="4210947" y="4053503"/>
            <a:ext cx="1427853" cy="4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7DAFCE-D871-6D40-9A09-832A2E8BCA49}"/>
              </a:ext>
            </a:extLst>
          </p:cNvPr>
          <p:cNvSpPr txBox="1"/>
          <p:nvPr/>
        </p:nvSpPr>
        <p:spPr>
          <a:xfrm>
            <a:off x="4519393" y="383305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4B964C-A342-2948-9C79-2497F90405C6}"/>
              </a:ext>
            </a:extLst>
          </p:cNvPr>
          <p:cNvSpPr/>
          <p:nvPr/>
        </p:nvSpPr>
        <p:spPr>
          <a:xfrm>
            <a:off x="7456034" y="4143724"/>
            <a:ext cx="694481" cy="334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7DEB8-F82B-484A-A354-4FCBBE501861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 flipV="1">
            <a:off x="6553200" y="4311027"/>
            <a:ext cx="902834" cy="23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A8C344-E163-664A-B96E-56E7508B80C7}"/>
              </a:ext>
            </a:extLst>
          </p:cNvPr>
          <p:cNvSpPr txBox="1"/>
          <p:nvPr/>
        </p:nvSpPr>
        <p:spPr>
          <a:xfrm>
            <a:off x="6630816" y="442552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taking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0BC68-1430-F047-AB8C-02B6BDA013CB}"/>
              </a:ext>
            </a:extLst>
          </p:cNvPr>
          <p:cNvSpPr txBox="1"/>
          <p:nvPr/>
        </p:nvSpPr>
        <p:spPr>
          <a:xfrm>
            <a:off x="7474927" y="4126361"/>
            <a:ext cx="71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Drugs</a:t>
            </a:r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67E2368C-41BC-CB4E-AFB5-18941BA40020}"/>
              </a:ext>
            </a:extLst>
          </p:cNvPr>
          <p:cNvSpPr/>
          <p:nvPr/>
        </p:nvSpPr>
        <p:spPr>
          <a:xfrm>
            <a:off x="5804390" y="1644014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DD371-E865-9643-8416-BB2F727207B1}"/>
              </a:ext>
            </a:extLst>
          </p:cNvPr>
          <p:cNvSpPr txBox="1"/>
          <p:nvPr/>
        </p:nvSpPr>
        <p:spPr>
          <a:xfrm>
            <a:off x="5804390" y="127468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F60B6-DFBE-B243-A2D2-4B240CDF5B01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77270" y="2156867"/>
            <a:ext cx="18730" cy="193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4D069B-C149-4247-A757-2E97CA8C902F}"/>
              </a:ext>
            </a:extLst>
          </p:cNvPr>
          <p:cNvSpPr txBox="1"/>
          <p:nvPr/>
        </p:nvSpPr>
        <p:spPr>
          <a:xfrm>
            <a:off x="6261590" y="323247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Happens to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C261F2-443B-EB4D-BFA8-37956D8F62ED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6348797" y="1833690"/>
            <a:ext cx="999711" cy="6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edefined Process 29">
            <a:extLst>
              <a:ext uri="{FF2B5EF4-FFF2-40B4-BE49-F238E27FC236}">
                <a16:creationId xmlns:a16="http://schemas.microsoft.com/office/drawing/2014/main" id="{F37DDA38-13EA-6841-9598-B5B1FAB92276}"/>
              </a:ext>
            </a:extLst>
          </p:cNvPr>
          <p:cNvSpPr/>
          <p:nvPr/>
        </p:nvSpPr>
        <p:spPr>
          <a:xfrm>
            <a:off x="7348508" y="1503510"/>
            <a:ext cx="914400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A8B1C9-73BA-A74F-A475-D420AB20539B}"/>
              </a:ext>
            </a:extLst>
          </p:cNvPr>
          <p:cNvSpPr txBox="1"/>
          <p:nvPr/>
        </p:nvSpPr>
        <p:spPr>
          <a:xfrm>
            <a:off x="7322338" y="2068704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BC19E7-7B62-CC4F-B9D3-85475076467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262908" y="1809834"/>
            <a:ext cx="855693" cy="4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orizontal Scroll 35">
            <a:extLst>
              <a:ext uri="{FF2B5EF4-FFF2-40B4-BE49-F238E27FC236}">
                <a16:creationId xmlns:a16="http://schemas.microsoft.com/office/drawing/2014/main" id="{9EF5A932-8385-454B-A94A-E2BF6D3F75E2}"/>
              </a:ext>
            </a:extLst>
          </p:cNvPr>
          <p:cNvSpPr/>
          <p:nvPr/>
        </p:nvSpPr>
        <p:spPr>
          <a:xfrm>
            <a:off x="9292242" y="1576733"/>
            <a:ext cx="837433" cy="6656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F6AD6-93DC-FF4A-8876-17A28D40287B}"/>
              </a:ext>
            </a:extLst>
          </p:cNvPr>
          <p:cNvSpPr txBox="1"/>
          <p:nvPr/>
        </p:nvSpPr>
        <p:spPr>
          <a:xfrm>
            <a:off x="8524542" y="1440502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1C59B9-FA5F-F44A-9BD8-99A83590C260}"/>
              </a:ext>
            </a:extLst>
          </p:cNvPr>
          <p:cNvSpPr/>
          <p:nvPr/>
        </p:nvSpPr>
        <p:spPr>
          <a:xfrm>
            <a:off x="9196961" y="2156867"/>
            <a:ext cx="179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 country agency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A160D3-4641-8442-B6ED-30E309C2C825}"/>
              </a:ext>
            </a:extLst>
          </p:cNvPr>
          <p:cNvCxnSpPr>
            <a:cxnSpLocks/>
            <a:stCxn id="10" idx="7"/>
            <a:endCxn id="45" idx="1"/>
          </p:cNvCxnSpPr>
          <p:nvPr/>
        </p:nvCxnSpPr>
        <p:spPr>
          <a:xfrm flipV="1">
            <a:off x="8048811" y="3555583"/>
            <a:ext cx="1349037" cy="63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4B7F4-9C75-AF44-878B-93B2782C6A5D}"/>
              </a:ext>
            </a:extLst>
          </p:cNvPr>
          <p:cNvCxnSpPr>
            <a:cxnSpLocks/>
            <a:stCxn id="10" idx="6"/>
            <a:endCxn id="46" idx="1"/>
          </p:cNvCxnSpPr>
          <p:nvPr/>
        </p:nvCxnSpPr>
        <p:spPr>
          <a:xfrm flipV="1">
            <a:off x="8150515" y="4135112"/>
            <a:ext cx="1266226" cy="17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60DEC40-937B-8244-A8AC-5304C876F9BA}"/>
              </a:ext>
            </a:extLst>
          </p:cNvPr>
          <p:cNvSpPr/>
          <p:nvPr/>
        </p:nvSpPr>
        <p:spPr>
          <a:xfrm>
            <a:off x="9397848" y="3381065"/>
            <a:ext cx="17060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AC18CE-B0E3-224F-8CF7-1FACBDA8A24B}"/>
              </a:ext>
            </a:extLst>
          </p:cNvPr>
          <p:cNvSpPr/>
          <p:nvPr/>
        </p:nvSpPr>
        <p:spPr>
          <a:xfrm>
            <a:off x="9416741" y="4034195"/>
            <a:ext cx="14111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6E5A89-CCD0-D146-8EF5-5C4BC6D43ACB}"/>
              </a:ext>
            </a:extLst>
          </p:cNvPr>
          <p:cNvSpPr txBox="1"/>
          <p:nvPr/>
        </p:nvSpPr>
        <p:spPr>
          <a:xfrm>
            <a:off x="9397848" y="3370917"/>
            <a:ext cx="12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Brand 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705772-872A-6D44-8900-BB03782AA4E2}"/>
              </a:ext>
            </a:extLst>
          </p:cNvPr>
          <p:cNvSpPr txBox="1"/>
          <p:nvPr/>
        </p:nvSpPr>
        <p:spPr>
          <a:xfrm>
            <a:off x="9416741" y="395044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Generic 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F08263-3273-BA49-B288-BD33847F1894}"/>
              </a:ext>
            </a:extLst>
          </p:cNvPr>
          <p:cNvSpPr/>
          <p:nvPr/>
        </p:nvSpPr>
        <p:spPr>
          <a:xfrm>
            <a:off x="9509403" y="4832791"/>
            <a:ext cx="14111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0F7EA3-5E06-AF49-8020-AFFC57A72168}"/>
              </a:ext>
            </a:extLst>
          </p:cNvPr>
          <p:cNvSpPr txBox="1"/>
          <p:nvPr/>
        </p:nvSpPr>
        <p:spPr>
          <a:xfrm>
            <a:off x="9594736" y="483011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contents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E0A042-5FB0-A340-AFB2-96FACE12122F}"/>
              </a:ext>
            </a:extLst>
          </p:cNvPr>
          <p:cNvCxnSpPr>
            <a:cxnSpLocks/>
            <a:stCxn id="10" idx="5"/>
            <a:endCxn id="47" idx="1"/>
          </p:cNvCxnSpPr>
          <p:nvPr/>
        </p:nvCxnSpPr>
        <p:spPr>
          <a:xfrm>
            <a:off x="8048811" y="4429328"/>
            <a:ext cx="1460592" cy="5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41CEB8B-D531-7841-98F1-FEC16D54AF3E}"/>
              </a:ext>
            </a:extLst>
          </p:cNvPr>
          <p:cNvSpPr txBox="1"/>
          <p:nvPr/>
        </p:nvSpPr>
        <p:spPr>
          <a:xfrm>
            <a:off x="6484089" y="147211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7C3A19-5DCF-8E4E-B503-5762D4967C46}"/>
              </a:ext>
            </a:extLst>
          </p:cNvPr>
          <p:cNvSpPr txBox="1"/>
          <p:nvPr/>
        </p:nvSpPr>
        <p:spPr>
          <a:xfrm>
            <a:off x="8525351" y="38705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42EF0C-9D4F-F64C-BACD-C80EC64D043E}"/>
              </a:ext>
            </a:extLst>
          </p:cNvPr>
          <p:cNvSpPr txBox="1"/>
          <p:nvPr/>
        </p:nvSpPr>
        <p:spPr>
          <a:xfrm>
            <a:off x="2510830" y="352385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5B7402-F381-0744-BCFF-EAAC6F1DD141}"/>
              </a:ext>
            </a:extLst>
          </p:cNvPr>
          <p:cNvCxnSpPr>
            <a:cxnSpLocks/>
          </p:cNvCxnSpPr>
          <p:nvPr/>
        </p:nvCxnSpPr>
        <p:spPr>
          <a:xfrm flipH="1" flipV="1">
            <a:off x="2376503" y="3444774"/>
            <a:ext cx="1252346" cy="21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E93C46-D104-BC44-BE0E-346CFC6051A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526884" y="3741252"/>
            <a:ext cx="1029325" cy="3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42CB2BC-7E70-A34D-A941-1D0F72461339}"/>
              </a:ext>
            </a:extLst>
          </p:cNvPr>
          <p:cNvSpPr/>
          <p:nvPr/>
        </p:nvSpPr>
        <p:spPr>
          <a:xfrm>
            <a:off x="651031" y="3228125"/>
            <a:ext cx="17060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84674E-347A-9E46-BB63-DC8EF22DE1A8}"/>
              </a:ext>
            </a:extLst>
          </p:cNvPr>
          <p:cNvSpPr/>
          <p:nvPr/>
        </p:nvSpPr>
        <p:spPr>
          <a:xfrm>
            <a:off x="792430" y="4087897"/>
            <a:ext cx="1706047" cy="28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FE8147-8B5E-E940-8165-B8E3C3D9C505}"/>
              </a:ext>
            </a:extLst>
          </p:cNvPr>
          <p:cNvSpPr txBox="1"/>
          <p:nvPr/>
        </p:nvSpPr>
        <p:spPr>
          <a:xfrm>
            <a:off x="881818" y="404976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Outcome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1902C1-6AA8-D34C-ADCF-1C29C79FF6EE}"/>
              </a:ext>
            </a:extLst>
          </p:cNvPr>
          <p:cNvSpPr txBox="1"/>
          <p:nvPr/>
        </p:nvSpPr>
        <p:spPr>
          <a:xfrm>
            <a:off x="675395" y="32215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567638-321A-8542-9648-1E033CE2F355}"/>
              </a:ext>
            </a:extLst>
          </p:cNvPr>
          <p:cNvSpPr txBox="1"/>
          <p:nvPr/>
        </p:nvSpPr>
        <p:spPr>
          <a:xfrm>
            <a:off x="2562401" y="637033"/>
            <a:ext cx="704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A Simplified Data Model, Showing connections between entities in the data</a:t>
            </a:r>
          </a:p>
        </p:txBody>
      </p:sp>
    </p:spTree>
    <p:extLst>
      <p:ext uri="{BB962C8B-B14F-4D97-AF65-F5344CB8AC3E}">
        <p14:creationId xmlns:p14="http://schemas.microsoft.com/office/powerpoint/2010/main" val="422491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578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6mVmWGCbTl3wVAwL.G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R99_FeSA7h0a8nl75E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</TotalTime>
  <Words>317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Droplet</vt:lpstr>
      <vt:lpstr>think-cell Slide</vt:lpstr>
      <vt:lpstr>Case study of FDA Data</vt:lpstr>
      <vt:lpstr>Objectives</vt:lpstr>
      <vt:lpstr>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of FDA Data</dc:title>
  <dc:creator>Bhima Auro</dc:creator>
  <cp:lastModifiedBy>Bhima Auro</cp:lastModifiedBy>
  <cp:revision>7</cp:revision>
  <dcterms:created xsi:type="dcterms:W3CDTF">2020-05-12T11:06:07Z</dcterms:created>
  <dcterms:modified xsi:type="dcterms:W3CDTF">2020-05-12T11:59:29Z</dcterms:modified>
</cp:coreProperties>
</file>