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1" r:id="rId5"/>
  </p:sldMasterIdLst>
  <p:notesMasterIdLst>
    <p:notesMasterId r:id="rId22"/>
  </p:notesMasterIdLst>
  <p:handoutMasterIdLst>
    <p:handoutMasterId r:id="rId23"/>
  </p:handoutMasterIdLst>
  <p:sldIdLst>
    <p:sldId id="257" r:id="rId6"/>
    <p:sldId id="262" r:id="rId7"/>
    <p:sldId id="288" r:id="rId8"/>
    <p:sldId id="301" r:id="rId9"/>
    <p:sldId id="290" r:id="rId10"/>
    <p:sldId id="305" r:id="rId11"/>
    <p:sldId id="291" r:id="rId12"/>
    <p:sldId id="307" r:id="rId13"/>
    <p:sldId id="302" r:id="rId14"/>
    <p:sldId id="313" r:id="rId15"/>
    <p:sldId id="314" r:id="rId16"/>
    <p:sldId id="312" r:id="rId17"/>
    <p:sldId id="310" r:id="rId18"/>
    <p:sldId id="311" r:id="rId19"/>
    <p:sldId id="296" r:id="rId20"/>
    <p:sldId id="306" r:id="rId21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908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4091" algn="l" defTabSz="908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08182" algn="l" defTabSz="908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2273" algn="l" defTabSz="908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16364" algn="l" defTabSz="908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70455" algn="l" defTabSz="908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24546" algn="l" defTabSz="908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78637" algn="l" defTabSz="908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32728" algn="l" defTabSz="908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  <a:srgbClr val="333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69555" autoAdjust="0"/>
  </p:normalViewPr>
  <p:slideViewPr>
    <p:cSldViewPr snapToGrid="0" snapToObjects="1">
      <p:cViewPr>
        <p:scale>
          <a:sx n="50" d="100"/>
          <a:sy n="50" d="100"/>
        </p:scale>
        <p:origin x="-3372" y="-702"/>
      </p:cViewPr>
      <p:guideLst>
        <p:guide orient="horz" pos="2143"/>
        <p:guide pos="2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gs" Target="tags/tag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CE3DE-28A4-6A4D-B213-BBC1A2A6CB23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9BEE8-0B34-534A-8D40-9E19080FA6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766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954FA-76CB-314E-B856-D8928B98C1CB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C61B4-582B-AB4C-B10E-16F79913EB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927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4540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4091" algn="l" defTabSz="4540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08182" algn="l" defTabSz="4540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2273" algn="l" defTabSz="4540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16364" algn="l" defTabSz="4540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70455" algn="l" defTabSz="4540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24546" algn="l" defTabSz="4540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78637" algn="l" defTabSz="4540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32728" algn="l" defTabSz="4540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Title</a:t>
            </a:r>
            <a:r>
              <a:rPr lang="en-GB" baseline="0" dirty="0" smtClean="0"/>
              <a:t> slide with embedded images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C61B4-582B-AB4C-B10E-16F79913EBD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92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61B4-582B-AB4C-B10E-16F79913EBD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52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61B4-582B-AB4C-B10E-16F79913EBD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64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61B4-582B-AB4C-B10E-16F79913EBD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38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61B4-582B-AB4C-B10E-16F79913EBD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94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61B4-582B-AB4C-B10E-16F79913EBD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63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61B4-582B-AB4C-B10E-16F79913EBD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58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61B4-582B-AB4C-B10E-16F79913EBD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10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40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Needs aligning with 7 Digital Capabilities</a:t>
            </a:r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61B4-582B-AB4C-B10E-16F79913EBD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88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61B4-582B-AB4C-B10E-16F79913EBD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41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61B4-582B-AB4C-B10E-16F79913EBD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1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4091" lvl="1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61B4-582B-AB4C-B10E-16F79913EBD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76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61B4-582B-AB4C-B10E-16F79913EBD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10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61B4-582B-AB4C-B10E-16F79913EBD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34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4091" lvl="1" indent="0">
              <a:buFont typeface="Arial" panose="020B0604020202020204" pitchFamily="34" charset="0"/>
              <a:buNone/>
            </a:pPr>
            <a:endParaRPr lang="en-GB" baseline="0" dirty="0" smtClean="0"/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61B4-582B-AB4C-B10E-16F79913EBD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34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5541" lvl="1" indent="-171450">
              <a:buFont typeface="Arial" panose="020B0604020202020204" pitchFamily="34" charset="0"/>
              <a:buChar char="•"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C61B4-582B-AB4C-B10E-16F79913EBD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34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3102-AD23-4BFF-87AE-61567A0BE8E3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8710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BC42-E576-4B96-A2BC-C9DCC9DAE463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4735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254" y="594443"/>
            <a:ext cx="6553521" cy="491408"/>
          </a:xfrm>
          <a:prstGeom prst="rect">
            <a:avLst/>
          </a:prstGeom>
        </p:spPr>
        <p:txBody>
          <a:bodyPr lIns="90818" tIns="45409" rIns="90818" bIns="45409"/>
          <a:lstStyle>
            <a:lvl1pPr algn="l">
              <a:defRPr sz="2800" b="1">
                <a:solidFill>
                  <a:srgbClr val="0072C6"/>
                </a:solidFill>
                <a:latin typeface="Arial (Headings)"/>
                <a:cs typeface="Arial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5660" y="6488601"/>
            <a:ext cx="2121080" cy="218918"/>
          </a:xfrm>
          <a:prstGeom prst="rect">
            <a:avLst/>
          </a:prstGeom>
        </p:spPr>
        <p:txBody>
          <a:bodyPr lIns="90818" tIns="45409" rIns="90818" bIns="45409"/>
          <a:lstStyle>
            <a:lvl1pPr algn="l">
              <a:defRPr sz="1000" b="0" i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87DADF28-5588-485E-81E7-6B9A2B6E3B3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479" y="447789"/>
            <a:ext cx="1601724" cy="611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254" y="594443"/>
            <a:ext cx="6553521" cy="491408"/>
          </a:xfrm>
          <a:prstGeom prst="rect">
            <a:avLst/>
          </a:prstGeom>
        </p:spPr>
        <p:txBody>
          <a:bodyPr lIns="90818" tIns="45409" rIns="90818" bIns="45409"/>
          <a:lstStyle>
            <a:lvl1pPr algn="l">
              <a:defRPr sz="2800" b="1">
                <a:solidFill>
                  <a:srgbClr val="0072C6"/>
                </a:solidFill>
                <a:latin typeface="Arial (Headings)"/>
                <a:cs typeface="Arial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5660" y="6488601"/>
            <a:ext cx="2121080" cy="218918"/>
          </a:xfrm>
          <a:prstGeom prst="rect">
            <a:avLst/>
          </a:prstGeom>
        </p:spPr>
        <p:txBody>
          <a:bodyPr lIns="90818" tIns="45409" rIns="90818" bIns="45409"/>
          <a:lstStyle>
            <a:lvl1pPr algn="l">
              <a:defRPr sz="1000" b="0" i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87DADF28-5588-485E-81E7-6B9A2B6E3B3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479" y="447789"/>
            <a:ext cx="1601724" cy="611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5725-E820-4B2A-A81C-15E6A453397F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F28-5588-485E-81E7-6B9A2B6E3B3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225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B90A-5AB2-4BF4-8147-F4CADCC03FE3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6960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CF7D-CB0D-4FDB-902B-9E5CD56B2F3F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4912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5614-9033-4786-9235-17DD4EEE6651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6036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D299-E27D-455F-9667-E019E6CEA2DD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281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A9CB-1752-48C5-8105-E376DCE212C0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3595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1C62-8F5A-4581-84EA-8C88B3391AE6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5727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8DDE-8CD0-4E97-98D0-8F413940748F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5269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B6B48-E8B6-492E-B5F2-B7A73A7469AD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26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3" r:id="rId11"/>
    <p:sldLayoutId id="214748370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e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.e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8404" y="5960530"/>
            <a:ext cx="9135596" cy="90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06497" y="2767766"/>
            <a:ext cx="64949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2C6"/>
                </a:solidFill>
                <a:latin typeface="Arial Bold"/>
                <a:cs typeface="Arial Bold"/>
              </a:rPr>
              <a:t>DPSIMS </a:t>
            </a:r>
          </a:p>
          <a:p>
            <a:r>
              <a:rPr lang="en-US" sz="2800" b="1" dirty="0" smtClean="0">
                <a:solidFill>
                  <a:srgbClr val="0072C6"/>
                </a:solidFill>
                <a:latin typeface="Arial Bold"/>
                <a:cs typeface="Arial Bold"/>
              </a:rPr>
              <a:t>Architecture and Technology</a:t>
            </a:r>
            <a:endParaRPr lang="en-US" sz="2800" b="1" dirty="0">
              <a:solidFill>
                <a:srgbClr val="0072C6"/>
              </a:solidFill>
              <a:latin typeface="Arial Bold"/>
              <a:cs typeface="Arial Bold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5229043"/>
            <a:ext cx="5965825" cy="1462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35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LRMS </a:t>
            </a:r>
            <a:r>
              <a:rPr lang="en-GB" dirty="0" smtClean="0"/>
              <a:t>Integration and </a:t>
            </a:r>
            <a:r>
              <a:rPr lang="en-GB" dirty="0"/>
              <a:t>Options Assessment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F28-5588-485E-81E7-6B9A2B6E3B3C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45084" y="1340768"/>
            <a:ext cx="3306836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sz="10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1 (A and B)</a:t>
            </a:r>
          </a:p>
          <a:p>
            <a:r>
              <a:rPr lang="en-GB" sz="1000" b="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 </a:t>
            </a:r>
            <a:r>
              <a:rPr lang="en-GB" sz="1000" b="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the same data exchange mechanism (i.e. manual upload of an XML file).</a:t>
            </a:r>
          </a:p>
          <a:p>
            <a:r>
              <a:rPr lang="en-GB" sz="1000" b="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1a </a:t>
            </a:r>
            <a:r>
              <a:rPr lang="en-GB" sz="1000" b="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Use existing XML format and "translate" to  the PSIMS data model within NHSI</a:t>
            </a:r>
            <a:r>
              <a:rPr lang="en-GB" sz="1000" b="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GB" sz="1000" b="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1b </a:t>
            </a:r>
            <a:r>
              <a:rPr lang="en-GB" sz="1000" b="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Implement a new XML format aligned with the PSIMS data model.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6820"/>
              </p:ext>
            </p:extLst>
          </p:nvPr>
        </p:nvGraphicFramePr>
        <p:xfrm>
          <a:off x="918909" y="2996852"/>
          <a:ext cx="2428955" cy="100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Visio" r:id="rId4" imgW="5251654" imgH="2286360" progId="Visio.Drawing.11">
                  <p:embed/>
                </p:oleObj>
              </mc:Choice>
              <mc:Fallback>
                <p:oleObj name="Visio" r:id="rId4" imgW="5251654" imgH="22863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909" y="2996852"/>
                        <a:ext cx="2428955" cy="10082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4067944" y="1556792"/>
            <a:ext cx="4032448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sz="10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2 (A and B)</a:t>
            </a:r>
          </a:p>
          <a:p>
            <a:r>
              <a:rPr lang="en-GB" sz="1000" b="0" kern="0" dirty="0" smtClean="0">
                <a:solidFill>
                  <a:schemeClr val="tx1"/>
                </a:solidFill>
              </a:rPr>
              <a:t>Risk </a:t>
            </a:r>
            <a:r>
              <a:rPr lang="en-GB" sz="1000" b="0" kern="0" dirty="0">
                <a:solidFill>
                  <a:schemeClr val="tx1"/>
                </a:solidFill>
              </a:rPr>
              <a:t>Manager push button in LRMS to send data directly to an API.</a:t>
            </a:r>
          </a:p>
          <a:p>
            <a:r>
              <a:rPr lang="en-GB" sz="1000" b="0" kern="0" dirty="0" smtClean="0">
                <a:solidFill>
                  <a:schemeClr val="tx1"/>
                </a:solidFill>
              </a:rPr>
              <a:t>2a </a:t>
            </a:r>
            <a:r>
              <a:rPr lang="en-GB" sz="1000" b="0" kern="0" dirty="0">
                <a:solidFill>
                  <a:schemeClr val="tx1"/>
                </a:solidFill>
              </a:rPr>
              <a:t>- Existing XML structure.</a:t>
            </a:r>
          </a:p>
          <a:p>
            <a:r>
              <a:rPr lang="en-GB" sz="1000" b="0" kern="0" dirty="0" smtClean="0">
                <a:solidFill>
                  <a:schemeClr val="tx1"/>
                </a:solidFill>
              </a:rPr>
              <a:t>2b </a:t>
            </a:r>
            <a:r>
              <a:rPr lang="en-GB" sz="1000" b="0" kern="0" dirty="0">
                <a:solidFill>
                  <a:schemeClr val="tx1"/>
                </a:solidFill>
              </a:rPr>
              <a:t>- New XML structure.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604203"/>
              </p:ext>
            </p:extLst>
          </p:nvPr>
        </p:nvGraphicFramePr>
        <p:xfrm>
          <a:off x="4810472" y="2654013"/>
          <a:ext cx="2281808" cy="77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Visio" r:id="rId6" imgW="5003132" imgH="1834920" progId="Visio.Drawing.11">
                  <p:embed/>
                </p:oleObj>
              </mc:Choice>
              <mc:Fallback>
                <p:oleObj name="Visio" r:id="rId6" imgW="5003132" imgH="18349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472" y="2654013"/>
                        <a:ext cx="2281808" cy="77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290561"/>
              </p:ext>
            </p:extLst>
          </p:nvPr>
        </p:nvGraphicFramePr>
        <p:xfrm>
          <a:off x="899592" y="5373216"/>
          <a:ext cx="2448272" cy="880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Visio" r:id="rId8" imgW="5003132" imgH="1942920" progId="Visio.Drawing.11">
                  <p:embed/>
                </p:oleObj>
              </mc:Choice>
              <mc:Fallback>
                <p:oleObj name="Visio" r:id="rId8" imgW="5003132" imgH="19429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373216"/>
                        <a:ext cx="2448272" cy="88083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 bwMode="auto">
          <a:xfrm>
            <a:off x="611560" y="4149080"/>
            <a:ext cx="3024336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sz="10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</a:t>
            </a:r>
            <a:r>
              <a:rPr lang="en-GB" sz="1000" kern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GB" sz="10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 and B)</a:t>
            </a:r>
          </a:p>
          <a:p>
            <a:r>
              <a:rPr lang="en-GB" sz="1000" b="0" kern="0" dirty="0" smtClean="0">
                <a:solidFill>
                  <a:schemeClr val="tx1"/>
                </a:solidFill>
              </a:rPr>
              <a:t>Risk </a:t>
            </a:r>
            <a:r>
              <a:rPr lang="en-GB" sz="1000" b="0" kern="0" dirty="0">
                <a:solidFill>
                  <a:schemeClr val="tx1"/>
                </a:solidFill>
              </a:rPr>
              <a:t>Manager push button in LRMS to save XML file to an agreed "location“.</a:t>
            </a:r>
          </a:p>
          <a:p>
            <a:r>
              <a:rPr lang="en-GB" sz="1000" b="0" kern="0" dirty="0" smtClean="0">
                <a:solidFill>
                  <a:schemeClr val="tx1"/>
                </a:solidFill>
              </a:rPr>
              <a:t>3a </a:t>
            </a:r>
            <a:r>
              <a:rPr lang="en-GB" sz="1000" b="0" kern="0" dirty="0">
                <a:solidFill>
                  <a:schemeClr val="tx1"/>
                </a:solidFill>
              </a:rPr>
              <a:t>- Existing XML structure.</a:t>
            </a:r>
          </a:p>
          <a:p>
            <a:r>
              <a:rPr lang="en-GB" sz="1000" b="0" kern="0" dirty="0" smtClean="0">
                <a:solidFill>
                  <a:schemeClr val="tx1"/>
                </a:solidFill>
              </a:rPr>
              <a:t>3b </a:t>
            </a:r>
            <a:r>
              <a:rPr lang="en-GB" sz="1000" b="0" kern="0" dirty="0">
                <a:solidFill>
                  <a:schemeClr val="tx1"/>
                </a:solidFill>
              </a:rPr>
              <a:t>- New XML structure.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541033"/>
              </p:ext>
            </p:extLst>
          </p:nvPr>
        </p:nvGraphicFramePr>
        <p:xfrm>
          <a:off x="3814192" y="4847034"/>
          <a:ext cx="2151379" cy="10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Visio" r:id="rId10" imgW="5976691" imgH="3006450" progId="Visio.Drawing.11">
                  <p:embed/>
                </p:oleObj>
              </mc:Choice>
              <mc:Fallback>
                <p:oleObj name="Visio" r:id="rId10" imgW="5976691" imgH="30064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192" y="4847034"/>
                        <a:ext cx="2151379" cy="10302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 bwMode="auto">
          <a:xfrm>
            <a:off x="4067944" y="3573016"/>
            <a:ext cx="4176464" cy="106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GB" sz="1000" kern="0" dirty="0" smtClean="0">
                <a:solidFill>
                  <a:schemeClr val="tx1"/>
                </a:solidFill>
              </a:rPr>
              <a:t>Option 4 (A and B)</a:t>
            </a:r>
          </a:p>
          <a:p>
            <a:r>
              <a:rPr lang="en-GB" sz="1000" b="0" kern="0" dirty="0" smtClean="0">
                <a:solidFill>
                  <a:schemeClr val="tx1"/>
                </a:solidFill>
              </a:rPr>
              <a:t>Capture </a:t>
            </a:r>
            <a:r>
              <a:rPr lang="en-GB" sz="1000" b="0" kern="0" dirty="0">
                <a:solidFill>
                  <a:schemeClr val="tx1"/>
                </a:solidFill>
              </a:rPr>
              <a:t>data through PSIMS Online </a:t>
            </a:r>
            <a:r>
              <a:rPr lang="en-GB" sz="1000" b="0" kern="0" dirty="0" smtClean="0">
                <a:solidFill>
                  <a:schemeClr val="tx1"/>
                </a:solidFill>
              </a:rPr>
              <a:t>forms.</a:t>
            </a:r>
            <a:endParaRPr lang="en-GB" sz="1000" b="0" kern="0" dirty="0">
              <a:solidFill>
                <a:schemeClr val="tx1"/>
              </a:solidFill>
            </a:endParaRPr>
          </a:p>
          <a:p>
            <a:r>
              <a:rPr lang="en-GB" sz="1000" b="0" kern="0" dirty="0" smtClean="0">
                <a:solidFill>
                  <a:schemeClr val="tx1"/>
                </a:solidFill>
              </a:rPr>
              <a:t>4a </a:t>
            </a:r>
            <a:r>
              <a:rPr lang="en-GB" sz="1000" b="0" kern="0" dirty="0">
                <a:solidFill>
                  <a:schemeClr val="tx1"/>
                </a:solidFill>
              </a:rPr>
              <a:t>- LRMS pull data periodically from a PSIMS into there own </a:t>
            </a:r>
            <a:r>
              <a:rPr lang="en-GB" sz="1000" b="0" kern="0" dirty="0" smtClean="0">
                <a:solidFill>
                  <a:schemeClr val="tx1"/>
                </a:solidFill>
              </a:rPr>
              <a:t>system</a:t>
            </a:r>
            <a:r>
              <a:rPr lang="en-GB" sz="1800" b="0" kern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1000" b="0" kern="0" dirty="0">
                <a:solidFill>
                  <a:schemeClr val="tx1"/>
                </a:solidFill>
              </a:rPr>
              <a:t>4b - Risk Manager downloads data from PSIMS website and manually imports into LRMS</a:t>
            </a:r>
            <a:r>
              <a:rPr lang="en-GB" sz="1000" b="0" kern="0" dirty="0" smtClean="0">
                <a:solidFill>
                  <a:schemeClr val="tx1"/>
                </a:solidFill>
              </a:rPr>
              <a:t>.</a:t>
            </a:r>
            <a:endParaRPr lang="en-GB" sz="1000" b="0" kern="0" dirty="0">
              <a:solidFill>
                <a:schemeClr val="tx1"/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319190"/>
              </p:ext>
            </p:extLst>
          </p:nvPr>
        </p:nvGraphicFramePr>
        <p:xfrm>
          <a:off x="6084168" y="4761148"/>
          <a:ext cx="267652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Visio" r:id="rId12" imgW="5976691" imgH="3006180" progId="Visio.Drawing.11">
                  <p:embed/>
                </p:oleObj>
              </mc:Choice>
              <mc:Fallback>
                <p:oleObj name="Visio" r:id="rId12" imgW="5976691" imgH="30061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4761148"/>
                        <a:ext cx="2676525" cy="12287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147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LRMS Integration </a:t>
            </a:r>
            <a:r>
              <a:rPr lang="en-GB" dirty="0" smtClean="0"/>
              <a:t>and </a:t>
            </a:r>
            <a:r>
              <a:rPr lang="en-GB" dirty="0"/>
              <a:t>Options Assessment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F28-5588-485E-81E7-6B9A2B6E3B3C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" r="767"/>
          <a:stretch/>
        </p:blipFill>
        <p:spPr bwMode="auto">
          <a:xfrm>
            <a:off x="142875" y="1916832"/>
            <a:ext cx="8896350" cy="4548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338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F28-5588-485E-81E7-6B9A2B6E3B3C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66750" y="348739"/>
            <a:ext cx="5944045" cy="49140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4. Integration with Non-NHSI Systems</a:t>
            </a:r>
            <a:br>
              <a:rPr lang="en-GB" dirty="0" smtClean="0"/>
            </a:br>
            <a:r>
              <a:rPr lang="en-GB" sz="1600" dirty="0" smtClean="0"/>
              <a:t>Local Risk Management Systems</a:t>
            </a:r>
            <a:endParaRPr lang="en-GB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082066"/>
              </p:ext>
            </p:extLst>
          </p:nvPr>
        </p:nvGraphicFramePr>
        <p:xfrm>
          <a:off x="266749" y="1047751"/>
          <a:ext cx="8534351" cy="5738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7751"/>
                <a:gridCol w="3505200"/>
                <a:gridCol w="3581400"/>
              </a:tblGrid>
              <a:tr h="1916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Current Issue</a:t>
                      </a:r>
                      <a:endParaRPr lang="en-GB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858" marR="32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Impact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858" marR="32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Beta Solution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858" marR="32858" marT="0" marB="0"/>
                </a:tc>
              </a:tr>
              <a:tr h="8059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Manual of data transfer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858" marR="32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Time consuming, prone to error and lacks an explicit audit trail / history (e.g. organisations unsure of what they have and haven’t uploaded).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858" marR="32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Event Service enabling fully integrated electronic transfer via a RESTful using a published XML schema.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858" marR="32858" marT="0" marB="0"/>
                </a:tc>
              </a:tr>
              <a:tr h="6011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Maintenance </a:t>
                      </a:r>
                      <a:r>
                        <a:rPr lang="en-GB" sz="1200" dirty="0">
                          <a:effectLst/>
                        </a:rPr>
                        <a:t>of </a:t>
                      </a:r>
                      <a:r>
                        <a:rPr lang="en-GB" sz="1200" dirty="0" smtClean="0">
                          <a:effectLst/>
                        </a:rPr>
                        <a:t>“Mappings”</a:t>
                      </a:r>
                      <a:endParaRPr lang="en-GB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858" marR="32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A barrier to national recording due to time and cost of set-up. </a:t>
                      </a:r>
                      <a:r>
                        <a:rPr lang="en-GB" sz="1200" dirty="0" smtClean="0">
                          <a:effectLst/>
                        </a:rPr>
                        <a:t> Leads </a:t>
                      </a:r>
                      <a:r>
                        <a:rPr lang="en-GB" sz="1200" dirty="0">
                          <a:effectLst/>
                        </a:rPr>
                        <a:t>to data quality issues as “Mappings” diverge over </a:t>
                      </a:r>
                      <a:r>
                        <a:rPr lang="en-GB" sz="1200" dirty="0" smtClean="0">
                          <a:effectLst/>
                        </a:rPr>
                        <a:t>time.</a:t>
                      </a:r>
                      <a:endParaRPr lang="en-GB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858" marR="32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 RESTful taxonomy service for LRMSs to record data against a national classification / coding system.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858" marR="32858" marT="0" marB="0"/>
                </a:tc>
              </a:tr>
              <a:tr h="10973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Difficulty to introduce </a:t>
                      </a:r>
                      <a:r>
                        <a:rPr lang="en-GB" sz="1200" dirty="0" smtClean="0">
                          <a:effectLst/>
                        </a:rPr>
                        <a:t>change</a:t>
                      </a:r>
                      <a:endParaRPr lang="en-GB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858" marR="32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Inhibits ability to evolve Patient Safety data to continuously meet the user need.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Incurs additional cost to provers of care to implement software changes to their systems.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858" marR="32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Taxonomy service will enable additions, removal, updates to classifications centrally.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858" marR="32858" marT="0" marB="0"/>
                </a:tc>
              </a:tr>
              <a:tr h="7315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Time lag for reporting </a:t>
                      </a:r>
                      <a:endParaRPr lang="en-GB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858" marR="32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Reducing ability to act as an early warning system and spot national trends early.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858" marR="32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Event Service supports single incident recording and updates to incidents. LRMS vendors to be encouraged to take advantage of these features.</a:t>
                      </a:r>
                      <a:endParaRPr lang="en-GB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858" marR="32858" marT="0" marB="0"/>
                </a:tc>
              </a:tr>
              <a:tr h="6011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Incidents with </a:t>
                      </a:r>
                      <a:r>
                        <a:rPr lang="en-GB" sz="1200" dirty="0" smtClean="0">
                          <a:effectLst/>
                        </a:rPr>
                        <a:t>PII</a:t>
                      </a:r>
                      <a:endParaRPr lang="en-GB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858" marR="32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Increased work load for NHSI to cleanse.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858" marR="32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Anonymisation Service for LRMSs to use to scan data pre-submission and alert users of potential issues.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858" marR="32858" marT="0" marB="0"/>
                </a:tc>
              </a:tr>
              <a:tr h="7315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Missing incidents</a:t>
                      </a:r>
                      <a:r>
                        <a:rPr lang="en-GB" sz="1200" baseline="0" dirty="0" smtClean="0">
                          <a:effectLst/>
                        </a:rPr>
                        <a:t> not reported through LRMS</a:t>
                      </a:r>
                      <a:endParaRPr lang="en-GB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858" marR="32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Reduces ability for providers to perform risk management and patient care duties, including for multi-organisation incidents.</a:t>
                      </a:r>
                      <a:endParaRPr lang="en-GB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858" marR="32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Download Service for LRMSs </a:t>
                      </a:r>
                      <a:r>
                        <a:rPr lang="en-GB" sz="1200" dirty="0" smtClean="0">
                          <a:effectLst/>
                        </a:rPr>
                        <a:t>to </a:t>
                      </a:r>
                      <a:r>
                        <a:rPr lang="en-GB" sz="1200" dirty="0">
                          <a:effectLst/>
                        </a:rPr>
                        <a:t>obtain anonymised data </a:t>
                      </a:r>
                      <a:r>
                        <a:rPr lang="en-GB" sz="1200" dirty="0" smtClean="0">
                          <a:effectLst/>
                        </a:rPr>
                        <a:t>records.</a:t>
                      </a:r>
                      <a:endParaRPr lang="en-GB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858" marR="32858" marT="0" marB="0"/>
                </a:tc>
              </a:tr>
              <a:tr h="9183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UX reducing data quality</a:t>
                      </a:r>
                      <a:endParaRPr lang="en-GB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858" marR="32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Ambiguous questions and poor user experience leading to data quality issues and complexity for front-line staff leading to reduced reporting.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858" marR="32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Option </a:t>
                      </a:r>
                      <a:r>
                        <a:rPr lang="en-GB" sz="1200" dirty="0" smtClean="0">
                          <a:effectLst/>
                        </a:rPr>
                        <a:t>to </a:t>
                      </a:r>
                      <a:r>
                        <a:rPr lang="en-GB" sz="1200" dirty="0">
                          <a:effectLst/>
                        </a:rPr>
                        <a:t>extend the Taxonomy Service into a full-blown Forms Service, delivering a full JSON response that could be rendered by the LRMS. </a:t>
                      </a:r>
                    </a:p>
                  </a:txBody>
                  <a:tcPr marL="32858" marR="3285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935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F28-5588-485E-81E7-6B9A2B6E3B3C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65" y="1581150"/>
            <a:ext cx="8729335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66750" y="348739"/>
            <a:ext cx="5944045" cy="49140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4. Integration with Non-NHSI Systems</a:t>
            </a:r>
            <a:br>
              <a:rPr lang="en-GB" dirty="0" smtClean="0"/>
            </a:br>
            <a:r>
              <a:rPr lang="en-GB" sz="1600" dirty="0" smtClean="0"/>
              <a:t>Local Risk Management Systems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66890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F28-5588-485E-81E7-6B9A2B6E3B3C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209550"/>
            <a:ext cx="8305800" cy="876301"/>
          </a:xfrm>
        </p:spPr>
        <p:txBody>
          <a:bodyPr>
            <a:normAutofit fontScale="90000"/>
          </a:bodyPr>
          <a:lstStyle/>
          <a:p>
            <a:r>
              <a:rPr lang="en-GB" dirty="0"/>
              <a:t>5</a:t>
            </a:r>
            <a:r>
              <a:rPr lang="en-GB" dirty="0" smtClean="0"/>
              <a:t>. Open Standards, Open Data and Common Platforms </a:t>
            </a:r>
            <a:r>
              <a:rPr lang="en-GB" dirty="0"/>
              <a:t/>
            </a:r>
            <a:br>
              <a:rPr lang="en-GB" dirty="0"/>
            </a:br>
            <a:r>
              <a:rPr lang="en-GB" sz="1600" dirty="0" smtClean="0"/>
              <a:t>Patient Safety Data Standard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73142" y="1649473"/>
            <a:ext cx="85470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Data sharing and standardisation to improve data quality and </a:t>
            </a:r>
            <a:r>
              <a:rPr lang="en-GB" dirty="0" smtClean="0"/>
              <a:t>usefulness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Working </a:t>
            </a:r>
            <a:r>
              <a:rPr lang="en-GB" dirty="0" smtClean="0"/>
              <a:t>with NHSD toward a Patient Safety Data Standard</a:t>
            </a:r>
            <a:endParaRPr lang="en-GB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Fast Healthcare Interoperability Resources (</a:t>
            </a:r>
            <a:r>
              <a:rPr lang="en-GB" dirty="0" smtClean="0"/>
              <a:t>FHIR</a:t>
            </a:r>
            <a:r>
              <a:rPr lang="en-GB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 smtClean="0"/>
              <a:t>Aligned with standard terms / vocabs (SNOMED 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  <a:p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78293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F28-5588-485E-81E7-6B9A2B6E3B3C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348739"/>
            <a:ext cx="8477200" cy="491408"/>
          </a:xfrm>
        </p:spPr>
        <p:txBody>
          <a:bodyPr>
            <a:normAutofit fontScale="90000"/>
          </a:bodyPr>
          <a:lstStyle/>
          <a:p>
            <a:r>
              <a:rPr lang="en-GB" dirty="0"/>
              <a:t>4</a:t>
            </a:r>
            <a:r>
              <a:rPr lang="en-GB" dirty="0" smtClean="0"/>
              <a:t>. Development Toolchain</a:t>
            </a:r>
            <a:endParaRPr lang="en-GB" sz="16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9190"/>
            <a:ext cx="8820150" cy="493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54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F28-5588-485E-81E7-6B9A2B6E3B3C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348739"/>
            <a:ext cx="8477200" cy="491408"/>
          </a:xfrm>
        </p:spPr>
        <p:txBody>
          <a:bodyPr>
            <a:normAutofit fontScale="90000"/>
          </a:bodyPr>
          <a:lstStyle/>
          <a:p>
            <a:r>
              <a:rPr lang="en-GB" dirty="0"/>
              <a:t>4</a:t>
            </a:r>
            <a:r>
              <a:rPr lang="en-GB" dirty="0" smtClean="0"/>
              <a:t>. Development Practices</a:t>
            </a:r>
            <a:r>
              <a:rPr lang="en-GB" dirty="0"/>
              <a:t/>
            </a:r>
            <a:br>
              <a:rPr lang="en-GB" dirty="0"/>
            </a:br>
            <a:r>
              <a:rPr lang="en-GB" sz="2000" dirty="0" smtClean="0"/>
              <a:t>Making Source Code Open and Re-usable</a:t>
            </a:r>
            <a:endParaRPr lang="en-GB" sz="2000" dirty="0"/>
          </a:p>
        </p:txBody>
      </p:sp>
      <p:sp>
        <p:nvSpPr>
          <p:cNvPr id="5" name="Rectangle 4"/>
          <p:cNvSpPr/>
          <p:nvPr/>
        </p:nvSpPr>
        <p:spPr>
          <a:xfrm>
            <a:off x="175660" y="1633656"/>
            <a:ext cx="87587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During the beta phase we will:</a:t>
            </a:r>
            <a:endParaRPr lang="en-GB" dirty="0" smtClean="0"/>
          </a:p>
          <a:p>
            <a:endParaRPr lang="en-GB" dirty="0" smtClean="0"/>
          </a:p>
          <a:p>
            <a:pPr marL="739841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Open </a:t>
            </a:r>
            <a:r>
              <a:rPr lang="en-GB" dirty="0" smtClean="0"/>
              <a:t>Source all </a:t>
            </a:r>
            <a:r>
              <a:rPr lang="en-GB" dirty="0" smtClean="0"/>
              <a:t>code </a:t>
            </a:r>
            <a:r>
              <a:rPr lang="en-GB" dirty="0" smtClean="0"/>
              <a:t>for PSIMS (outside of Microsoft </a:t>
            </a:r>
            <a:r>
              <a:rPr lang="en-GB" dirty="0" smtClean="0"/>
              <a:t>and other COTS product sets).</a:t>
            </a:r>
            <a:endParaRPr lang="en-GB" dirty="0" smtClean="0"/>
          </a:p>
          <a:p>
            <a:pPr marL="739841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39841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Complete in-sprint development  in </a:t>
            </a:r>
            <a:r>
              <a:rPr lang="en-GB" dirty="0" smtClean="0"/>
              <a:t>a private NHSI </a:t>
            </a:r>
            <a:r>
              <a:rPr lang="en-GB" dirty="0" smtClean="0"/>
              <a:t>repository within NHSI infrastructure to align with the working practices  / tooling of other teams.</a:t>
            </a:r>
            <a:endParaRPr lang="en-GB" dirty="0" smtClean="0"/>
          </a:p>
          <a:p>
            <a:pPr marL="739841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39841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Re</a:t>
            </a:r>
            <a:r>
              <a:rPr lang="en-GB" dirty="0" smtClean="0"/>
              <a:t>lease code  to a publicly accessible </a:t>
            </a:r>
            <a:r>
              <a:rPr lang="en-GB" dirty="0" smtClean="0"/>
              <a:t>GitHub </a:t>
            </a:r>
            <a:r>
              <a:rPr lang="en-GB" dirty="0" smtClean="0"/>
              <a:t>repository for sharing and re-use, </a:t>
            </a:r>
            <a:r>
              <a:rPr lang="en-GB" dirty="0" smtClean="0"/>
              <a:t>periodically </a:t>
            </a:r>
            <a:r>
              <a:rPr lang="en-GB" dirty="0" smtClean="0"/>
              <a:t>(e.g</a:t>
            </a:r>
            <a:r>
              <a:rPr lang="en-GB" dirty="0"/>
              <a:t>.</a:t>
            </a:r>
            <a:r>
              <a:rPr lang="en-GB" dirty="0" smtClean="0"/>
              <a:t> at major release points)</a:t>
            </a:r>
            <a:endParaRPr lang="en-GB" dirty="0" smtClean="0"/>
          </a:p>
          <a:p>
            <a:pPr marL="739841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39841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Any </a:t>
            </a:r>
            <a:r>
              <a:rPr lang="en-GB" dirty="0"/>
              <a:t>configuration files or other sensitive data will not be made </a:t>
            </a:r>
            <a:r>
              <a:rPr lang="en-GB" dirty="0" smtClean="0"/>
              <a:t>public.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41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F28-5588-485E-81E7-6B9A2B6E3B3C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6750" y="348739"/>
            <a:ext cx="5944045" cy="491408"/>
          </a:xfrm>
          <a:prstGeom prst="rect">
            <a:avLst/>
          </a:prstGeom>
        </p:spPr>
        <p:txBody>
          <a:bodyPr vert="horz" lIns="90818" tIns="45409" rIns="90818" bIns="45409" rtlCol="0" anchor="ctr">
            <a:normAutofit fontScale="6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0072C6"/>
                </a:solidFill>
                <a:latin typeface="Arial (Headings)"/>
                <a:ea typeface="+mj-ea"/>
                <a:cs typeface="Arial (Headings)"/>
              </a:defRPr>
            </a:lvl1pPr>
          </a:lstStyle>
          <a:p>
            <a:r>
              <a:rPr lang="en-GB" dirty="0" smtClean="0"/>
              <a:t>1. Solution Overview</a:t>
            </a:r>
            <a:br>
              <a:rPr lang="en-GB" dirty="0" smtClean="0"/>
            </a:br>
            <a:r>
              <a:rPr lang="en-GB" sz="1800" dirty="0" smtClean="0"/>
              <a:t>Solution Architecture</a:t>
            </a:r>
            <a:endParaRPr lang="en-GB" sz="1800" dirty="0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00" y="1268901"/>
            <a:ext cx="8977401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835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F28-5588-485E-81E7-6B9A2B6E3B3C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66750" y="463039"/>
            <a:ext cx="7848550" cy="49140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2. </a:t>
            </a:r>
            <a:r>
              <a:rPr lang="en-GB" dirty="0"/>
              <a:t>Re-use and integration with existing NHSI Platform</a:t>
            </a:r>
            <a:br>
              <a:rPr lang="en-GB" dirty="0"/>
            </a:br>
            <a:r>
              <a:rPr lang="en-GB" sz="2000" dirty="0" smtClean="0"/>
              <a:t>Background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sz="1800" dirty="0"/>
          </a:p>
        </p:txBody>
      </p:sp>
      <p:sp>
        <p:nvSpPr>
          <p:cNvPr id="6" name="Text Placeholder 12"/>
          <p:cNvSpPr txBox="1">
            <a:spLocks/>
          </p:cNvSpPr>
          <p:nvPr/>
        </p:nvSpPr>
        <p:spPr>
          <a:xfrm>
            <a:off x="175660" y="1195079"/>
            <a:ext cx="8177973" cy="4425512"/>
          </a:xfrm>
          <a:prstGeom prst="rect">
            <a:avLst/>
          </a:prstGeom>
        </p:spPr>
        <p:txBody>
          <a:bodyPr/>
          <a:lstStyle>
            <a:lvl1pPr marL="340568" indent="-340568" algn="l" defTabSz="454091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7898" indent="-283807" algn="l" defTabSz="454091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5228" indent="-227046" algn="l" defTabSz="454091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9319" indent="-227046" algn="l" defTabSz="454091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43410" indent="-227046" algn="l" defTabSz="454091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97501" indent="-227046" algn="l" defTabSz="45409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1592" indent="-227046" algn="l" defTabSz="45409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05683" indent="-227046" algn="l" defTabSz="45409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59774" indent="-227046" algn="l" defTabSz="45409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4091" lvl="1" indent="0">
              <a:buNone/>
            </a:pPr>
            <a:endParaRPr lang="en-GB" sz="1600" dirty="0" smtClean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 smtClean="0"/>
          </a:p>
          <a:p>
            <a:pPr marL="454091" lvl="1" indent="0">
              <a:buNone/>
            </a:pPr>
            <a:endParaRPr lang="en-GB" sz="1600" dirty="0" smtClean="0"/>
          </a:p>
          <a:p>
            <a:pPr marL="0" lvl="0" indent="0">
              <a:buNone/>
            </a:pPr>
            <a:endParaRPr lang="en-GB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-5631375" y="2115173"/>
            <a:ext cx="5807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03760" y="1576079"/>
            <a:ext cx="748294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PSIMS will re-use and integrate new components with existing NHSI assets, benefiting from significant investment in recent years into:</a:t>
            </a:r>
          </a:p>
          <a:p>
            <a:pPr marL="739841" lvl="1" indent="-285750">
              <a:buFont typeface="Courier New" panose="02070309020205020404" pitchFamily="49" charset="0"/>
              <a:buChar char="o"/>
            </a:pPr>
            <a:r>
              <a:rPr lang="en-GB" dirty="0" smtClean="0"/>
              <a:t>Secure cloud hosting and application management </a:t>
            </a:r>
          </a:p>
          <a:p>
            <a:pPr marL="739841" lvl="1" indent="-285750">
              <a:buFont typeface="Courier New" panose="02070309020205020404" pitchFamily="49" charset="0"/>
              <a:buChar char="o"/>
            </a:pPr>
            <a:r>
              <a:rPr lang="en-GB" dirty="0" smtClean="0"/>
              <a:t>Identity Management</a:t>
            </a:r>
          </a:p>
          <a:p>
            <a:pPr marL="739841" lvl="1" indent="-285750">
              <a:buFont typeface="Courier New" panose="02070309020205020404" pitchFamily="49" charset="0"/>
              <a:buChar char="o"/>
            </a:pPr>
            <a:r>
              <a:rPr lang="en-GB" dirty="0" smtClean="0"/>
              <a:t>Data Management, Analytics and Visualisation</a:t>
            </a:r>
          </a:p>
          <a:p>
            <a:pPr marL="739841" lvl="1" indent="-285750">
              <a:buFont typeface="Courier New" panose="02070309020205020404" pitchFamily="49" charset="0"/>
              <a:buChar char="o"/>
            </a:pPr>
            <a:r>
              <a:rPr lang="en-GB" dirty="0" smtClean="0"/>
              <a:t>Case Management</a:t>
            </a:r>
          </a:p>
          <a:p>
            <a:pPr marL="739841" lvl="1" indent="-285750">
              <a:buFont typeface="Courier New" panose="02070309020205020404" pitchFamily="49" charset="0"/>
              <a:buChar char="o"/>
            </a:pPr>
            <a:r>
              <a:rPr lang="en-GB" dirty="0" smtClean="0"/>
              <a:t>Collaboration and Knowledge </a:t>
            </a:r>
            <a:r>
              <a:rPr lang="en-GB" dirty="0" smtClean="0"/>
              <a:t>Sharing</a:t>
            </a:r>
            <a:endParaRPr lang="en-GB" dirty="0"/>
          </a:p>
          <a:p>
            <a:pPr marL="739841" lvl="1" indent="-285750">
              <a:buFont typeface="Courier New" panose="02070309020205020404" pitchFamily="49" charset="0"/>
              <a:buChar char="o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assets above are proven and in use by a variety of live services / systems for NHSI:</a:t>
            </a:r>
          </a:p>
          <a:p>
            <a:pPr marL="739841" lvl="1" indent="-285750">
              <a:buFont typeface="Courier New" panose="02070309020205020404" pitchFamily="49" charset="0"/>
              <a:buChar char="o"/>
            </a:pPr>
            <a:r>
              <a:rPr lang="en-GB" dirty="0"/>
              <a:t>Cost Transformation Programme &amp; PLICS</a:t>
            </a:r>
          </a:p>
          <a:p>
            <a:pPr marL="739841" lvl="1" indent="-285750">
              <a:buFont typeface="Courier New" panose="02070309020205020404" pitchFamily="49" charset="0"/>
              <a:buChar char="o"/>
            </a:pPr>
            <a:r>
              <a:rPr lang="en-GB" dirty="0"/>
              <a:t>Model Hospital &amp; GIRFT (Get it right first time)</a:t>
            </a:r>
          </a:p>
          <a:p>
            <a:pPr marL="739841" lvl="1" indent="-285750">
              <a:buFont typeface="Courier New" panose="02070309020205020404" pitchFamily="49" charset="0"/>
              <a:buChar char="o"/>
            </a:pPr>
            <a:r>
              <a:rPr lang="en-GB" dirty="0"/>
              <a:t>HES &amp; SUS+</a:t>
            </a:r>
          </a:p>
          <a:p>
            <a:pPr marL="739841" lvl="1" indent="-285750">
              <a:buFont typeface="Courier New" panose="02070309020205020404" pitchFamily="49" charset="0"/>
              <a:buChar char="o"/>
            </a:pPr>
            <a:r>
              <a:rPr lang="en-GB" dirty="0"/>
              <a:t>PFMS (Financial Collection)</a:t>
            </a:r>
          </a:p>
          <a:p>
            <a:pPr marL="739841" lvl="1" indent="-285750">
              <a:buFont typeface="Courier New" panose="02070309020205020404" pitchFamily="49" charset="0"/>
              <a:buChar char="o"/>
            </a:pPr>
            <a:r>
              <a:rPr lang="en-GB" dirty="0"/>
              <a:t>A&amp;E National Dashboard</a:t>
            </a:r>
          </a:p>
          <a:p>
            <a:pPr marL="739841" lvl="1" indent="-285750">
              <a:buFont typeface="Courier New" panose="02070309020205020404" pitchFamily="49" charset="0"/>
              <a:buChar char="o"/>
            </a:pPr>
            <a:r>
              <a:rPr lang="en-GB" dirty="0"/>
              <a:t>Analytics Hub Dashboards </a:t>
            </a:r>
            <a:r>
              <a:rPr lang="en-GB" dirty="0" smtClean="0"/>
              <a:t>including: </a:t>
            </a:r>
            <a:r>
              <a:rPr lang="en-GB" dirty="0"/>
              <a:t>Single Oversight Framework, Patient Experience Headlines Tool, Operational Performance reports</a:t>
            </a:r>
          </a:p>
          <a:p>
            <a:pPr marL="739841" lvl="1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39841" lvl="1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739841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0170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F28-5588-485E-81E7-6B9A2B6E3B3C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5" y="1153781"/>
            <a:ext cx="3805186" cy="548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266700" y="1145512"/>
            <a:ext cx="53213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9841" lvl="1" indent="-285750">
              <a:buFont typeface="Arial" panose="020B0604020202020204" pitchFamily="34" charset="0"/>
              <a:buChar char="•"/>
            </a:pPr>
            <a:r>
              <a:rPr lang="en-GB" i="1" dirty="0" smtClean="0"/>
              <a:t>Microsoft Azure </a:t>
            </a:r>
            <a:r>
              <a:rPr lang="en-GB" i="1" dirty="0"/>
              <a:t>platform services (</a:t>
            </a:r>
            <a:r>
              <a:rPr lang="en-GB" i="1" dirty="0" err="1"/>
              <a:t>inc.</a:t>
            </a:r>
            <a:r>
              <a:rPr lang="en-GB" i="1" dirty="0"/>
              <a:t> hosting, scaling, monitoring, security</a:t>
            </a:r>
            <a:r>
              <a:rPr lang="en-GB" i="1" dirty="0" smtClean="0"/>
              <a:t>)</a:t>
            </a:r>
          </a:p>
          <a:p>
            <a:pPr marL="739841" lvl="1" indent="-285750">
              <a:buFont typeface="Arial" panose="020B0604020202020204" pitchFamily="34" charset="0"/>
              <a:buChar char="•"/>
            </a:pPr>
            <a:endParaRPr lang="en-GB" i="1" dirty="0"/>
          </a:p>
          <a:p>
            <a:pPr marL="739841" lvl="1" indent="-285750">
              <a:buFont typeface="Arial" panose="020B0604020202020204" pitchFamily="34" charset="0"/>
              <a:buChar char="•"/>
            </a:pPr>
            <a:r>
              <a:rPr lang="en-GB" i="1" dirty="0" smtClean="0"/>
              <a:t>Microsoft Data Analytics and Data Platform (APS, Parallel Data Warehousing, Data Mart, MIST, BIML, SSAS, SSIS, Power BI, Application Insights Monitoring)</a:t>
            </a:r>
          </a:p>
          <a:p>
            <a:pPr marL="739841" lvl="1" indent="-285750">
              <a:buFont typeface="Arial" panose="020B0604020202020204" pitchFamily="34" charset="0"/>
              <a:buChar char="•"/>
            </a:pPr>
            <a:endParaRPr lang="en-GB" i="1" dirty="0"/>
          </a:p>
          <a:p>
            <a:pPr marL="739841" lvl="1" indent="-285750">
              <a:buFont typeface="Arial" panose="020B0604020202020204" pitchFamily="34" charset="0"/>
              <a:buChar char="•"/>
            </a:pPr>
            <a:r>
              <a:rPr lang="en-GB" i="1" dirty="0" smtClean="0"/>
              <a:t>Identity Management and Authentication Services (OKTA </a:t>
            </a:r>
            <a:r>
              <a:rPr lang="en-GB" i="1" dirty="0"/>
              <a:t> </a:t>
            </a:r>
            <a:r>
              <a:rPr lang="en-GB" i="1" dirty="0" smtClean="0"/>
              <a:t>- SAML based)</a:t>
            </a:r>
          </a:p>
          <a:p>
            <a:pPr lvl="1"/>
            <a:endParaRPr lang="en-GB" i="1" dirty="0" smtClean="0"/>
          </a:p>
          <a:p>
            <a:pPr marL="739841" lvl="1" indent="-285750">
              <a:buFont typeface="Arial" panose="020B0604020202020204" pitchFamily="34" charset="0"/>
              <a:buChar char="•"/>
            </a:pPr>
            <a:r>
              <a:rPr lang="en-GB" i="1" dirty="0" smtClean="0"/>
              <a:t>Data blending, transformation and visualisation (Alteryx, Tableau)</a:t>
            </a:r>
          </a:p>
          <a:p>
            <a:pPr marL="739841" lvl="1" indent="-285750">
              <a:buFont typeface="Arial" panose="020B0604020202020204" pitchFamily="34" charset="0"/>
              <a:buChar char="•"/>
            </a:pPr>
            <a:endParaRPr lang="en-GB" i="1" dirty="0"/>
          </a:p>
          <a:p>
            <a:pPr marL="739841" lvl="1" indent="-285750">
              <a:buFont typeface="Arial" panose="020B0604020202020204" pitchFamily="34" charset="0"/>
              <a:buChar char="•"/>
            </a:pPr>
            <a:r>
              <a:rPr lang="en-GB" i="1" dirty="0" smtClean="0"/>
              <a:t>Collaboration and Knowledge Sharing (Improvement Hub – Python, Wagtail CMS)</a:t>
            </a:r>
          </a:p>
          <a:p>
            <a:pPr marL="739841" lvl="1" indent="-285750">
              <a:buFont typeface="Arial" panose="020B0604020202020204" pitchFamily="34" charset="0"/>
              <a:buChar char="•"/>
            </a:pPr>
            <a:endParaRPr lang="en-GB" i="1" dirty="0"/>
          </a:p>
          <a:p>
            <a:pPr marL="739841" lvl="1" indent="-285750">
              <a:buFont typeface="Arial" panose="020B0604020202020204" pitchFamily="34" charset="0"/>
              <a:buChar char="•"/>
            </a:pPr>
            <a:r>
              <a:rPr lang="en-GB" i="1" dirty="0" smtClean="0"/>
              <a:t>Case Management and Business Process Management (MS Dynamics)</a:t>
            </a:r>
          </a:p>
          <a:p>
            <a:pPr marL="739841" lvl="1" indent="-285750">
              <a:buFont typeface="Arial" panose="020B0604020202020204" pitchFamily="34" charset="0"/>
              <a:buChar char="•"/>
            </a:pPr>
            <a:endParaRPr lang="en-GB" i="1" dirty="0"/>
          </a:p>
          <a:p>
            <a:pPr marL="739841" lvl="1" indent="-285750">
              <a:buFont typeface="Arial" panose="020B0604020202020204" pitchFamily="34" charset="0"/>
              <a:buChar char="•"/>
            </a:pPr>
            <a:endParaRPr lang="en-GB" i="1" dirty="0" smtClean="0"/>
          </a:p>
          <a:p>
            <a:pPr marL="739841" lvl="1" indent="-285750">
              <a:buFont typeface="Arial" panose="020B0604020202020204" pitchFamily="34" charset="0"/>
              <a:buChar char="•"/>
            </a:pPr>
            <a:endParaRPr lang="en-GB" i="1" dirty="0"/>
          </a:p>
          <a:p>
            <a:pPr marL="739841" lvl="1" indent="-285750">
              <a:buFont typeface="Arial" panose="020B0604020202020204" pitchFamily="34" charset="0"/>
              <a:buChar char="•"/>
            </a:pPr>
            <a:endParaRPr lang="en-GB" i="1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66750" y="348739"/>
            <a:ext cx="5944045" cy="49140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2. Wider NHSI Estate</a:t>
            </a:r>
            <a:br>
              <a:rPr lang="en-GB" dirty="0" smtClean="0"/>
            </a:br>
            <a:r>
              <a:rPr lang="en-GB" sz="2000" dirty="0" smtClean="0"/>
              <a:t>Technology landscape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58198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F28-5588-485E-81E7-6B9A2B6E3B3C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66750" y="348739"/>
            <a:ext cx="5944045" cy="491408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70C0"/>
                </a:solidFill>
              </a:rPr>
              <a:t>3</a:t>
            </a:r>
            <a:r>
              <a:rPr lang="en-GB" dirty="0" smtClean="0">
                <a:solidFill>
                  <a:srgbClr val="0070C0"/>
                </a:solidFill>
              </a:rPr>
              <a:t>. PSIMS Technology Choices</a:t>
            </a:r>
            <a:br>
              <a:rPr lang="en-GB" dirty="0" smtClean="0">
                <a:solidFill>
                  <a:srgbClr val="0070C0"/>
                </a:solidFill>
              </a:rPr>
            </a:br>
            <a:r>
              <a:rPr lang="en-GB" sz="2000" dirty="0" smtClean="0">
                <a:solidFill>
                  <a:srgbClr val="0070C0"/>
                </a:solidFill>
              </a:rPr>
              <a:t>Alpha prototyping and de-risking</a:t>
            </a:r>
            <a:endParaRPr lang="en-GB" sz="2000" dirty="0">
              <a:solidFill>
                <a:srgbClr val="0070C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83218"/>
              </p:ext>
            </p:extLst>
          </p:nvPr>
        </p:nvGraphicFramePr>
        <p:xfrm>
          <a:off x="409253" y="1380507"/>
          <a:ext cx="8188481" cy="4754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047"/>
                <a:gridCol w="3263900"/>
                <a:gridCol w="2933534"/>
              </a:tblGrid>
              <a:tr h="913817">
                <a:tc>
                  <a:txBody>
                    <a:bodyPr/>
                    <a:lstStyle/>
                    <a:p>
                      <a:r>
                        <a:rPr lang="en-GB" dirty="0" smtClean="0"/>
                        <a:t>Solution Area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Alpha Technology</a:t>
                      </a:r>
                      <a:endParaRPr lang="en-GB" dirty="0"/>
                    </a:p>
                  </a:txBody>
                  <a:tcPr/>
                </a:tc>
              </a:tr>
              <a:tr h="1010851">
                <a:tc>
                  <a:txBody>
                    <a:bodyPr/>
                    <a:lstStyle/>
                    <a:p>
                      <a:r>
                        <a:rPr lang="en-GB" dirty="0" smtClean="0"/>
                        <a:t>1. PSIMS Front-End User Services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Front end prototypes for: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 smtClean="0"/>
                        <a:t>Local recording incidents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 smtClean="0"/>
                        <a:t>National review of incidents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GOV.UK Prototype Kit (</a:t>
                      </a:r>
                      <a:r>
                        <a:rPr lang="en-GB" dirty="0" err="1" smtClean="0"/>
                        <a:t>NodeJS</a:t>
                      </a:r>
                      <a:r>
                        <a:rPr lang="en-GB" dirty="0" smtClean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Azure</a:t>
                      </a:r>
                      <a:r>
                        <a:rPr lang="en-GB" baseline="0" dirty="0" smtClean="0"/>
                        <a:t> app services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</a:tr>
              <a:tr h="913817">
                <a:tc>
                  <a:txBody>
                    <a:bodyPr/>
                    <a:lstStyle/>
                    <a:p>
                      <a:r>
                        <a:rPr lang="en-GB" dirty="0" smtClean="0"/>
                        <a:t>2 PSIMS Public Web Services (APIs)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Test stub REST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APIs: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Event Recording</a:t>
                      </a:r>
                      <a:r>
                        <a:rPr lang="en-GB" baseline="0" dirty="0" smtClean="0"/>
                        <a:t> Service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 smtClean="0"/>
                        <a:t>Taxonomy Service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Java Spring </a:t>
                      </a:r>
                      <a:r>
                        <a:rPr lang="en-GB" baseline="0" dirty="0" smtClean="0"/>
                        <a:t>Boot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 smtClean="0"/>
                        <a:t>Azure</a:t>
                      </a:r>
                      <a:r>
                        <a:rPr lang="en-GB" baseline="0" dirty="0" smtClean="0"/>
                        <a:t> app service</a:t>
                      </a:r>
                      <a:endParaRPr lang="en-GB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baseline="0" dirty="0" smtClean="0"/>
                    </a:p>
                  </a:txBody>
                  <a:tcPr/>
                </a:tc>
              </a:tr>
              <a:tr h="913817">
                <a:tc>
                  <a:txBody>
                    <a:bodyPr/>
                    <a:lstStyle/>
                    <a:p>
                      <a:r>
                        <a:rPr lang="en-GB" dirty="0" smtClean="0"/>
                        <a:t>3. Data Processing Services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Technical Spike into:</a:t>
                      </a:r>
                    </a:p>
                    <a:p>
                      <a:endParaRPr lang="en-GB" dirty="0" smtClean="0"/>
                    </a:p>
                    <a:p>
                      <a:r>
                        <a:rPr lang="en-GB" dirty="0" smtClean="0"/>
                        <a:t>Natural</a:t>
                      </a:r>
                      <a:r>
                        <a:rPr lang="en-GB" baseline="0" dirty="0" smtClean="0"/>
                        <a:t> Language Processing tools for analysing free-text description of incidents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dirty="0" smtClean="0"/>
                        <a:t>Ongoing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 smtClean="0"/>
                        <a:t>SpaCy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smtClean="0"/>
                        <a:t>(Open Source Python NLP)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LUIS</a:t>
                      </a:r>
                      <a:r>
                        <a:rPr lang="en-GB" baseline="0" dirty="0" smtClean="0"/>
                        <a:t> (Microsoft)</a:t>
                      </a:r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74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F28-5588-485E-81E7-6B9A2B6E3B3C}" type="slidenum">
              <a:rPr lang="en-GB" smtClean="0"/>
              <a:pPr/>
              <a:t>6</a:t>
            </a:fld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420070"/>
              </p:ext>
            </p:extLst>
          </p:nvPr>
        </p:nvGraphicFramePr>
        <p:xfrm>
          <a:off x="409253" y="1380507"/>
          <a:ext cx="8544247" cy="4388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552"/>
                <a:gridCol w="3405707"/>
                <a:gridCol w="3060988"/>
              </a:tblGrid>
              <a:tr h="913817">
                <a:tc>
                  <a:txBody>
                    <a:bodyPr/>
                    <a:lstStyle/>
                    <a:p>
                      <a:r>
                        <a:rPr lang="en-GB" dirty="0" smtClean="0"/>
                        <a:t>Solution Area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Alpha Technology</a:t>
                      </a:r>
                      <a:endParaRPr lang="en-GB" dirty="0"/>
                    </a:p>
                  </a:txBody>
                  <a:tcPr/>
                </a:tc>
              </a:tr>
              <a:tr h="913817">
                <a:tc>
                  <a:txBody>
                    <a:bodyPr/>
                    <a:lstStyle/>
                    <a:p>
                      <a:r>
                        <a:rPr lang="en-GB" dirty="0" smtClean="0"/>
                        <a:t>4. PSIMS Data Stores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Data modelling  set</a:t>
                      </a:r>
                      <a:r>
                        <a:rPr lang="en-GB" baseline="0" dirty="0" smtClean="0"/>
                        <a:t> out a </a:t>
                      </a:r>
                      <a:r>
                        <a:rPr lang="en-GB" dirty="0" smtClean="0"/>
                        <a:t>minimum </a:t>
                      </a:r>
                      <a:r>
                        <a:rPr lang="en-GB" baseline="0" dirty="0" smtClean="0"/>
                        <a:t> useful  learning dataset (based on discovery work).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Re-use of existing</a:t>
                      </a:r>
                      <a:r>
                        <a:rPr lang="en-GB" baseline="0" dirty="0" smtClean="0"/>
                        <a:t> NHSI assets:</a:t>
                      </a:r>
                      <a:endParaRPr lang="en-GB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Microsoft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SQL Server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dirty="0" err="1" smtClean="0"/>
                        <a:t>Redis</a:t>
                      </a:r>
                      <a:r>
                        <a:rPr lang="en-GB" baseline="0" dirty="0" smtClean="0"/>
                        <a:t> – in-memory data store to support Test APIs.</a:t>
                      </a:r>
                      <a:endParaRPr lang="en-GB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dirty="0" smtClean="0"/>
                    </a:p>
                  </a:txBody>
                  <a:tcPr/>
                </a:tc>
              </a:tr>
              <a:tr h="913817">
                <a:tc>
                  <a:txBody>
                    <a:bodyPr/>
                    <a:lstStyle/>
                    <a:p>
                      <a:r>
                        <a:rPr lang="en-GB" dirty="0" smtClean="0"/>
                        <a:t>5. Business Intelligence and Analysis Platform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Dashboards</a:t>
                      </a:r>
                      <a:r>
                        <a:rPr lang="en-GB" baseline="0" dirty="0" smtClean="0"/>
                        <a:t> for analysing publicly available patient safety data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Re-use of existing</a:t>
                      </a:r>
                      <a:r>
                        <a:rPr lang="en-GB" baseline="0" dirty="0" smtClean="0"/>
                        <a:t> NHSI assets:</a:t>
                      </a:r>
                      <a:endParaRPr lang="en-GB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Microsoft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APS, Tableau, Alteryx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66750" y="348739"/>
            <a:ext cx="5944045" cy="491408"/>
          </a:xfrm>
        </p:spPr>
        <p:txBody>
          <a:bodyPr>
            <a:normAutofit fontScale="90000"/>
          </a:bodyPr>
          <a:lstStyle/>
          <a:p>
            <a:r>
              <a:rPr lang="en-GB" dirty="0"/>
              <a:t>3</a:t>
            </a:r>
            <a:r>
              <a:rPr lang="en-GB" dirty="0" smtClean="0"/>
              <a:t>. PSIMS Technology Choices</a:t>
            </a:r>
            <a:br>
              <a:rPr lang="en-GB" dirty="0" smtClean="0"/>
            </a:br>
            <a:r>
              <a:rPr lang="en-GB" sz="2000" dirty="0" smtClean="0">
                <a:solidFill>
                  <a:srgbClr val="0070C0"/>
                </a:solidFill>
              </a:rPr>
              <a:t>Alpha</a:t>
            </a:r>
            <a:r>
              <a:rPr lang="en-GB" sz="2000" dirty="0" smtClean="0"/>
              <a:t> prototyping and de-risking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917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F28-5588-485E-81E7-6B9A2B6E3B3C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66750" y="348739"/>
            <a:ext cx="5944045" cy="491408"/>
          </a:xfrm>
        </p:spPr>
        <p:txBody>
          <a:bodyPr>
            <a:normAutofit fontScale="90000"/>
          </a:bodyPr>
          <a:lstStyle/>
          <a:p>
            <a:r>
              <a:rPr lang="en-GB" dirty="0"/>
              <a:t>3</a:t>
            </a:r>
            <a:r>
              <a:rPr lang="en-GB" dirty="0" smtClean="0"/>
              <a:t>. Technology Choices</a:t>
            </a:r>
            <a:br>
              <a:rPr lang="en-GB" dirty="0" smtClean="0"/>
            </a:br>
            <a:r>
              <a:rPr lang="en-GB" sz="2000" dirty="0" smtClean="0"/>
              <a:t>Private Beta</a:t>
            </a:r>
            <a:endParaRPr lang="en-GB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727109"/>
              </p:ext>
            </p:extLst>
          </p:nvPr>
        </p:nvGraphicFramePr>
        <p:xfrm>
          <a:off x="409253" y="1380507"/>
          <a:ext cx="8191822" cy="4662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897"/>
                <a:gridCol w="3409950"/>
                <a:gridCol w="2466975"/>
              </a:tblGrid>
              <a:tr h="913817">
                <a:tc>
                  <a:txBody>
                    <a:bodyPr/>
                    <a:lstStyle/>
                    <a:p>
                      <a:r>
                        <a:rPr lang="en-GB" dirty="0" smtClean="0"/>
                        <a:t>Solution Area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Beta Technology</a:t>
                      </a:r>
                      <a:endParaRPr lang="en-GB" dirty="0"/>
                    </a:p>
                  </a:txBody>
                  <a:tcPr/>
                </a:tc>
              </a:tr>
              <a:tr h="913817">
                <a:tc>
                  <a:txBody>
                    <a:bodyPr/>
                    <a:lstStyle/>
                    <a:p>
                      <a:r>
                        <a:rPr lang="en-GB" dirty="0" smtClean="0"/>
                        <a:t>1. PSIMS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Front-End User Services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New front-end</a:t>
                      </a:r>
                      <a:r>
                        <a:rPr lang="en-GB" baseline="0" dirty="0" smtClean="0"/>
                        <a:t> services: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 smtClean="0"/>
                        <a:t>Incident Recording Forms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baseline="0" dirty="0" smtClean="0"/>
                        <a:t>Patient Safety Review Tool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baseline="0" dirty="0" smtClean="0"/>
                        <a:t>Anonymization Admin Tool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baseline="0" dirty="0" smtClean="0"/>
                        <a:t>Incident Management and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Python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(Django Framework)</a:t>
                      </a:r>
                      <a:endParaRPr lang="en-GB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baseline="0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GB" baseline="0" dirty="0" smtClean="0">
                          <a:solidFill>
                            <a:srgbClr val="FF0000"/>
                          </a:solidFill>
                        </a:rPr>
                      </a:br>
                      <a:endParaRPr lang="en-GB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913817">
                <a:tc>
                  <a:txBody>
                    <a:bodyPr/>
                    <a:lstStyle/>
                    <a:p>
                      <a:r>
                        <a:rPr lang="en-GB" dirty="0" smtClean="0"/>
                        <a:t>2. PSIMS Web Services (APIs)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RESTful web</a:t>
                      </a:r>
                      <a:r>
                        <a:rPr lang="en-GB" baseline="0" dirty="0" smtClean="0"/>
                        <a:t> services to be published for: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 Recording Service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Taxonomy (and/or Forms) Service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Anonymisation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Service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Download Service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Microsoft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.NET Framework </a:t>
                      </a:r>
                      <a:endParaRPr lang="en-GB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85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F28-5588-485E-81E7-6B9A2B6E3B3C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66750" y="348739"/>
            <a:ext cx="5944045" cy="491408"/>
          </a:xfrm>
        </p:spPr>
        <p:txBody>
          <a:bodyPr>
            <a:normAutofit fontScale="90000"/>
          </a:bodyPr>
          <a:lstStyle/>
          <a:p>
            <a:r>
              <a:rPr lang="en-GB" dirty="0"/>
              <a:t>3</a:t>
            </a:r>
            <a:r>
              <a:rPr lang="en-GB" dirty="0" smtClean="0"/>
              <a:t>. Technology Choices</a:t>
            </a:r>
            <a:br>
              <a:rPr lang="en-GB" dirty="0" smtClean="0"/>
            </a:br>
            <a:r>
              <a:rPr lang="en-GB" sz="2000" dirty="0" smtClean="0"/>
              <a:t>Private Beta</a:t>
            </a:r>
            <a:endParaRPr lang="en-GB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55348"/>
              </p:ext>
            </p:extLst>
          </p:nvPr>
        </p:nvGraphicFramePr>
        <p:xfrm>
          <a:off x="409253" y="1380507"/>
          <a:ext cx="8191822" cy="4662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297"/>
                <a:gridCol w="3638550"/>
                <a:gridCol w="2466975"/>
              </a:tblGrid>
              <a:tr h="913817">
                <a:tc>
                  <a:txBody>
                    <a:bodyPr/>
                    <a:lstStyle/>
                    <a:p>
                      <a:r>
                        <a:rPr lang="en-GB" dirty="0" smtClean="0"/>
                        <a:t>Solution Area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Beta Technology</a:t>
                      </a:r>
                      <a:endParaRPr lang="en-GB" dirty="0"/>
                    </a:p>
                  </a:txBody>
                  <a:tcPr/>
                </a:tc>
              </a:tr>
              <a:tr h="913817">
                <a:tc>
                  <a:txBody>
                    <a:bodyPr/>
                    <a:lstStyle/>
                    <a:p>
                      <a:r>
                        <a:rPr lang="en-GB" dirty="0" smtClean="0"/>
                        <a:t>3.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PSIMS Data Processing Services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Free-text analysis capabilities</a:t>
                      </a:r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anonymise and enrich (e.g. auto-classy and provide insights)</a:t>
                      </a:r>
                      <a:endParaRPr lang="en-GB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Combination of best-of-breed technologies</a:t>
                      </a:r>
                      <a:r>
                        <a:rPr lang="en-GB" sz="1800" i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including:</a:t>
                      </a:r>
                    </a:p>
                    <a:p>
                      <a:endParaRPr lang="en-GB" sz="1800" i="1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i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Azure Services (e.g. LUIS)</a:t>
                      </a:r>
                    </a:p>
                    <a:p>
                      <a:endParaRPr lang="en-GB" sz="1800" i="1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i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Source NLP tools (e.g. </a:t>
                      </a:r>
                      <a:r>
                        <a:rPr lang="en-GB" sz="1800" i="1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spaCy</a:t>
                      </a:r>
                      <a:r>
                        <a:rPr lang="en-GB" sz="1800" i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1800" i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13817">
                <a:tc>
                  <a:txBody>
                    <a:bodyPr/>
                    <a:lstStyle/>
                    <a:p>
                      <a:r>
                        <a:rPr lang="en-GB" dirty="0" smtClean="0"/>
                        <a:t>4. </a:t>
                      </a:r>
                      <a:r>
                        <a:rPr lang="en-GB" dirty="0" smtClean="0"/>
                        <a:t>PSIMS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Data Stores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Stores for persisting both ‘raw’ Patient Safety Data collection and ‘cleansed’ patient data.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SQL Server</a:t>
                      </a:r>
                    </a:p>
                    <a:p>
                      <a:endParaRPr lang="en-GB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(Azure COMOS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DB)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07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DF28-5588-485E-81E7-6B9A2B6E3B3C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66750" y="348739"/>
            <a:ext cx="5944045" cy="491408"/>
          </a:xfrm>
        </p:spPr>
        <p:txBody>
          <a:bodyPr>
            <a:normAutofit fontScale="90000"/>
          </a:bodyPr>
          <a:lstStyle/>
          <a:p>
            <a:r>
              <a:rPr lang="en-GB" dirty="0"/>
              <a:t>3</a:t>
            </a:r>
            <a:r>
              <a:rPr lang="en-GB" dirty="0" smtClean="0"/>
              <a:t>. Technology Choices</a:t>
            </a:r>
            <a:br>
              <a:rPr lang="en-GB" dirty="0" smtClean="0"/>
            </a:br>
            <a:r>
              <a:rPr lang="en-GB" sz="2000" dirty="0" smtClean="0"/>
              <a:t>Private Beta</a:t>
            </a:r>
            <a:endParaRPr lang="en-GB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416244"/>
              </p:ext>
            </p:extLst>
          </p:nvPr>
        </p:nvGraphicFramePr>
        <p:xfrm>
          <a:off x="447353" y="1342407"/>
          <a:ext cx="8410897" cy="4754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847"/>
                <a:gridCol w="2667000"/>
                <a:gridCol w="3829050"/>
              </a:tblGrid>
              <a:tr h="913817">
                <a:tc>
                  <a:txBody>
                    <a:bodyPr/>
                    <a:lstStyle/>
                    <a:p>
                      <a:r>
                        <a:rPr lang="en-GB" dirty="0" smtClean="0"/>
                        <a:t>Solution Area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Beta Technology</a:t>
                      </a:r>
                      <a:endParaRPr lang="en-GB" dirty="0"/>
                    </a:p>
                  </a:txBody>
                  <a:tcPr/>
                </a:tc>
              </a:tr>
              <a:tr h="913817">
                <a:tc>
                  <a:txBody>
                    <a:bodyPr/>
                    <a:lstStyle/>
                    <a:p>
                      <a:r>
                        <a:rPr lang="en-GB" dirty="0" smtClean="0"/>
                        <a:t>5. Case Management System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For incident investigation management, specially into Serious Incidents.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Re-use and configure existing NHSI asset:</a:t>
                      </a:r>
                    </a:p>
                    <a:p>
                      <a:endParaRPr lang="en-GB" dirty="0" smtClean="0"/>
                    </a:p>
                    <a:p>
                      <a:r>
                        <a:rPr lang="en-GB" dirty="0" smtClean="0"/>
                        <a:t>Microsoft Dynamics</a:t>
                      </a:r>
                      <a:endParaRPr lang="en-GB" dirty="0"/>
                    </a:p>
                  </a:txBody>
                  <a:tcPr/>
                </a:tc>
              </a:tr>
              <a:tr h="913817">
                <a:tc>
                  <a:txBody>
                    <a:bodyPr/>
                    <a:lstStyle/>
                    <a:p>
                      <a:r>
                        <a:rPr lang="en-GB" dirty="0" smtClean="0"/>
                        <a:t>6. </a:t>
                      </a:r>
                      <a:r>
                        <a:rPr lang="en-GB" dirty="0" smtClean="0"/>
                        <a:t>Business Intelligence and Analysis Platform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Dashboards</a:t>
                      </a:r>
                      <a:r>
                        <a:rPr lang="en-GB" baseline="0" dirty="0" smtClean="0"/>
                        <a:t> for analysing publicly available patient safety data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Re-use</a:t>
                      </a:r>
                      <a:r>
                        <a:rPr lang="en-GB" baseline="0" dirty="0" smtClean="0"/>
                        <a:t> and configure</a:t>
                      </a:r>
                      <a:r>
                        <a:rPr lang="en-GB" dirty="0" smtClean="0"/>
                        <a:t> existing NHSI asset:</a:t>
                      </a:r>
                    </a:p>
                    <a:p>
                      <a:endParaRPr lang="en-GB" dirty="0" smtClean="0"/>
                    </a:p>
                    <a:p>
                      <a:r>
                        <a:rPr lang="en-GB" dirty="0" smtClean="0"/>
                        <a:t>Tableau, Alteryx</a:t>
                      </a:r>
                      <a:endParaRPr lang="en-GB" dirty="0"/>
                    </a:p>
                  </a:txBody>
                  <a:tcPr/>
                </a:tc>
              </a:tr>
              <a:tr h="913817">
                <a:tc>
                  <a:txBody>
                    <a:bodyPr/>
                    <a:lstStyle/>
                    <a:p>
                      <a:r>
                        <a:rPr lang="en-GB" dirty="0" smtClean="0"/>
                        <a:t>7. </a:t>
                      </a:r>
                      <a:r>
                        <a:rPr lang="en-GB" dirty="0" smtClean="0"/>
                        <a:t>Collaboration </a:t>
                      </a:r>
                    </a:p>
                    <a:p>
                      <a:r>
                        <a:rPr lang="en-GB" dirty="0" smtClean="0"/>
                        <a:t>Service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Service for sharing learning across</a:t>
                      </a:r>
                      <a:r>
                        <a:rPr lang="en-GB" baseline="0" dirty="0" smtClean="0"/>
                        <a:t> the NHS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Re-use and extend existing NHSI asset:</a:t>
                      </a:r>
                    </a:p>
                    <a:p>
                      <a:endParaRPr lang="en-GB" dirty="0" smtClean="0"/>
                    </a:p>
                    <a:p>
                      <a:r>
                        <a:rPr lang="en-GB" dirty="0" smtClean="0"/>
                        <a:t>Django (python)</a:t>
                      </a:r>
                      <a:r>
                        <a:rPr lang="en-GB" baseline="0" dirty="0" smtClean="0"/>
                        <a:t> / Wagtail Open source CMS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3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3.2.24"/>
  <p:tag name="PPTVERSION" val="14"/>
  <p:tag name="TPOS" val="2"/>
</p:tagLst>
</file>

<file path=ppt/theme/theme1.xml><?xml version="1.0" encoding="utf-8"?>
<a:theme xmlns:a="http://schemas.openxmlformats.org/drawingml/2006/main" name="blank">
  <a:themeElements>
    <a:clrScheme name="NHS Improvement">
      <a:dk1>
        <a:sysClr val="windowText" lastClr="000000"/>
      </a:dk1>
      <a:lt1>
        <a:sysClr val="window" lastClr="FFFFFF"/>
      </a:lt1>
      <a:dk2>
        <a:srgbClr val="0072C6"/>
      </a:dk2>
      <a:lt2>
        <a:srgbClr val="FFFFFF"/>
      </a:lt2>
      <a:accent1>
        <a:srgbClr val="768692"/>
      </a:accent1>
      <a:accent2>
        <a:srgbClr val="0091C9"/>
      </a:accent2>
      <a:accent3>
        <a:srgbClr val="0091C9"/>
      </a:accent3>
      <a:accent4>
        <a:srgbClr val="00ADC6"/>
      </a:accent4>
      <a:accent5>
        <a:srgbClr val="009E49"/>
      </a:accent5>
      <a:accent6>
        <a:srgbClr val="0091C9"/>
      </a:accent6>
      <a:hlink>
        <a:srgbClr val="003893"/>
      </a:hlink>
      <a:folHlink>
        <a:srgbClr val="7C285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NHS Improvement">
      <a:dk1>
        <a:sysClr val="windowText" lastClr="000000"/>
      </a:dk1>
      <a:lt1>
        <a:sysClr val="window" lastClr="FFFFFF"/>
      </a:lt1>
      <a:dk2>
        <a:srgbClr val="0072C6"/>
      </a:dk2>
      <a:lt2>
        <a:srgbClr val="FFFFFF"/>
      </a:lt2>
      <a:accent1>
        <a:srgbClr val="003893"/>
      </a:accent1>
      <a:accent2>
        <a:srgbClr val="0091C9"/>
      </a:accent2>
      <a:accent3>
        <a:srgbClr val="768692"/>
      </a:accent3>
      <a:accent4>
        <a:srgbClr val="00ADC6"/>
      </a:accent4>
      <a:accent5>
        <a:srgbClr val="009E49"/>
      </a:accent5>
      <a:accent6>
        <a:srgbClr val="0091C9"/>
      </a:accent6>
      <a:hlink>
        <a:srgbClr val="56008C"/>
      </a:hlink>
      <a:folHlink>
        <a:srgbClr val="7C285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0B4999C131534B8E536EE3FE2ED916" ma:contentTypeVersion="3" ma:contentTypeDescription="Create a new document." ma:contentTypeScope="" ma:versionID="07d90f175f401890c0facef51242a80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946f54fc597ae82d0c88937cd5e440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sisl xmlns:xsi="http://www.w3.org/2001/XMLSchema-instance" xmlns:xsd="http://www.w3.org/2001/XMLSchema" xmlns="http://www.boldonjames.com/2008/01/sie/internal/label" sislVersion="0" policy="e665cd2b-52fe-483a-a9a9-98668a777fa3"/>
</file>

<file path=customXml/itemProps1.xml><?xml version="1.0" encoding="utf-8"?>
<ds:datastoreItem xmlns:ds="http://schemas.openxmlformats.org/officeDocument/2006/customXml" ds:itemID="{D338940A-96AC-4C79-9A23-1C357294B6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0E51FA8-C1B3-4471-A255-6B779948444C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FCD3434-C157-4613-8361-25962E7CD33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C9B24AC-EB2E-4C09-9DA8-A2ED5DA67338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31199</TotalTime>
  <Words>1292</Words>
  <Application>Microsoft Office PowerPoint</Application>
  <PresentationFormat>On-screen Show (4:3)</PresentationFormat>
  <Paragraphs>248</Paragraphs>
  <Slides>16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blank</vt:lpstr>
      <vt:lpstr>Visio</vt:lpstr>
      <vt:lpstr>PowerPoint Presentation</vt:lpstr>
      <vt:lpstr>PowerPoint Presentation</vt:lpstr>
      <vt:lpstr>2. Re-use and integration with existing NHSI Platform Background </vt:lpstr>
      <vt:lpstr>2. Wider NHSI Estate Technology landscape </vt:lpstr>
      <vt:lpstr>3. PSIMS Technology Choices Alpha prototyping and de-risking</vt:lpstr>
      <vt:lpstr>3. PSIMS Technology Choices Alpha prototyping and de-risking</vt:lpstr>
      <vt:lpstr>3. Technology Choices Private Beta</vt:lpstr>
      <vt:lpstr>3. Technology Choices Private Beta</vt:lpstr>
      <vt:lpstr>3. Technology Choices Private Beta</vt:lpstr>
      <vt:lpstr>LRMS Integration and Options Assessment</vt:lpstr>
      <vt:lpstr>LRMS Integration and Options Assessment </vt:lpstr>
      <vt:lpstr>4. Integration with Non-NHSI Systems Local Risk Management Systems</vt:lpstr>
      <vt:lpstr>4. Integration with Non-NHSI Systems Local Risk Management Systems</vt:lpstr>
      <vt:lpstr>5. Open Standards, Open Data and Common Platforms  Patient Safety Data Standard </vt:lpstr>
      <vt:lpstr>4. Development Toolchain</vt:lpstr>
      <vt:lpstr>4. Development Practices Making Source Code Open and Re-usable</vt:lpstr>
    </vt:vector>
  </TitlesOfParts>
  <Company>NHSI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 Leung</dc:creator>
  <cp:lastModifiedBy>Rix, Matthew</cp:lastModifiedBy>
  <cp:revision>111</cp:revision>
  <dcterms:created xsi:type="dcterms:W3CDTF">2018-01-11T11:15:55Z</dcterms:created>
  <dcterms:modified xsi:type="dcterms:W3CDTF">2018-03-23T11:49:27Z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0x010100420B4999C131534B8E536EE3FE2ED916</vt:lpwstr>
  </property>
  <property fmtid="{D5CDD505-2E9C-101B-9397-08002B2CF9AE}" pid="3" name="TaxKeyword">
    <vt:lpwstr/>
  </property>
  <property fmtid="{D5CDD505-2E9C-101B-9397-08002B2CF9AE}" pid="4" name="TaxCatchAll">
    <vt:lpwstr/>
  </property>
  <property fmtid="{D5CDD505-2E9C-101B-9397-08002B2CF9AE}" pid="5" name="TaxKeywordTaxHTField">
    <vt:lpwstr/>
  </property>
  <property fmtid="{D5CDD505-2E9C-101B-9397-08002B2CF9AE}" pid="6" name="docIndexRef">
    <vt:lpwstr>0f3f69f4-c0f1-4737-83c1-71175a59ec18</vt:lpwstr>
  </property>
  <property fmtid="{D5CDD505-2E9C-101B-9397-08002B2CF9AE}" pid="7" name="bjSaver">
    <vt:lpwstr>fPvJ2R2N1SmegrVK6Ev9CgVI50pcYWZu</vt:lpwstr>
  </property>
  <property fmtid="{D5CDD505-2E9C-101B-9397-08002B2CF9AE}" pid="8" name="bjDocumentSecurityLabel">
    <vt:lpwstr>This item has no classification</vt:lpwstr>
  </property>
</Properties>
</file>