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Lst>
  <p:notesMasterIdLst>
    <p:notesMasterId r:id="rId14"/>
  </p:notesMasterIdLst>
  <p:handoutMasterIdLst>
    <p:handoutMasterId r:id="rId15"/>
  </p:handoutMasterIdLst>
  <p:sldIdLst>
    <p:sldId id="26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4" autoAdjust="0"/>
  </p:normalViewPr>
  <p:slideViewPr>
    <p:cSldViewPr snapToGrid="0" snapToObjects="1">
      <p:cViewPr varScale="1">
        <p:scale>
          <a:sx n="114" d="100"/>
          <a:sy n="114" d="100"/>
        </p:scale>
        <p:origin x="150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04/02/2019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04/02/2019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a:t>
            </a:fld>
            <a:endParaRPr lang="en-GB"/>
          </a:p>
        </p:txBody>
      </p:sp>
    </p:spTree>
    <p:extLst>
      <p:ext uri="{BB962C8B-B14F-4D97-AF65-F5344CB8AC3E}">
        <p14:creationId xmlns:p14="http://schemas.microsoft.com/office/powerpoint/2010/main" val="244174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2</a:t>
            </a:fld>
            <a:endParaRPr lang="en-GB"/>
          </a:p>
        </p:txBody>
      </p:sp>
    </p:spTree>
    <p:extLst>
      <p:ext uri="{BB962C8B-B14F-4D97-AF65-F5344CB8AC3E}">
        <p14:creationId xmlns:p14="http://schemas.microsoft.com/office/powerpoint/2010/main" val="321342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3</a:t>
            </a:fld>
            <a:endParaRPr lang="en-GB"/>
          </a:p>
        </p:txBody>
      </p:sp>
    </p:spTree>
    <p:extLst>
      <p:ext uri="{BB962C8B-B14F-4D97-AF65-F5344CB8AC3E}">
        <p14:creationId xmlns:p14="http://schemas.microsoft.com/office/powerpoint/2010/main" val="106878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4</a:t>
            </a:fld>
            <a:endParaRPr lang="en-GB"/>
          </a:p>
        </p:txBody>
      </p:sp>
    </p:spTree>
    <p:extLst>
      <p:ext uri="{BB962C8B-B14F-4D97-AF65-F5344CB8AC3E}">
        <p14:creationId xmlns:p14="http://schemas.microsoft.com/office/powerpoint/2010/main" val="343553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5</a:t>
            </a:fld>
            <a:endParaRPr lang="en-GB"/>
          </a:p>
        </p:txBody>
      </p:sp>
    </p:spTree>
    <p:extLst>
      <p:ext uri="{BB962C8B-B14F-4D97-AF65-F5344CB8AC3E}">
        <p14:creationId xmlns:p14="http://schemas.microsoft.com/office/powerpoint/2010/main" val="256693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6</a:t>
            </a:fld>
            <a:endParaRPr lang="en-GB"/>
          </a:p>
        </p:txBody>
      </p:sp>
    </p:spTree>
    <p:extLst>
      <p:ext uri="{BB962C8B-B14F-4D97-AF65-F5344CB8AC3E}">
        <p14:creationId xmlns:p14="http://schemas.microsoft.com/office/powerpoint/2010/main" val="160395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7</a:t>
            </a:fld>
            <a:endParaRPr lang="en-GB"/>
          </a:p>
        </p:txBody>
      </p:sp>
    </p:spTree>
    <p:extLst>
      <p:ext uri="{BB962C8B-B14F-4D97-AF65-F5344CB8AC3E}">
        <p14:creationId xmlns:p14="http://schemas.microsoft.com/office/powerpoint/2010/main" val="361096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8</a:t>
            </a:fld>
            <a:endParaRPr lang="en-GB"/>
          </a:p>
        </p:txBody>
      </p:sp>
    </p:spTree>
    <p:extLst>
      <p:ext uri="{BB962C8B-B14F-4D97-AF65-F5344CB8AC3E}">
        <p14:creationId xmlns:p14="http://schemas.microsoft.com/office/powerpoint/2010/main" val="245195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89292" y="352806"/>
            <a:ext cx="1496568" cy="652272"/>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910615"/>
            <a:ext cx="9144000" cy="958960"/>
          </a:xfrm>
          <a:prstGeom prst="rect">
            <a:avLst/>
          </a:prstGeom>
        </p:spPr>
      </p:pic>
      <p:sp>
        <p:nvSpPr>
          <p:cNvPr id="7" name="Title 9"/>
          <p:cNvSpPr>
            <a:spLocks noGrp="1"/>
          </p:cNvSpPr>
          <p:nvPr>
            <p:ph type="title" hasCustomPrompt="1"/>
          </p:nvPr>
        </p:nvSpPr>
        <p:spPr>
          <a:xfrm>
            <a:off x="449539" y="433183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503630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461190" y="1343804"/>
            <a:ext cx="7737674"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itle 10"/>
          <p:cNvSpPr>
            <a:spLocks noGrp="1"/>
          </p:cNvSpPr>
          <p:nvPr>
            <p:ph type="title"/>
          </p:nvPr>
        </p:nvSpPr>
        <p:spPr>
          <a:xfrm>
            <a:off x="457200" y="548640"/>
            <a:ext cx="8058150"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dirty="0">
              <a:solidFill>
                <a:srgbClr val="005EB8"/>
              </a:solidFill>
              <a:latin typeface="Arial" charset="0"/>
              <a:ea typeface="Arial" charset="0"/>
              <a:cs typeface="Arial" charset="0"/>
            </a:endParaRPr>
          </a:p>
        </p:txBody>
      </p:sp>
      <p:pic>
        <p:nvPicPr>
          <p:cNvPr id="4" name="Picture 3"/>
          <p:cNvPicPr>
            <a:picLocks noChangeAspect="1"/>
          </p:cNvPicPr>
          <p:nvPr userDrawn="1"/>
        </p:nvPicPr>
        <p:blipFill>
          <a:blip r:embed="rId2"/>
          <a:stretch>
            <a:fillRect/>
          </a:stretch>
        </p:blipFill>
        <p:spPr>
          <a:xfrm>
            <a:off x="7677908" y="295675"/>
            <a:ext cx="1154029" cy="502978"/>
          </a:xfrm>
          <a:prstGeom prst="rect">
            <a:avLst/>
          </a:prstGeom>
        </p:spPr>
      </p:pic>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p:cNvCxnSpPr/>
          <p:nvPr userDrawn="1"/>
        </p:nvCxnSpPr>
        <p:spPr>
          <a:xfrm>
            <a:off x="383177" y="6308079"/>
            <a:ext cx="8309674" cy="0"/>
          </a:xfrm>
          <a:prstGeom prst="line">
            <a:avLst/>
          </a:prstGeom>
          <a:ln w="9525">
            <a:solidFill>
              <a:srgbClr val="005EB8"/>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pic>
        <p:nvPicPr>
          <p:cNvPr id="5" name="Picture 4"/>
          <p:cNvPicPr>
            <a:picLocks noChangeAspect="1"/>
          </p:cNvPicPr>
          <p:nvPr userDrawn="1"/>
        </p:nvPicPr>
        <p:blipFill>
          <a:blip r:embed="rId4"/>
          <a:stretch>
            <a:fillRect/>
          </a:stretch>
        </p:blipFill>
        <p:spPr>
          <a:xfrm>
            <a:off x="7677908" y="295675"/>
            <a:ext cx="1154029" cy="502978"/>
          </a:xfrm>
          <a:prstGeom prst="rect">
            <a:avLst/>
          </a:prstGeom>
        </p:spPr>
      </p:pic>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service-manual/service-standar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eta.patientsafety.nhs.u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nformedSolutions/NHSI-DPSIMS-Private-Beta/wiki/DPSIM-Private-Beta-FAQ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mailto:nhsi.dpsimspilotqueries@nhs.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4331837"/>
            <a:ext cx="8283400" cy="689541"/>
          </a:xfrm>
        </p:spPr>
        <p:txBody>
          <a:bodyPr/>
          <a:lstStyle/>
          <a:p>
            <a:r>
              <a:rPr lang="en-GB" dirty="0"/>
              <a:t>DPSIMS Private Beta Commencement</a:t>
            </a:r>
          </a:p>
        </p:txBody>
      </p:sp>
      <p:sp>
        <p:nvSpPr>
          <p:cNvPr id="3" name="Subtitle 2"/>
          <p:cNvSpPr>
            <a:spLocks noGrp="1"/>
          </p:cNvSpPr>
          <p:nvPr>
            <p:ph type="subTitle" idx="1"/>
          </p:nvPr>
        </p:nvSpPr>
        <p:spPr/>
        <p:txBody>
          <a:bodyPr/>
          <a:lstStyle/>
          <a:p>
            <a:r>
              <a:rPr lang="en-GB" dirty="0"/>
              <a:t>Feb 2019</a:t>
            </a:r>
          </a:p>
        </p:txBody>
      </p:sp>
    </p:spTree>
    <p:extLst>
      <p:ext uri="{BB962C8B-B14F-4D97-AF65-F5344CB8AC3E}">
        <p14:creationId xmlns:p14="http://schemas.microsoft.com/office/powerpoint/2010/main" val="314411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GB" sz="1800" dirty="0"/>
              <a:t>Purpose of Private Beta</a:t>
            </a:r>
          </a:p>
          <a:p>
            <a:pPr lvl="0"/>
            <a:r>
              <a:rPr lang="en-GB" sz="1800" dirty="0"/>
              <a:t>Update and Timelines </a:t>
            </a:r>
          </a:p>
          <a:p>
            <a:r>
              <a:rPr lang="en-GB" sz="1800" dirty="0"/>
              <a:t>User Research schedule, including site visits and participation</a:t>
            </a:r>
          </a:p>
          <a:p>
            <a:r>
              <a:rPr lang="en-GB" sz="1800" dirty="0"/>
              <a:t>Using Online Recording Forms</a:t>
            </a:r>
          </a:p>
          <a:p>
            <a:r>
              <a:rPr lang="en-GB" sz="1800" dirty="0"/>
              <a:t>Your data continuity preferences within Private Beta </a:t>
            </a:r>
          </a:p>
          <a:p>
            <a:r>
              <a:rPr lang="en-GB" sz="1800" dirty="0"/>
              <a:t>LRMS users</a:t>
            </a:r>
          </a:p>
          <a:p>
            <a:pPr lvl="0"/>
            <a:r>
              <a:rPr lang="en-GB" sz="1800" dirty="0"/>
              <a:t>How to raise questions with us</a:t>
            </a:r>
          </a:p>
          <a:p>
            <a:pPr lvl="0"/>
            <a:r>
              <a:rPr lang="en-GB" sz="1800" dirty="0"/>
              <a:t>AOB</a:t>
            </a:r>
          </a:p>
          <a:p>
            <a:pPr>
              <a:buClr>
                <a:srgbClr val="005EB8"/>
              </a:buClr>
            </a:pPr>
            <a:endParaRPr lang="en-GB" sz="1800" dirty="0"/>
          </a:p>
        </p:txBody>
      </p:sp>
      <p:sp>
        <p:nvSpPr>
          <p:cNvPr id="3" name="Title 2"/>
          <p:cNvSpPr>
            <a:spLocks noGrp="1"/>
          </p:cNvSpPr>
          <p:nvPr>
            <p:ph type="title"/>
          </p:nvPr>
        </p:nvSpPr>
        <p:spPr/>
        <p:txBody>
          <a:bodyPr/>
          <a:lstStyle/>
          <a:p>
            <a:r>
              <a:rPr lang="en-US" dirty="0"/>
              <a:t>Agenda</a:t>
            </a:r>
            <a:endParaRPr lang="en-GB" dirty="0"/>
          </a:p>
        </p:txBody>
      </p:sp>
      <p:sp>
        <p:nvSpPr>
          <p:cNvPr id="4" name="Footer Placeholder 3"/>
          <p:cNvSpPr>
            <a:spLocks noGrp="1"/>
          </p:cNvSpPr>
          <p:nvPr>
            <p:ph type="ftr" sz="quarter" idx="3"/>
          </p:nvPr>
        </p:nvSpPr>
        <p:spPr/>
        <p:txBody>
          <a:bodyPr/>
          <a:lstStyle/>
          <a:p>
            <a:r>
              <a:rPr lang="en-US" dirty="0"/>
              <a:t>DPSIMS Private Beta Commencement</a:t>
            </a:r>
          </a:p>
        </p:txBody>
      </p:sp>
    </p:spTree>
    <p:extLst>
      <p:ext uri="{BB962C8B-B14F-4D97-AF65-F5344CB8AC3E}">
        <p14:creationId xmlns:p14="http://schemas.microsoft.com/office/powerpoint/2010/main" val="136290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E9A7B-F541-4702-B3E3-7DB136829FDA}"/>
              </a:ext>
            </a:extLst>
          </p:cNvPr>
          <p:cNvSpPr>
            <a:spLocks noGrp="1"/>
          </p:cNvSpPr>
          <p:nvPr>
            <p:ph sz="quarter" idx="10"/>
          </p:nvPr>
        </p:nvSpPr>
        <p:spPr/>
        <p:txBody>
          <a:bodyPr/>
          <a:lstStyle/>
          <a:p>
            <a:pPr marL="0" indent="0">
              <a:buNone/>
            </a:pPr>
            <a:r>
              <a:rPr lang="en-GB" sz="1600" dirty="0"/>
              <a:t>Private Beta is an opportunity for us to learn from you about the service we’re creating, and to demonstrate to </a:t>
            </a:r>
            <a:r>
              <a:rPr lang="en-GB" sz="1600" dirty="0">
                <a:hlinkClick r:id="rId3"/>
              </a:rPr>
              <a:t>GDS</a:t>
            </a:r>
            <a:r>
              <a:rPr lang="en-GB" sz="1600" dirty="0"/>
              <a:t> what we’ve done with that learning.</a:t>
            </a:r>
          </a:p>
          <a:p>
            <a:pPr marL="0" indent="0">
              <a:buNone/>
            </a:pPr>
            <a:endParaRPr lang="en-GB" sz="1600" dirty="0"/>
          </a:p>
          <a:p>
            <a:pPr marL="0" indent="0">
              <a:buNone/>
            </a:pPr>
            <a:r>
              <a:rPr lang="en-GB" sz="1600" dirty="0"/>
              <a:t>Key things we want to understand are:</a:t>
            </a:r>
          </a:p>
          <a:p>
            <a:r>
              <a:rPr lang="en-GB" sz="1600" dirty="0"/>
              <a:t>How well do frontline staff understand the new questions?</a:t>
            </a:r>
          </a:p>
          <a:p>
            <a:r>
              <a:rPr lang="en-GB" sz="1600" dirty="0"/>
              <a:t>What do they make of the length of the process? Does it take a reasonable amount of time?</a:t>
            </a:r>
          </a:p>
          <a:p>
            <a:r>
              <a:rPr lang="en-GB" sz="1600" dirty="0"/>
              <a:t>How easy is it for users to access the system?</a:t>
            </a:r>
          </a:p>
          <a:p>
            <a:r>
              <a:rPr lang="en-GB" sz="1600" dirty="0"/>
              <a:t>How does this all feel for someone who uses the system relatively infrequently? (i.e. not Risk Managers etc who’s day job will be to get to know the ins and outs – how is it for someone who may only see it once a month or once a year?)</a:t>
            </a:r>
          </a:p>
          <a:p>
            <a:endParaRPr lang="en-GB" sz="1600" dirty="0"/>
          </a:p>
          <a:p>
            <a:pPr marL="0" indent="0">
              <a:buNone/>
            </a:pPr>
            <a:r>
              <a:rPr lang="en-GB" sz="1600" dirty="0"/>
              <a:t>This means its really important that frontline, patient-facing, or clinical staff get using the new tools, and give us their feedback. </a:t>
            </a:r>
          </a:p>
          <a:p>
            <a:pPr marL="0" indent="0">
              <a:buNone/>
            </a:pPr>
            <a:endParaRPr lang="en-GB" sz="1600" dirty="0"/>
          </a:p>
          <a:p>
            <a:pPr marL="0" indent="0">
              <a:buNone/>
            </a:pPr>
            <a:r>
              <a:rPr lang="en-GB" sz="1600" dirty="0"/>
              <a:t>We can then evolve the service in response.</a:t>
            </a:r>
          </a:p>
          <a:p>
            <a:pPr marL="0" indent="0">
              <a:buNone/>
            </a:pPr>
            <a:endParaRPr lang="en-GB" sz="1600" dirty="0"/>
          </a:p>
        </p:txBody>
      </p:sp>
      <p:sp>
        <p:nvSpPr>
          <p:cNvPr id="3" name="Title 2">
            <a:extLst>
              <a:ext uri="{FF2B5EF4-FFF2-40B4-BE49-F238E27FC236}">
                <a16:creationId xmlns:a16="http://schemas.microsoft.com/office/drawing/2014/main" id="{A1E69362-619E-4096-839F-DC3DC6A20A15}"/>
              </a:ext>
            </a:extLst>
          </p:cNvPr>
          <p:cNvSpPr>
            <a:spLocks noGrp="1"/>
          </p:cNvSpPr>
          <p:nvPr>
            <p:ph type="title"/>
          </p:nvPr>
        </p:nvSpPr>
        <p:spPr/>
        <p:txBody>
          <a:bodyPr/>
          <a:lstStyle/>
          <a:p>
            <a:r>
              <a:rPr lang="en-GB" dirty="0"/>
              <a:t>Purpose of Private Beta</a:t>
            </a:r>
          </a:p>
        </p:txBody>
      </p:sp>
      <p:sp>
        <p:nvSpPr>
          <p:cNvPr id="5" name="Footer Placeholder 3"/>
          <p:cNvSpPr>
            <a:spLocks noGrp="1"/>
          </p:cNvSpPr>
          <p:nvPr>
            <p:ph type="ftr" sz="quarter" idx="3"/>
          </p:nvPr>
        </p:nvSpPr>
        <p:spPr>
          <a:xfrm>
            <a:off x="690676" y="6333439"/>
            <a:ext cx="5723164" cy="365125"/>
          </a:xfrm>
        </p:spPr>
        <p:txBody>
          <a:bodyPr/>
          <a:lstStyle/>
          <a:p>
            <a:r>
              <a:rPr lang="en-US" dirty="0"/>
              <a:t>DPSIMS Private Beta Commencement</a:t>
            </a:r>
          </a:p>
        </p:txBody>
      </p:sp>
    </p:spTree>
    <p:extLst>
      <p:ext uri="{BB962C8B-B14F-4D97-AF65-F5344CB8AC3E}">
        <p14:creationId xmlns:p14="http://schemas.microsoft.com/office/powerpoint/2010/main" val="208824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66D9A-83C5-4D05-9D98-FF4D27A80629}"/>
              </a:ext>
            </a:extLst>
          </p:cNvPr>
          <p:cNvSpPr>
            <a:spLocks noGrp="1"/>
          </p:cNvSpPr>
          <p:nvPr>
            <p:ph sz="quarter" idx="10"/>
          </p:nvPr>
        </p:nvSpPr>
        <p:spPr/>
        <p:txBody>
          <a:bodyPr/>
          <a:lstStyle/>
          <a:p>
            <a:r>
              <a:rPr lang="en-GB" sz="1600" dirty="0"/>
              <a:t>The online forms  are available this sprint, in a read-only/orientation format and we can send you the link to start exploring them at your own pace </a:t>
            </a:r>
          </a:p>
          <a:p>
            <a:pPr lvl="1"/>
            <a:r>
              <a:rPr lang="en-GB" sz="1600" u="sng" dirty="0">
                <a:hlinkClick r:id="rId3"/>
              </a:rPr>
              <a:t>http://beta.patientsafety.nhs.uk</a:t>
            </a:r>
            <a:endParaRPr lang="en-GB" sz="1600" dirty="0"/>
          </a:p>
          <a:p>
            <a:r>
              <a:rPr lang="en-GB" sz="1600" dirty="0"/>
              <a:t>In parallel, the forms are in the process of being quality assured (“user acceptance testing” by NHSI’s Tech and Data team) –  this should be before 15</a:t>
            </a:r>
            <a:r>
              <a:rPr lang="en-GB" sz="1600" baseline="30000" dirty="0"/>
              <a:t>th</a:t>
            </a:r>
            <a:r>
              <a:rPr lang="en-GB" sz="1600" dirty="0"/>
              <a:t> Feb, but please be aware may result in some minor changes (e.g. wording)</a:t>
            </a:r>
          </a:p>
          <a:p>
            <a:endParaRPr lang="en-GB" sz="1600" dirty="0"/>
          </a:p>
          <a:p>
            <a:endParaRPr lang="en-GB" sz="1600" dirty="0"/>
          </a:p>
        </p:txBody>
      </p:sp>
      <p:sp>
        <p:nvSpPr>
          <p:cNvPr id="3" name="Title 2">
            <a:extLst>
              <a:ext uri="{FF2B5EF4-FFF2-40B4-BE49-F238E27FC236}">
                <a16:creationId xmlns:a16="http://schemas.microsoft.com/office/drawing/2014/main" id="{B5ABA9B8-AA74-4387-8871-461817D4DECA}"/>
              </a:ext>
            </a:extLst>
          </p:cNvPr>
          <p:cNvSpPr>
            <a:spLocks noGrp="1"/>
          </p:cNvSpPr>
          <p:nvPr>
            <p:ph type="title"/>
          </p:nvPr>
        </p:nvSpPr>
        <p:spPr/>
        <p:txBody>
          <a:bodyPr/>
          <a:lstStyle/>
          <a:p>
            <a:r>
              <a:rPr lang="en-GB" dirty="0"/>
              <a:t>Update and timelines</a:t>
            </a:r>
          </a:p>
        </p:txBody>
      </p:sp>
      <p:sp>
        <p:nvSpPr>
          <p:cNvPr id="5" name="Footer Placeholder 3"/>
          <p:cNvSpPr>
            <a:spLocks noGrp="1"/>
          </p:cNvSpPr>
          <p:nvPr>
            <p:ph type="ftr" sz="quarter" idx="3"/>
          </p:nvPr>
        </p:nvSpPr>
        <p:spPr>
          <a:xfrm>
            <a:off x="690676" y="6333439"/>
            <a:ext cx="5723164" cy="365125"/>
          </a:xfrm>
        </p:spPr>
        <p:txBody>
          <a:bodyPr/>
          <a:lstStyle/>
          <a:p>
            <a:r>
              <a:rPr lang="en-US" dirty="0"/>
              <a:t>DPSIMS Private Beta Commencement</a:t>
            </a: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335" y="3128354"/>
            <a:ext cx="3503054" cy="2934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1">
            <a:extLst>
              <a:ext uri="{FF2B5EF4-FFF2-40B4-BE49-F238E27FC236}">
                <a16:creationId xmlns:a16="http://schemas.microsoft.com/office/drawing/2014/main" id="{33E66D9A-83C5-4D05-9D98-FF4D27A80629}"/>
              </a:ext>
            </a:extLst>
          </p:cNvPr>
          <p:cNvSpPr txBox="1">
            <a:spLocks/>
          </p:cNvSpPr>
          <p:nvPr/>
        </p:nvSpPr>
        <p:spPr>
          <a:xfrm>
            <a:off x="422157" y="3434737"/>
            <a:ext cx="4239996" cy="22441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By the end of next sprint, all the back-end “plumbing” is expected to be complete, so from then on you can use them to submit real data, which will land securely in our servers – we anticipate this being from 28</a:t>
            </a:r>
            <a:r>
              <a:rPr lang="en-GB" sz="1600" baseline="30000" dirty="0"/>
              <a:t>th</a:t>
            </a:r>
            <a:r>
              <a:rPr lang="en-GB" sz="1600" dirty="0"/>
              <a:t> Feb, but will keep you informed!</a:t>
            </a:r>
          </a:p>
          <a:p>
            <a:endParaRPr lang="en-GB" sz="1600" dirty="0"/>
          </a:p>
          <a:p>
            <a:endParaRPr lang="en-GB" sz="1600" dirty="0"/>
          </a:p>
        </p:txBody>
      </p:sp>
    </p:spTree>
    <p:extLst>
      <p:ext uri="{BB962C8B-B14F-4D97-AF65-F5344CB8AC3E}">
        <p14:creationId xmlns:p14="http://schemas.microsoft.com/office/powerpoint/2010/main" val="224994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B60E4F-F3E2-4320-B53E-6A46978F32C6}"/>
              </a:ext>
            </a:extLst>
          </p:cNvPr>
          <p:cNvSpPr>
            <a:spLocks noGrp="1"/>
          </p:cNvSpPr>
          <p:nvPr>
            <p:ph sz="quarter" idx="10"/>
          </p:nvPr>
        </p:nvSpPr>
        <p:spPr/>
        <p:txBody>
          <a:bodyPr/>
          <a:lstStyle/>
          <a:p>
            <a:pPr marL="0" indent="0">
              <a:buNone/>
            </a:pPr>
            <a:r>
              <a:rPr lang="en-GB" sz="1600" dirty="0"/>
              <a:t>Some questions:</a:t>
            </a:r>
          </a:p>
          <a:p>
            <a:r>
              <a:rPr lang="en-GB" sz="1600" dirty="0"/>
              <a:t>Who will be recording incidents within your organisation? (We need as many “typical” day-to-day reporters as possible, in order to make it a fair test of the tools)</a:t>
            </a:r>
          </a:p>
          <a:p>
            <a:r>
              <a:rPr lang="en-GB" sz="1600" dirty="0"/>
              <a:t>Can we set a date with you for an on-site visit?</a:t>
            </a:r>
          </a:p>
          <a:p>
            <a:r>
              <a:rPr lang="en-GB" sz="1600" dirty="0"/>
              <a:t>What will the on-site visit look like? Length, location, access, availability…</a:t>
            </a:r>
          </a:p>
          <a:p>
            <a:r>
              <a:rPr lang="en-GB" sz="1600" dirty="0"/>
              <a:t>Who will be available on this date, and what is the best way for us to get to speak to frontline staff/patient-facing, incident reordering users?</a:t>
            </a:r>
          </a:p>
          <a:p>
            <a:pPr marL="0" indent="0">
              <a:buNone/>
            </a:pPr>
            <a:endParaRPr lang="en-GB" sz="1600" dirty="0"/>
          </a:p>
          <a:p>
            <a:pPr marL="0" indent="0">
              <a:buNone/>
            </a:pPr>
            <a:r>
              <a:rPr lang="en-GB" sz="1600" dirty="0"/>
              <a:t>Once this is established, we can set up the regular User Research sessions to collect your and other staff’s feedback</a:t>
            </a:r>
          </a:p>
        </p:txBody>
      </p:sp>
      <p:sp>
        <p:nvSpPr>
          <p:cNvPr id="3" name="Title 2">
            <a:extLst>
              <a:ext uri="{FF2B5EF4-FFF2-40B4-BE49-F238E27FC236}">
                <a16:creationId xmlns:a16="http://schemas.microsoft.com/office/drawing/2014/main" id="{03D6910D-CE60-4F4C-90C7-A947A9FD4771}"/>
              </a:ext>
            </a:extLst>
          </p:cNvPr>
          <p:cNvSpPr>
            <a:spLocks noGrp="1"/>
          </p:cNvSpPr>
          <p:nvPr>
            <p:ph type="title"/>
          </p:nvPr>
        </p:nvSpPr>
        <p:spPr/>
        <p:txBody>
          <a:bodyPr/>
          <a:lstStyle/>
          <a:p>
            <a:r>
              <a:rPr lang="en-GB" dirty="0"/>
              <a:t>User Research</a:t>
            </a:r>
          </a:p>
        </p:txBody>
      </p:sp>
      <p:sp>
        <p:nvSpPr>
          <p:cNvPr id="5" name="Footer Placeholder 3"/>
          <p:cNvSpPr>
            <a:spLocks noGrp="1"/>
          </p:cNvSpPr>
          <p:nvPr>
            <p:ph type="ftr" sz="quarter" idx="3"/>
          </p:nvPr>
        </p:nvSpPr>
        <p:spPr>
          <a:xfrm>
            <a:off x="690676" y="6333439"/>
            <a:ext cx="5723164" cy="365125"/>
          </a:xfrm>
        </p:spPr>
        <p:txBody>
          <a:bodyPr/>
          <a:lstStyle/>
          <a:p>
            <a:r>
              <a:rPr lang="en-US" dirty="0"/>
              <a:t>DPSIMS Private Beta Commencement</a:t>
            </a:r>
          </a:p>
        </p:txBody>
      </p:sp>
    </p:spTree>
    <p:extLst>
      <p:ext uri="{BB962C8B-B14F-4D97-AF65-F5344CB8AC3E}">
        <p14:creationId xmlns:p14="http://schemas.microsoft.com/office/powerpoint/2010/main" val="10387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BB039A-AE0E-4BA9-84CE-A462323B400D}"/>
              </a:ext>
            </a:extLst>
          </p:cNvPr>
          <p:cNvSpPr>
            <a:spLocks noGrp="1"/>
          </p:cNvSpPr>
          <p:nvPr>
            <p:ph sz="quarter" idx="10"/>
          </p:nvPr>
        </p:nvSpPr>
        <p:spPr/>
        <p:txBody>
          <a:bodyPr/>
          <a:lstStyle/>
          <a:p>
            <a:pPr marL="0" indent="0">
              <a:buNone/>
            </a:pPr>
            <a:r>
              <a:rPr lang="en-GB" sz="1600" dirty="0"/>
              <a:t>If you intend to mainly use OIR forms (i.e. you don’t have a risk management system that has been made PSIMS-compatible)</a:t>
            </a:r>
          </a:p>
          <a:p>
            <a:r>
              <a:rPr lang="en-GB" sz="1600" dirty="0"/>
              <a:t>Every person who’ll be using the tools will need to register via OKTA</a:t>
            </a:r>
          </a:p>
          <a:p>
            <a:r>
              <a:rPr lang="en-GB" sz="1600" dirty="0"/>
              <a:t>We can get this started before the forms are live for data-collection, so you’re ready to go</a:t>
            </a:r>
          </a:p>
          <a:p>
            <a:r>
              <a:rPr lang="en-GB" sz="1600" dirty="0"/>
              <a:t>Please encourage users to respond to the very quick survey after submitting a record</a:t>
            </a:r>
          </a:p>
          <a:p>
            <a:endParaRPr lang="en-GB" sz="1600" dirty="0"/>
          </a:p>
          <a:p>
            <a:pPr marL="0" indent="0">
              <a:spcAft>
                <a:spcPts val="1000"/>
              </a:spcAft>
              <a:buNone/>
            </a:pPr>
            <a:r>
              <a:rPr lang="en-GB" sz="1600" dirty="0"/>
              <a:t>If you also have a LRMS:</a:t>
            </a:r>
          </a:p>
          <a:p>
            <a:pPr>
              <a:lnSpc>
                <a:spcPct val="100000"/>
              </a:lnSpc>
              <a:spcBef>
                <a:spcPts val="0"/>
              </a:spcBef>
            </a:pPr>
            <a:r>
              <a:rPr lang="en-GB" sz="1600" dirty="0"/>
              <a:t>What is your preference for duplicate-reporting during </a:t>
            </a:r>
          </a:p>
          <a:p>
            <a:pPr marL="0" indent="0">
              <a:lnSpc>
                <a:spcPct val="100000"/>
              </a:lnSpc>
              <a:spcBef>
                <a:spcPts val="0"/>
              </a:spcBef>
              <a:spcAft>
                <a:spcPts val="1000"/>
              </a:spcAft>
              <a:buNone/>
            </a:pPr>
            <a:r>
              <a:rPr lang="en-GB" sz="1600" dirty="0"/>
              <a:t>    Private Beta?</a:t>
            </a:r>
          </a:p>
          <a:p>
            <a:pPr lvl="1">
              <a:spcBef>
                <a:spcPts val="0"/>
              </a:spcBef>
            </a:pPr>
            <a:r>
              <a:rPr lang="en-GB" sz="1600" dirty="0"/>
              <a:t>This is not a Private Beta requirement, but understand </a:t>
            </a:r>
          </a:p>
          <a:p>
            <a:pPr marL="457200" lvl="1" indent="0">
              <a:spcBef>
                <a:spcPts val="0"/>
              </a:spcBef>
              <a:buNone/>
            </a:pPr>
            <a:r>
              <a:rPr lang="en-GB" sz="1600" dirty="0"/>
              <a:t>    you may need this for local processes</a:t>
            </a:r>
          </a:p>
          <a:p>
            <a:pPr lvl="1">
              <a:spcBef>
                <a:spcPts val="1000"/>
              </a:spcBef>
            </a:pPr>
            <a:r>
              <a:rPr lang="en-GB" sz="1600" dirty="0"/>
              <a:t>If you do, you can maintain NRLS data continuity </a:t>
            </a:r>
          </a:p>
          <a:p>
            <a:pPr lvl="1"/>
            <a:endParaRPr lang="en-GB" sz="1600" dirty="0"/>
          </a:p>
        </p:txBody>
      </p:sp>
      <p:sp>
        <p:nvSpPr>
          <p:cNvPr id="3" name="Title 2">
            <a:extLst>
              <a:ext uri="{FF2B5EF4-FFF2-40B4-BE49-F238E27FC236}">
                <a16:creationId xmlns:a16="http://schemas.microsoft.com/office/drawing/2014/main" id="{DF6BE7E1-9FC5-4482-A39E-B3FE8687E9C9}"/>
              </a:ext>
            </a:extLst>
          </p:cNvPr>
          <p:cNvSpPr>
            <a:spLocks noGrp="1"/>
          </p:cNvSpPr>
          <p:nvPr>
            <p:ph type="title"/>
          </p:nvPr>
        </p:nvSpPr>
        <p:spPr/>
        <p:txBody>
          <a:bodyPr/>
          <a:lstStyle/>
          <a:p>
            <a:r>
              <a:rPr lang="en-GB" dirty="0"/>
              <a:t>Online Incident Recording forms</a:t>
            </a:r>
          </a:p>
        </p:txBody>
      </p:sp>
      <p:sp>
        <p:nvSpPr>
          <p:cNvPr id="5" name="Footer Placeholder 3"/>
          <p:cNvSpPr>
            <a:spLocks noGrp="1"/>
          </p:cNvSpPr>
          <p:nvPr>
            <p:ph type="ftr" sz="quarter" idx="3"/>
          </p:nvPr>
        </p:nvSpPr>
        <p:spPr>
          <a:xfrm>
            <a:off x="690676" y="6333439"/>
            <a:ext cx="5723164" cy="365125"/>
          </a:xfrm>
        </p:spPr>
        <p:txBody>
          <a:bodyPr/>
          <a:lstStyle/>
          <a:p>
            <a:r>
              <a:rPr lang="en-US" dirty="0"/>
              <a:t>DPSIMS Private Beta Commencement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840" y="3193960"/>
            <a:ext cx="2237536" cy="2787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11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07AD6-67F4-4FF3-8C4E-D49EDA78CB00}"/>
              </a:ext>
            </a:extLst>
          </p:cNvPr>
          <p:cNvSpPr>
            <a:spLocks noGrp="1"/>
          </p:cNvSpPr>
          <p:nvPr>
            <p:ph sz="quarter" idx="10"/>
          </p:nvPr>
        </p:nvSpPr>
        <p:spPr/>
        <p:txBody>
          <a:bodyPr/>
          <a:lstStyle/>
          <a:p>
            <a:r>
              <a:rPr lang="en-GB" sz="1600" dirty="0"/>
              <a:t>When do you think you’ll be ready to start submitting data?</a:t>
            </a:r>
          </a:p>
          <a:p>
            <a:r>
              <a:rPr lang="en-GB" sz="1600" dirty="0"/>
              <a:t>We have expected test data timelines from the vendors, but this does not include sign-off or moving from test data to real data</a:t>
            </a:r>
          </a:p>
        </p:txBody>
      </p:sp>
      <p:sp>
        <p:nvSpPr>
          <p:cNvPr id="3" name="Title 2">
            <a:extLst>
              <a:ext uri="{FF2B5EF4-FFF2-40B4-BE49-F238E27FC236}">
                <a16:creationId xmlns:a16="http://schemas.microsoft.com/office/drawing/2014/main" id="{2D9B8FB5-6D91-4E9F-B492-080B61A81EBC}"/>
              </a:ext>
            </a:extLst>
          </p:cNvPr>
          <p:cNvSpPr>
            <a:spLocks noGrp="1"/>
          </p:cNvSpPr>
          <p:nvPr>
            <p:ph type="title"/>
          </p:nvPr>
        </p:nvSpPr>
        <p:spPr/>
        <p:txBody>
          <a:bodyPr/>
          <a:lstStyle/>
          <a:p>
            <a:r>
              <a:rPr lang="en-GB" dirty="0"/>
              <a:t>LRMS users</a:t>
            </a:r>
          </a:p>
        </p:txBody>
      </p:sp>
      <p:sp>
        <p:nvSpPr>
          <p:cNvPr id="5" name="Footer Placeholder 3"/>
          <p:cNvSpPr>
            <a:spLocks noGrp="1"/>
          </p:cNvSpPr>
          <p:nvPr>
            <p:ph type="ftr" sz="quarter" idx="3"/>
          </p:nvPr>
        </p:nvSpPr>
        <p:spPr>
          <a:xfrm>
            <a:off x="690676" y="6333439"/>
            <a:ext cx="5723164" cy="365125"/>
          </a:xfrm>
        </p:spPr>
        <p:txBody>
          <a:bodyPr/>
          <a:lstStyle/>
          <a:p>
            <a:r>
              <a:rPr lang="en-US" dirty="0"/>
              <a:t>DPSIMS Private Beta Commencement</a:t>
            </a:r>
          </a:p>
        </p:txBody>
      </p:sp>
    </p:spTree>
    <p:extLst>
      <p:ext uri="{BB962C8B-B14F-4D97-AF65-F5344CB8AC3E}">
        <p14:creationId xmlns:p14="http://schemas.microsoft.com/office/powerpoint/2010/main" val="298747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3BE0D4-0C0F-42DF-B78D-2806F16B5D8B}"/>
              </a:ext>
            </a:extLst>
          </p:cNvPr>
          <p:cNvSpPr>
            <a:spLocks noGrp="1"/>
          </p:cNvSpPr>
          <p:nvPr>
            <p:ph sz="quarter" idx="10"/>
          </p:nvPr>
        </p:nvSpPr>
        <p:spPr/>
        <p:txBody>
          <a:bodyPr/>
          <a:lstStyle/>
          <a:p>
            <a:r>
              <a:rPr lang="en-GB" sz="1600" dirty="0"/>
              <a:t>FAQS and background details are available on the Private Beta wiki:</a:t>
            </a:r>
          </a:p>
          <a:p>
            <a:pPr lvl="1"/>
            <a:r>
              <a:rPr lang="en-GB" sz="1600" dirty="0">
                <a:hlinkClick r:id="rId3"/>
              </a:rPr>
              <a:t>https://github.com/InformedSolutions/NHSI-DPSIMS-Private-Beta/wiki/DPSIM-Private-Beta-FAQs</a:t>
            </a:r>
            <a:endParaRPr lang="en-GB" sz="1600" dirty="0"/>
          </a:p>
          <a:p>
            <a:r>
              <a:rPr lang="en-GB" sz="1600" dirty="0"/>
              <a:t>Please join in as many scheduled User Research sessions as possible </a:t>
            </a:r>
          </a:p>
          <a:p>
            <a:r>
              <a:rPr lang="en-GB" sz="1600" dirty="0"/>
              <a:t>Please contact us on: </a:t>
            </a:r>
            <a:r>
              <a:rPr lang="en-GB" sz="1600" dirty="0">
                <a:hlinkClick r:id="rId4"/>
              </a:rPr>
              <a:t>nhsi.dpsimspilotqueries@nhs.net</a:t>
            </a:r>
            <a:r>
              <a:rPr lang="en-GB" sz="1600" dirty="0"/>
              <a:t> if you have specific or urgent questions</a:t>
            </a:r>
          </a:p>
          <a:p>
            <a:r>
              <a:rPr lang="en-GB" sz="1600" dirty="0"/>
              <a:t>Please fill in online surveys when using the tools if you think of any other general feedback, things that can wait, or are about specific bits of functionality/ questions/ wording etc on the forms </a:t>
            </a:r>
          </a:p>
          <a:p>
            <a:pPr marL="0" indent="0">
              <a:buNone/>
            </a:pPr>
            <a:endParaRPr lang="en-GB" sz="1600" dirty="0"/>
          </a:p>
          <a:p>
            <a:endParaRPr lang="en-GB" sz="1600" dirty="0"/>
          </a:p>
        </p:txBody>
      </p:sp>
      <p:sp>
        <p:nvSpPr>
          <p:cNvPr id="3" name="Title 2">
            <a:extLst>
              <a:ext uri="{FF2B5EF4-FFF2-40B4-BE49-F238E27FC236}">
                <a16:creationId xmlns:a16="http://schemas.microsoft.com/office/drawing/2014/main" id="{A06DBF89-ACC3-4487-8656-05D938428BD1}"/>
              </a:ext>
            </a:extLst>
          </p:cNvPr>
          <p:cNvSpPr>
            <a:spLocks noGrp="1"/>
          </p:cNvSpPr>
          <p:nvPr>
            <p:ph type="title"/>
          </p:nvPr>
        </p:nvSpPr>
        <p:spPr/>
        <p:txBody>
          <a:bodyPr/>
          <a:lstStyle/>
          <a:p>
            <a:r>
              <a:rPr lang="en-GB" dirty="0"/>
              <a:t>How to feed back or ask questions</a:t>
            </a:r>
          </a:p>
        </p:txBody>
      </p:sp>
      <p:sp>
        <p:nvSpPr>
          <p:cNvPr id="5" name="Footer Placeholder 3"/>
          <p:cNvSpPr>
            <a:spLocks noGrp="1"/>
          </p:cNvSpPr>
          <p:nvPr>
            <p:ph type="ftr" sz="quarter" idx="3"/>
          </p:nvPr>
        </p:nvSpPr>
        <p:spPr>
          <a:xfrm>
            <a:off x="690676" y="6333439"/>
            <a:ext cx="5723164" cy="365125"/>
          </a:xfrm>
        </p:spPr>
        <p:txBody>
          <a:bodyPr/>
          <a:lstStyle/>
          <a:p>
            <a:r>
              <a:rPr lang="en-US" dirty="0"/>
              <a:t>DPSIMS Private Beta Commencement</a:t>
            </a:r>
          </a:p>
        </p:txBody>
      </p:sp>
    </p:spTree>
    <p:extLst>
      <p:ext uri="{BB962C8B-B14F-4D97-AF65-F5344CB8AC3E}">
        <p14:creationId xmlns:p14="http://schemas.microsoft.com/office/powerpoint/2010/main" val="3188750970"/>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990603da3d049e8aac15b858e489df7 xmlns="9bfa4834-2d0e-4258-b2dc-5b5796aeabee" xsi:nil="true"/>
    <TaxKeywordTaxHTField xmlns="ea767431-174c-4c9d-92a3-d1216a1ff163">
      <Terms xmlns="http://schemas.microsoft.com/office/infopath/2007/PartnerControls"/>
    </TaxKeywordTaxHTField>
    <n2fe4ed80ae84f2cbc880662fe0a8735 xmlns="67d9ce89-2c42-40ca-88b4-71d8d0778234" xsi:nil="true"/>
    <c3fa3aa28bc14beb896a2d6ca492fb41 xmlns="9bfa4834-2d0e-4258-b2dc-5b5796aeabee" xsi:nil="true"/>
    <TaxCatchAll xmlns="824b9e12-2d1b-4f77-9736-60357fca002d"/>
    <WTTeamSiteDocumentTypeTaxHTField0 xmlns="B261C1DA-3569-4B31-BD4E-F60C873E47DC">
      <Terms xmlns="http://schemas.microsoft.com/office/infopath/2007/PartnerControls"/>
    </WTTeamSiteDocumentTypeTaxHTField0>
    <cebceaf3e3574cdab9f9dab6bbd34ddb xmlns="67d9ce89-2c42-40ca-88b4-71d8d07782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Monitor PowerPoint Document" ma:contentTypeID="0x010100C604D0ABF25B450D84603E04610B26CE00105B397BCAF9A94280E1A7F95C7416F5" ma:contentTypeVersion="4" ma:contentTypeDescription="Monitor PowerPoint Document" ma:contentTypeScope="" ma:versionID="0956433987ecc0c07da378b9ed392b9f">
  <xsd:schema xmlns:xsd="http://www.w3.org/2001/XMLSchema" xmlns:xs="http://www.w3.org/2001/XMLSchema" xmlns:p="http://schemas.microsoft.com/office/2006/metadata/properties" xmlns:ns2="B261C1DA-3569-4B31-BD4E-F60C873E47DC" xmlns:ns3="ea767431-174c-4c9d-92a3-d1216a1ff163" xmlns:ns4="824b9e12-2d1b-4f77-9736-60357fca002d" xmlns:ns5="9bfa4834-2d0e-4258-b2dc-5b5796aeabee" xmlns:ns6="67d9ce89-2c42-40ca-88b4-71d8d0778234" targetNamespace="http://schemas.microsoft.com/office/2006/metadata/properties" ma:root="true" ma:fieldsID="e6864a25d617b77bcbb4ac6d313321eb" ns2:_="" ns3:_="" ns4:_="" ns5:_="" ns6:_="">
    <xsd:import namespace="B261C1DA-3569-4B31-BD4E-F60C873E47DC"/>
    <xsd:import namespace="ea767431-174c-4c9d-92a3-d1216a1ff163"/>
    <xsd:import namespace="824b9e12-2d1b-4f77-9736-60357fca002d"/>
    <xsd:import namespace="9bfa4834-2d0e-4258-b2dc-5b5796aeabee"/>
    <xsd:import namespace="67d9ce89-2c42-40ca-88b4-71d8d0778234"/>
    <xsd:element name="properties">
      <xsd:complexType>
        <xsd:sequence>
          <xsd:element name="documentManagement">
            <xsd:complexType>
              <xsd:all>
                <xsd:element ref="ns2:WTTeamSiteDocumentTypeTaxHTField0" minOccurs="0"/>
                <xsd:element ref="ns3:TaxKeywordTaxHTField" minOccurs="0"/>
                <xsd:element ref="ns4:TaxCatchAll" minOccurs="0"/>
                <xsd:element ref="ns5:c3fa3aa28bc14beb896a2d6ca492fb41" minOccurs="0"/>
                <xsd:element ref="ns5:l990603da3d049e8aac15b858e489df7" minOccurs="0"/>
                <xsd:element ref="ns6:cebceaf3e3574cdab9f9dab6bbd34ddb" minOccurs="0"/>
                <xsd:element ref="ns6:n2fe4ed80ae84f2cbc880662fe0a873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61C1DA-3569-4B31-BD4E-F60C873E47DC" elementFormDefault="qualified">
    <xsd:import namespace="http://schemas.microsoft.com/office/2006/documentManagement/types"/>
    <xsd:import namespace="http://schemas.microsoft.com/office/infopath/2007/PartnerControls"/>
    <xsd:element name="WTTeamSiteDocumentTypeTaxHTField0" ma:index="9" nillable="true" ma:taxonomy="true" ma:internalName="WTTeamSiteDocumentTypeTaxHTField0" ma:taxonomyFieldName="WTTeamSiteDocumentType" ma:displayName="Monitor Document Type" ma:fieldId="{1ec7bd53-8ab7-4734-9ba1-c4ffdb97af22}" ma:sspId="b9f3bada-ef23-4a97-91ad-c11a3d1e25f7" ma:termSetId="d85c8600-4493-46b9-bd68-d80f632f210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767431-174c-4c9d-92a3-d1216a1ff163"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b9f3bada-ef23-4a97-91ad-c11a3d1e25f7"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24b9e12-2d1b-4f77-9736-60357fca002d"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db134e6d-8976-4f5f-b2e2-b67481885047}" ma:internalName="TaxCatchAll" ma:showField="CatchAllData" ma:web="ea767431-174c-4c9d-92a3-d1216a1ff16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bfa4834-2d0e-4258-b2dc-5b5796aeabee" elementFormDefault="qualified">
    <xsd:import namespace="http://schemas.microsoft.com/office/2006/documentManagement/types"/>
    <xsd:import namespace="http://schemas.microsoft.com/office/infopath/2007/PartnerControls"/>
    <xsd:element name="c3fa3aa28bc14beb896a2d6ca492fb41" ma:index="13" nillable="true" ma:displayName="Subject_0" ma:hidden="true" ma:internalName="c3fa3aa28bc14beb896a2d6ca492fb41">
      <xsd:simpleType>
        <xsd:restriction base="dms:Note"/>
      </xsd:simpleType>
    </xsd:element>
    <xsd:element name="l990603da3d049e8aac15b858e489df7" ma:index="14" nillable="true" ma:displayName="Document type_0" ma:hidden="true" ma:internalName="l990603da3d049e8aac15b858e489df7">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d9ce89-2c42-40ca-88b4-71d8d0778234" elementFormDefault="qualified">
    <xsd:import namespace="http://schemas.microsoft.com/office/2006/documentManagement/types"/>
    <xsd:import namespace="http://schemas.microsoft.com/office/infopath/2007/PartnerControls"/>
    <xsd:element name="cebceaf3e3574cdab9f9dab6bbd34ddb" ma:index="15" nillable="true" ma:displayName="Subject_0" ma:hidden="true" ma:internalName="cebceaf3e3574cdab9f9dab6bbd34ddb">
      <xsd:simpleType>
        <xsd:restriction base="dms:Note"/>
      </xsd:simpleType>
    </xsd:element>
    <xsd:element name="n2fe4ed80ae84f2cbc880662fe0a8735" ma:index="16" nillable="true" ma:displayName="Document type_0" ma:hidden="true" ma:internalName="n2fe4ed80ae84f2cbc880662fe0a8735">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sisl xmlns:xsi="http://www.w3.org/2001/XMLSchema-instance" xmlns:xsd="http://www.w3.org/2001/XMLSchema" xmlns="http://www.boldonjames.com/2008/01/sie/internal/label" sislVersion="0" policy="e665cd2b-52fe-483a-a9a9-98668a777fa3"/>
</file>

<file path=customXml/itemProps1.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2.xml><?xml version="1.0" encoding="utf-8"?>
<ds:datastoreItem xmlns:ds="http://schemas.openxmlformats.org/officeDocument/2006/customXml" ds:itemID="{A4D9FD49-C1C5-400A-B04D-90A236984D1F}">
  <ds:schemaRefs>
    <ds:schemaRef ds:uri="67d9ce89-2c42-40ca-88b4-71d8d0778234"/>
    <ds:schemaRef ds:uri="9bfa4834-2d0e-4258-b2dc-5b5796aeabee"/>
    <ds:schemaRef ds:uri="http://purl.org/dc/elements/1.1/"/>
    <ds:schemaRef ds:uri="B261C1DA-3569-4B31-BD4E-F60C873E47DC"/>
    <ds:schemaRef ds:uri="http://schemas.microsoft.com/office/2006/metadata/properties"/>
    <ds:schemaRef ds:uri="http://schemas.microsoft.com/office/infopath/2007/PartnerControls"/>
    <ds:schemaRef ds:uri="http://purl.org/dc/terms/"/>
    <ds:schemaRef ds:uri="http://schemas.openxmlformats.org/package/2006/metadata/core-properties"/>
    <ds:schemaRef ds:uri="824b9e12-2d1b-4f77-9736-60357fca002d"/>
    <ds:schemaRef ds:uri="http://schemas.microsoft.com/office/2006/documentManagement/types"/>
    <ds:schemaRef ds:uri="ea767431-174c-4c9d-92a3-d1216a1ff163"/>
    <ds:schemaRef ds:uri="http://www.w3.org/XML/1998/namespace"/>
    <ds:schemaRef ds:uri="http://purl.org/dc/dcmitype/"/>
  </ds:schemaRefs>
</ds:datastoreItem>
</file>

<file path=customXml/itemProps3.xml><?xml version="1.0" encoding="utf-8"?>
<ds:datastoreItem xmlns:ds="http://schemas.openxmlformats.org/officeDocument/2006/customXml" ds:itemID="{A3BD622D-A101-47DF-9F25-FCCB08E581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61C1DA-3569-4B31-BD4E-F60C873E47DC"/>
    <ds:schemaRef ds:uri="ea767431-174c-4c9d-92a3-d1216a1ff163"/>
    <ds:schemaRef ds:uri="824b9e12-2d1b-4f77-9736-60357fca002d"/>
    <ds:schemaRef ds:uri="9bfa4834-2d0e-4258-b2dc-5b5796aeabee"/>
    <ds:schemaRef ds:uri="67d9ce89-2c42-40ca-88b4-71d8d0778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C7C5471-09AB-41ED-A4F0-8E65F66FADC0}">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blank</Template>
  <TotalTime>94</TotalTime>
  <Words>788</Words>
  <Application>Microsoft Office PowerPoint</Application>
  <PresentationFormat>On-screen Show (4:3)</PresentationFormat>
  <Paragraphs>80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DPSIMS Private Beta Commencement</vt:lpstr>
      <vt:lpstr>Agenda</vt:lpstr>
      <vt:lpstr>Purpose of Private Beta</vt:lpstr>
      <vt:lpstr>Update and timelines</vt:lpstr>
      <vt:lpstr>User Research</vt:lpstr>
      <vt:lpstr>Online Incident Recording forms</vt:lpstr>
      <vt:lpstr>LRMS users</vt:lpstr>
      <vt:lpstr>How to feed back or ask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DPSIMS Private Beta Commencement</dc:title>
  <dc:creator>Lucie Mussett</dc:creator>
  <cp:lastModifiedBy>Lucie Mussett</cp:lastModifiedBy>
  <cp:revision>12</cp:revision>
  <dcterms:created xsi:type="dcterms:W3CDTF">2019-02-04T09:48:22Z</dcterms:created>
  <dcterms:modified xsi:type="dcterms:W3CDTF">2019-02-04T11:30:06Z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0x010100C604D0ABF25B450D84603E04610B26CE00105B397BCAF9A94280E1A7F95C7416F5</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docIndexRef">
    <vt:lpwstr>e6e05d62-fed5-4579-b789-84bf7a02f15f</vt:lpwstr>
  </property>
  <property fmtid="{D5CDD505-2E9C-101B-9397-08002B2CF9AE}" pid="8" name="bjDocumentSecurityLabel">
    <vt:lpwstr>This item has no classification</vt:lpwstr>
  </property>
  <property fmtid="{D5CDD505-2E9C-101B-9397-08002B2CF9AE}" pid="9" name="bjSaver">
    <vt:lpwstr>p4jTwVfmNyEkVh5AkFdHk7jyNQwypIFd</vt:lpwstr>
  </property>
</Properties>
</file>