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nva Sans Bold" panose="020B0604020202020204" charset="0"/>
      <p:regular r:id="rId23"/>
    </p:embeddedFont>
    <p:embeddedFont>
      <p:font typeface="League Spartan" panose="020B0604020202020204" charset="0"/>
      <p:regular r:id="rId24"/>
    </p:embeddedFont>
    <p:embeddedFont>
      <p:font typeface="Poppins" panose="00000500000000000000" pitchFamily="2" charset="0"/>
      <p:regular r:id="rId25"/>
    </p:embeddedFont>
    <p:embeddedFont>
      <p:font typeface="Poppi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791174" cy="10287000"/>
            <a:chOff x="0" y="0"/>
            <a:chExt cx="1788622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8622" cy="2709333"/>
            </a:xfrm>
            <a:custGeom>
              <a:avLst/>
              <a:gdLst/>
              <a:ahLst/>
              <a:cxnLst/>
              <a:rect l="l" t="t" r="r" b="b"/>
              <a:pathLst>
                <a:path w="1788622" h="2709333">
                  <a:moveTo>
                    <a:pt x="0" y="0"/>
                  </a:moveTo>
                  <a:lnTo>
                    <a:pt x="1788622" y="0"/>
                  </a:lnTo>
                  <a:lnTo>
                    <a:pt x="17886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862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071942" y="2987345"/>
            <a:ext cx="7218503" cy="14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sz="8046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31945" y="4440313"/>
            <a:ext cx="10991397" cy="16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7074427" y="6203337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0"/>
            <a:ext cx="8436915" cy="10287000"/>
          </a:xfrm>
          <a:custGeom>
            <a:avLst/>
            <a:gdLst/>
            <a:ahLst/>
            <a:cxnLst/>
            <a:rect l="l" t="t" r="r" b="b"/>
            <a:pathLst>
              <a:path w="8436915" h="10287000">
                <a:moveTo>
                  <a:pt x="0" y="0"/>
                </a:moveTo>
                <a:lnTo>
                  <a:pt x="8436915" y="0"/>
                </a:lnTo>
                <a:lnTo>
                  <a:pt x="84369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074387" y="6080968"/>
            <a:ext cx="11213613" cy="100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59"/>
              </a:lnSpc>
              <a:spcBef>
                <a:spcPct val="0"/>
              </a:spcBef>
            </a:pPr>
            <a:r>
              <a:rPr lang="en-US" sz="561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Intelligent finance Tracker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57040" y="7167146"/>
            <a:ext cx="182077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Team-2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71082" y="3715304"/>
            <a:ext cx="7242181" cy="125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3: Financial Reporting</a:t>
            </a: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endParaRPr lang="en-US" sz="35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4605370"/>
            <a:ext cx="18288000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 interface for financial reports, enable date range selection, create visualizations, and export reports as PDFs.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493371" y="5293278"/>
            <a:ext cx="11867299" cy="4898942"/>
          </a:xfrm>
          <a:custGeom>
            <a:avLst/>
            <a:gdLst/>
            <a:ahLst/>
            <a:cxnLst/>
            <a:rect l="l" t="t" r="r" b="b"/>
            <a:pathLst>
              <a:path w="11867299" h="4898942">
                <a:moveTo>
                  <a:pt x="0" y="0"/>
                </a:moveTo>
                <a:lnTo>
                  <a:pt x="11867298" y="0"/>
                </a:lnTo>
                <a:lnTo>
                  <a:pt x="11867298" y="4898943"/>
                </a:lnTo>
                <a:lnTo>
                  <a:pt x="0" y="4898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110" b="-250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29802" y="771525"/>
            <a:ext cx="13872435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 2: Weeks 4-5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795403" y="-8017698"/>
            <a:ext cx="2664302" cy="18699697"/>
            <a:chOff x="0" y="0"/>
            <a:chExt cx="701709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01709" cy="4925023"/>
            </a:xfrm>
            <a:custGeom>
              <a:avLst/>
              <a:gdLst/>
              <a:ahLst/>
              <a:cxnLst/>
              <a:rect l="l" t="t" r="r" b="b"/>
              <a:pathLst>
                <a:path w="701709" h="4925023">
                  <a:moveTo>
                    <a:pt x="0" y="0"/>
                  </a:moveTo>
                  <a:lnTo>
                    <a:pt x="701709" y="0"/>
                  </a:lnTo>
                  <a:lnTo>
                    <a:pt x="701709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701709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48818" y="2988724"/>
            <a:ext cx="7242181" cy="125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3: Financial Reporting</a:t>
            </a: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endParaRPr lang="en-US" sz="35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16446" y="3769817"/>
            <a:ext cx="18288000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 interface for financial reports, enable date range selection, create visualizations, and export reports as PDFs.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29802" y="771525"/>
            <a:ext cx="13872435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 2: Weeks 4-5</a:t>
            </a:r>
          </a:p>
        </p:txBody>
      </p:sp>
      <p:sp>
        <p:nvSpPr>
          <p:cNvPr id="9" name="Freeform 9"/>
          <p:cNvSpPr/>
          <p:nvPr/>
        </p:nvSpPr>
        <p:spPr>
          <a:xfrm>
            <a:off x="2205467" y="4649204"/>
            <a:ext cx="13321106" cy="5637796"/>
          </a:xfrm>
          <a:custGeom>
            <a:avLst/>
            <a:gdLst/>
            <a:ahLst/>
            <a:cxnLst/>
            <a:rect l="l" t="t" r="r" b="b"/>
            <a:pathLst>
              <a:path w="13321106" h="5637796">
                <a:moveTo>
                  <a:pt x="0" y="0"/>
                </a:moveTo>
                <a:lnTo>
                  <a:pt x="13321106" y="0"/>
                </a:lnTo>
                <a:lnTo>
                  <a:pt x="13321106" y="5637796"/>
                </a:lnTo>
                <a:lnTo>
                  <a:pt x="0" y="5637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4596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00468" y="771525"/>
            <a:ext cx="13731103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 3: Weeks 6-7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26359" y="3526323"/>
            <a:ext cx="9879322" cy="125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4: Dashboard &amp; Data Visualization</a:t>
            </a: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endParaRPr lang="en-US" sz="35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5384" y="4232363"/>
            <a:ext cx="18438184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key financial metrics, interactive charts, filters, budget tracking, and responsive design.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803645" y="5111750"/>
            <a:ext cx="10124750" cy="4821912"/>
          </a:xfrm>
          <a:custGeom>
            <a:avLst/>
            <a:gdLst/>
            <a:ahLst/>
            <a:cxnLst/>
            <a:rect l="l" t="t" r="r" b="b"/>
            <a:pathLst>
              <a:path w="10124750" h="4821912">
                <a:moveTo>
                  <a:pt x="0" y="0"/>
                </a:moveTo>
                <a:lnTo>
                  <a:pt x="10124750" y="0"/>
                </a:lnTo>
                <a:lnTo>
                  <a:pt x="10124750" y="4821912"/>
                </a:lnTo>
                <a:lnTo>
                  <a:pt x="0" y="4821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4100690"/>
            <a:ext cx="14964260" cy="5448479"/>
          </a:xfrm>
          <a:custGeom>
            <a:avLst/>
            <a:gdLst/>
            <a:ahLst/>
            <a:cxnLst/>
            <a:rect l="l" t="t" r="r" b="b"/>
            <a:pathLst>
              <a:path w="14964260" h="5448479">
                <a:moveTo>
                  <a:pt x="0" y="0"/>
                </a:moveTo>
                <a:lnTo>
                  <a:pt x="14964260" y="0"/>
                </a:lnTo>
                <a:lnTo>
                  <a:pt x="14964260" y="5448479"/>
                </a:lnTo>
                <a:lnTo>
                  <a:pt x="0" y="5448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83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96752" y="223379"/>
            <a:ext cx="10133648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Register page​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63325" y="4217142"/>
            <a:ext cx="15832136" cy="4611110"/>
          </a:xfrm>
          <a:custGeom>
            <a:avLst/>
            <a:gdLst/>
            <a:ahLst/>
            <a:cxnLst/>
            <a:rect l="l" t="t" r="r" b="b"/>
            <a:pathLst>
              <a:path w="15832136" h="4611110">
                <a:moveTo>
                  <a:pt x="0" y="0"/>
                </a:moveTo>
                <a:lnTo>
                  <a:pt x="15832136" y="0"/>
                </a:lnTo>
                <a:lnTo>
                  <a:pt x="15832136" y="4611109"/>
                </a:lnTo>
                <a:lnTo>
                  <a:pt x="0" y="4611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32220" y="223379"/>
            <a:ext cx="828378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Login page​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50094" y="3140944"/>
            <a:ext cx="14263893" cy="6722987"/>
          </a:xfrm>
          <a:custGeom>
            <a:avLst/>
            <a:gdLst/>
            <a:ahLst/>
            <a:cxnLst/>
            <a:rect l="l" t="t" r="r" b="b"/>
            <a:pathLst>
              <a:path w="14263893" h="6722987">
                <a:moveTo>
                  <a:pt x="0" y="0"/>
                </a:moveTo>
                <a:lnTo>
                  <a:pt x="14263893" y="0"/>
                </a:lnTo>
                <a:lnTo>
                  <a:pt x="14263893" y="6722986"/>
                </a:lnTo>
                <a:lnTo>
                  <a:pt x="0" y="6722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82" b="-158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0600" y="223379"/>
            <a:ext cx="1615440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Add Transaction page​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4281750"/>
            <a:ext cx="15947774" cy="4405573"/>
          </a:xfrm>
          <a:custGeom>
            <a:avLst/>
            <a:gdLst/>
            <a:ahLst/>
            <a:cxnLst/>
            <a:rect l="l" t="t" r="r" b="b"/>
            <a:pathLst>
              <a:path w="15947774" h="4405573">
                <a:moveTo>
                  <a:pt x="0" y="0"/>
                </a:moveTo>
                <a:lnTo>
                  <a:pt x="15947774" y="0"/>
                </a:lnTo>
                <a:lnTo>
                  <a:pt x="15947774" y="4405573"/>
                </a:lnTo>
                <a:lnTo>
                  <a:pt x="0" y="44055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2000" y="223379"/>
            <a:ext cx="16382999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 Transaction Page​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18625" y="3455602"/>
            <a:ext cx="13712056" cy="6443572"/>
          </a:xfrm>
          <a:custGeom>
            <a:avLst/>
            <a:gdLst/>
            <a:ahLst/>
            <a:cxnLst/>
            <a:rect l="l" t="t" r="r" b="b"/>
            <a:pathLst>
              <a:path w="13712056" h="6443572">
                <a:moveTo>
                  <a:pt x="0" y="0"/>
                </a:moveTo>
                <a:lnTo>
                  <a:pt x="13712057" y="0"/>
                </a:lnTo>
                <a:lnTo>
                  <a:pt x="13712057" y="6443573"/>
                </a:lnTo>
                <a:lnTo>
                  <a:pt x="0" y="64435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8600" y="223379"/>
            <a:ext cx="1737360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Visualization Page​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49631" y="3143428"/>
            <a:ext cx="16988738" cy="6576732"/>
          </a:xfrm>
          <a:custGeom>
            <a:avLst/>
            <a:gdLst/>
            <a:ahLst/>
            <a:cxnLst/>
            <a:rect l="l" t="t" r="r" b="b"/>
            <a:pathLst>
              <a:path w="16988738" h="6576732">
                <a:moveTo>
                  <a:pt x="0" y="0"/>
                </a:moveTo>
                <a:lnTo>
                  <a:pt x="16988738" y="0"/>
                </a:lnTo>
                <a:lnTo>
                  <a:pt x="16988738" y="6576733"/>
                </a:lnTo>
                <a:lnTo>
                  <a:pt x="0" y="6576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00200" y="223379"/>
            <a:ext cx="1447800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Saving Goals Page​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92266" y="3768356"/>
            <a:ext cx="15967034" cy="5548544"/>
          </a:xfrm>
          <a:custGeom>
            <a:avLst/>
            <a:gdLst/>
            <a:ahLst/>
            <a:cxnLst/>
            <a:rect l="l" t="t" r="r" b="b"/>
            <a:pathLst>
              <a:path w="15967034" h="5548544">
                <a:moveTo>
                  <a:pt x="0" y="0"/>
                </a:moveTo>
                <a:lnTo>
                  <a:pt x="15967034" y="0"/>
                </a:lnTo>
                <a:lnTo>
                  <a:pt x="15967034" y="5548544"/>
                </a:lnTo>
                <a:lnTo>
                  <a:pt x="0" y="55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57400" y="223379"/>
            <a:ext cx="1424940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Saving Goals Page​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53341" y="-7575635"/>
            <a:ext cx="3548427" cy="18699697"/>
            <a:chOff x="0" y="0"/>
            <a:chExt cx="93456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34565" cy="4925023"/>
            </a:xfrm>
            <a:custGeom>
              <a:avLst/>
              <a:gdLst/>
              <a:ahLst/>
              <a:cxnLst/>
              <a:rect l="l" t="t" r="r" b="b"/>
              <a:pathLst>
                <a:path w="934565" h="4925023">
                  <a:moveTo>
                    <a:pt x="0" y="0"/>
                  </a:moveTo>
                  <a:lnTo>
                    <a:pt x="934565" y="0"/>
                  </a:lnTo>
                  <a:lnTo>
                    <a:pt x="93456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3456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674733" y="505528"/>
            <a:ext cx="2962959" cy="2537370"/>
          </a:xfrm>
          <a:custGeom>
            <a:avLst/>
            <a:gdLst/>
            <a:ahLst/>
            <a:cxnLst/>
            <a:rect l="l" t="t" r="r" b="b"/>
            <a:pathLst>
              <a:path w="2962959" h="2537370">
                <a:moveTo>
                  <a:pt x="0" y="0"/>
                </a:moveTo>
                <a:lnTo>
                  <a:pt x="2962959" y="0"/>
                </a:lnTo>
                <a:lnTo>
                  <a:pt x="2962959" y="2537371"/>
                </a:lnTo>
                <a:lnTo>
                  <a:pt x="0" y="2537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53549" y="819514"/>
            <a:ext cx="10142912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19648" y="4023408"/>
            <a:ext cx="3623951" cy="754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39910" y="5256671"/>
            <a:ext cx="8537493" cy="3618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user-friendly interface for expense tracking, comprehensive reporting, and data analysis, complemented by budget management alerts to monitor and control spending effectively.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396516" y="3967527"/>
            <a:ext cx="1637881" cy="1574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Goals</a:t>
            </a:r>
          </a:p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endParaRPr lang="en-US" sz="44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337" y="5256671"/>
            <a:ext cx="7554413" cy="301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user-friendly system to track personal finances, manage expenses, and generate financial reports.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16724" y="3155312"/>
            <a:ext cx="13321106" cy="6460736"/>
          </a:xfrm>
          <a:custGeom>
            <a:avLst/>
            <a:gdLst/>
            <a:ahLst/>
            <a:cxnLst/>
            <a:rect l="l" t="t" r="r" b="b"/>
            <a:pathLst>
              <a:path w="13321106" h="6460736">
                <a:moveTo>
                  <a:pt x="0" y="0"/>
                </a:moveTo>
                <a:lnTo>
                  <a:pt x="13321106" y="0"/>
                </a:lnTo>
                <a:lnTo>
                  <a:pt x="13321106" y="6460737"/>
                </a:lnTo>
                <a:lnTo>
                  <a:pt x="0" y="6460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43000" y="223379"/>
            <a:ext cx="16230600" cy="167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Download Pdf feature​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480616"/>
            <a:ext cx="18288000" cy="806384"/>
            <a:chOff x="0" y="0"/>
            <a:chExt cx="4816593" cy="2123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12381"/>
            </a:xfrm>
            <a:custGeom>
              <a:avLst/>
              <a:gdLst/>
              <a:ahLst/>
              <a:cxnLst/>
              <a:rect l="l" t="t" r="r" b="b"/>
              <a:pathLst>
                <a:path w="4816592" h="212381">
                  <a:moveTo>
                    <a:pt x="0" y="0"/>
                  </a:moveTo>
                  <a:lnTo>
                    <a:pt x="4816592" y="0"/>
                  </a:lnTo>
                  <a:lnTo>
                    <a:pt x="4816592" y="212381"/>
                  </a:lnTo>
                  <a:lnTo>
                    <a:pt x="0" y="212381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26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36280" y="4074599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51812" y="-9038191"/>
            <a:ext cx="3260456" cy="20595823"/>
            <a:chOff x="0" y="0"/>
            <a:chExt cx="858721" cy="54244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424414"/>
            </a:xfrm>
            <a:custGeom>
              <a:avLst/>
              <a:gdLst/>
              <a:ahLst/>
              <a:cxnLst/>
              <a:rect l="l" t="t" r="r" b="b"/>
              <a:pathLst>
                <a:path w="858721" h="5424414">
                  <a:moveTo>
                    <a:pt x="0" y="0"/>
                  </a:moveTo>
                  <a:lnTo>
                    <a:pt x="858721" y="0"/>
                  </a:lnTo>
                  <a:lnTo>
                    <a:pt x="858721" y="5424414"/>
                  </a:lnTo>
                  <a:lnTo>
                    <a:pt x="0" y="542441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472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52600" y="305021"/>
            <a:ext cx="14097000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23060" y="3466745"/>
            <a:ext cx="10566025" cy="517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831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HTML, CSS: Frontend</a:t>
            </a:r>
          </a:p>
          <a:p>
            <a:pPr marL="1122679" lvl="1" indent="-561340" algn="l">
              <a:lnSpc>
                <a:spcPts val="831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Django</a:t>
            </a:r>
            <a:r>
              <a:rPr lang="en-US" sz="5199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Framework </a:t>
            </a:r>
          </a:p>
          <a:p>
            <a:pPr marL="1122679" lvl="1" indent="-561340" algn="l">
              <a:lnSpc>
                <a:spcPts val="8319"/>
              </a:lnSpc>
              <a:buFont typeface="Arial"/>
              <a:buChar char="•"/>
            </a:pPr>
            <a:r>
              <a:rPr lang="en-US" sz="5199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MySQL</a:t>
            </a: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  <a:r>
              <a:rPr lang="en-US" sz="5199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5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Database</a:t>
            </a:r>
          </a:p>
          <a:p>
            <a:pPr marL="1122679" lvl="1" indent="-561340" algn="l">
              <a:lnSpc>
                <a:spcPts val="8319"/>
              </a:lnSpc>
              <a:buFont typeface="Arial"/>
              <a:buChar char="•"/>
            </a:pPr>
            <a:r>
              <a:rPr lang="en-US" sz="5199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Chart.js: Data Visualization</a:t>
            </a:r>
          </a:p>
          <a:p>
            <a:pPr marL="0" lvl="0" indent="0" algn="l">
              <a:lnSpc>
                <a:spcPts val="8319"/>
              </a:lnSpc>
            </a:pPr>
            <a:endParaRPr lang="en-US" sz="5199" u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878731" y="-8101025"/>
            <a:ext cx="3260456" cy="19462507"/>
            <a:chOff x="0" y="0"/>
            <a:chExt cx="858721" cy="5125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5125928"/>
            </a:xfrm>
            <a:custGeom>
              <a:avLst/>
              <a:gdLst/>
              <a:ahLst/>
              <a:cxnLst/>
              <a:rect l="l" t="t" r="r" b="b"/>
              <a:pathLst>
                <a:path w="858721" h="5125928">
                  <a:moveTo>
                    <a:pt x="0" y="0"/>
                  </a:moveTo>
                  <a:lnTo>
                    <a:pt x="858721" y="0"/>
                  </a:lnTo>
                  <a:lnTo>
                    <a:pt x="858721" y="5125928"/>
                  </a:lnTo>
                  <a:lnTo>
                    <a:pt x="0" y="5125928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517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962400" y="771525"/>
            <a:ext cx="9982200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How It 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2166" y="3687832"/>
            <a:ext cx="16932382" cy="55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92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Register or log in to access your dashboard.</a:t>
            </a:r>
          </a:p>
          <a:p>
            <a:pPr algn="l">
              <a:lnSpc>
                <a:spcPts val="7392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Input income and expenses securely.</a:t>
            </a:r>
          </a:p>
          <a:p>
            <a:pPr algn="l">
              <a:lnSpc>
                <a:spcPts val="7392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Categorize transactions for better organization.</a:t>
            </a:r>
          </a:p>
          <a:p>
            <a:pPr algn="l">
              <a:lnSpc>
                <a:spcPts val="7392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4: Set budgets and financial goals to stay on track.</a:t>
            </a:r>
          </a:p>
          <a:p>
            <a:pPr algn="l">
              <a:lnSpc>
                <a:spcPts val="7392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Step 5: The Data will be visualized for better Understanding</a:t>
            </a:r>
          </a:p>
          <a:p>
            <a:pPr algn="l">
              <a:lnSpc>
                <a:spcPts val="7392"/>
              </a:lnSpc>
            </a:pPr>
            <a:endParaRPr lang="en-US" sz="44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19862" y="1746742"/>
            <a:ext cx="7000610" cy="3182970"/>
            <a:chOff x="0" y="0"/>
            <a:chExt cx="5420212" cy="2464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20212" cy="2464410"/>
            </a:xfrm>
            <a:custGeom>
              <a:avLst/>
              <a:gdLst/>
              <a:ahLst/>
              <a:cxnLst/>
              <a:rect l="l" t="t" r="r" b="b"/>
              <a:pathLst>
                <a:path w="5420212" h="2464410">
                  <a:moveTo>
                    <a:pt x="5295752" y="2464409"/>
                  </a:moveTo>
                  <a:lnTo>
                    <a:pt x="124460" y="2464409"/>
                  </a:lnTo>
                  <a:cubicBezTo>
                    <a:pt x="55880" y="2464409"/>
                    <a:pt x="0" y="2408530"/>
                    <a:pt x="0" y="23399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339950"/>
                  </a:lnTo>
                  <a:cubicBezTo>
                    <a:pt x="5420212" y="2408530"/>
                    <a:pt x="5364332" y="2464410"/>
                    <a:pt x="5295752" y="2464410"/>
                  </a:cubicBezTo>
                  <a:close/>
                </a:path>
              </a:pathLst>
            </a:custGeom>
            <a:solidFill>
              <a:srgbClr val="3F2575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919862" y="5376338"/>
            <a:ext cx="7000610" cy="3401378"/>
            <a:chOff x="0" y="0"/>
            <a:chExt cx="5420212" cy="26335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20212" cy="2633512"/>
            </a:xfrm>
            <a:custGeom>
              <a:avLst/>
              <a:gdLst/>
              <a:ahLst/>
              <a:cxnLst/>
              <a:rect l="l" t="t" r="r" b="b"/>
              <a:pathLst>
                <a:path w="5420212" h="2633512">
                  <a:moveTo>
                    <a:pt x="5295752" y="2633512"/>
                  </a:moveTo>
                  <a:lnTo>
                    <a:pt x="124460" y="2633512"/>
                  </a:lnTo>
                  <a:cubicBezTo>
                    <a:pt x="55880" y="2633512"/>
                    <a:pt x="0" y="2577632"/>
                    <a:pt x="0" y="25090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509052"/>
                  </a:lnTo>
                  <a:cubicBezTo>
                    <a:pt x="5420212" y="2577632"/>
                    <a:pt x="5364332" y="2633512"/>
                    <a:pt x="5295752" y="2633512"/>
                  </a:cubicBezTo>
                  <a:close/>
                </a:path>
              </a:pathLst>
            </a:custGeom>
            <a:solidFill>
              <a:srgbClr val="3F257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367528" y="1746742"/>
            <a:ext cx="7000610" cy="3182970"/>
            <a:chOff x="0" y="0"/>
            <a:chExt cx="5420212" cy="24644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20212" cy="2464410"/>
            </a:xfrm>
            <a:custGeom>
              <a:avLst/>
              <a:gdLst/>
              <a:ahLst/>
              <a:cxnLst/>
              <a:rect l="l" t="t" r="r" b="b"/>
              <a:pathLst>
                <a:path w="5420212" h="2464410">
                  <a:moveTo>
                    <a:pt x="5295752" y="2464409"/>
                  </a:moveTo>
                  <a:lnTo>
                    <a:pt x="124460" y="2464409"/>
                  </a:lnTo>
                  <a:cubicBezTo>
                    <a:pt x="55880" y="2464409"/>
                    <a:pt x="0" y="2408530"/>
                    <a:pt x="0" y="23399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339950"/>
                  </a:lnTo>
                  <a:cubicBezTo>
                    <a:pt x="5420212" y="2408530"/>
                    <a:pt x="5364332" y="2464410"/>
                    <a:pt x="5295752" y="2464410"/>
                  </a:cubicBezTo>
                  <a:close/>
                </a:path>
              </a:pathLst>
            </a:custGeom>
            <a:solidFill>
              <a:srgbClr val="3F257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367528" y="5376338"/>
            <a:ext cx="7000610" cy="3401378"/>
            <a:chOff x="0" y="0"/>
            <a:chExt cx="5420212" cy="26335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20212" cy="2633512"/>
            </a:xfrm>
            <a:custGeom>
              <a:avLst/>
              <a:gdLst/>
              <a:ahLst/>
              <a:cxnLst/>
              <a:rect l="l" t="t" r="r" b="b"/>
              <a:pathLst>
                <a:path w="5420212" h="2633512">
                  <a:moveTo>
                    <a:pt x="5295752" y="2633512"/>
                  </a:moveTo>
                  <a:lnTo>
                    <a:pt x="124460" y="2633512"/>
                  </a:lnTo>
                  <a:cubicBezTo>
                    <a:pt x="55880" y="2633512"/>
                    <a:pt x="0" y="2577632"/>
                    <a:pt x="0" y="25090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509052"/>
                  </a:lnTo>
                  <a:cubicBezTo>
                    <a:pt x="5420212" y="2577632"/>
                    <a:pt x="5364332" y="2633512"/>
                    <a:pt x="5295752" y="2633512"/>
                  </a:cubicBezTo>
                  <a:close/>
                </a:path>
              </a:pathLst>
            </a:custGeom>
            <a:solidFill>
              <a:srgbClr val="3F2575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708705" y="1931772"/>
            <a:ext cx="5915133" cy="3444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Easy to Understand: </a:t>
            </a: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Presents financial transaction history in a clear, simplified format with dynamically updated expenses.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54809" y="5597610"/>
            <a:ext cx="5422925" cy="29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Expense Categories: </a:t>
            </a: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Visualizes spending across categories such as Rent, Bills, and more using a bar chart.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91102" y="1956965"/>
            <a:ext cx="6553462" cy="3444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34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Monthly Overview:</a:t>
            </a: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Displays a pie chart illustrating the comparison between "Used Budget - Salary" and "Remaining Budget - Expenses."</a:t>
            </a:r>
          </a:p>
          <a:p>
            <a:pPr algn="ctr">
              <a:lnSpc>
                <a:spcPts val="3849"/>
              </a:lnSpc>
            </a:pPr>
            <a:endParaRPr lang="en-US" sz="3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91102" y="5597610"/>
            <a:ext cx="6046504" cy="29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Hover Tooltip: </a:t>
            </a: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Displays the exact amount in rupees when hovering over specific segments of the chart.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19600" y="208773"/>
            <a:ext cx="8915400" cy="1309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2469" y="771525"/>
            <a:ext cx="10387101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3199" y="3693510"/>
            <a:ext cx="6087070" cy="63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 Authentication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4511690"/>
            <a:ext cx="6893468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Securely manage user registration, login, and logout.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07223" y="3693509"/>
            <a:ext cx="5104694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Expense Management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5681" y="4511690"/>
            <a:ext cx="7547778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Add, update, delete expenses, and organize them by category.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91200" y="5746155"/>
            <a:ext cx="5638799" cy="596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Reporting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06812" y="6562130"/>
            <a:ext cx="8871826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 reports with detailed insights and visual representations.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3199" y="7793942"/>
            <a:ext cx="6219389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&amp; Visualization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8520" y="8762479"/>
            <a:ext cx="6556429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Display key financial metrics and interactive charts for spending analysis.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5682" y="7916497"/>
            <a:ext cx="7316518" cy="596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Budget Planning &amp; Alerts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07013" y="8785269"/>
            <a:ext cx="8195679" cy="8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Set budget limits, receive alerts when approaching or exceeding budgets.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530018" y="-7752312"/>
            <a:ext cx="3260456" cy="18765081"/>
            <a:chOff x="0" y="0"/>
            <a:chExt cx="858721" cy="49422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8721" cy="4942244"/>
            </a:xfrm>
            <a:custGeom>
              <a:avLst/>
              <a:gdLst/>
              <a:ahLst/>
              <a:cxnLst/>
              <a:rect l="l" t="t" r="r" b="b"/>
              <a:pathLst>
                <a:path w="858721" h="4942244">
                  <a:moveTo>
                    <a:pt x="0" y="0"/>
                  </a:moveTo>
                  <a:lnTo>
                    <a:pt x="858721" y="0"/>
                  </a:lnTo>
                  <a:lnTo>
                    <a:pt x="858721" y="4942244"/>
                  </a:lnTo>
                  <a:lnTo>
                    <a:pt x="0" y="4942244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8721" cy="4989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22294" y="2867843"/>
            <a:ext cx="18259298" cy="6664644"/>
          </a:xfrm>
          <a:custGeom>
            <a:avLst/>
            <a:gdLst/>
            <a:ahLst/>
            <a:cxnLst/>
            <a:rect l="l" t="t" r="r" b="b"/>
            <a:pathLst>
              <a:path w="18259298" h="6664644">
                <a:moveTo>
                  <a:pt x="0" y="0"/>
                </a:moveTo>
                <a:lnTo>
                  <a:pt x="18259298" y="0"/>
                </a:lnTo>
                <a:lnTo>
                  <a:pt x="18259298" y="6664643"/>
                </a:lnTo>
                <a:lnTo>
                  <a:pt x="0" y="6664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13613" y="593886"/>
            <a:ext cx="7006938" cy="1786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sz="99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45814" y="771525"/>
            <a:ext cx="13240412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 1: Weeks 1-3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289994"/>
            <a:ext cx="7242181" cy="125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1: User Authentication</a:t>
            </a: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endParaRPr lang="en-US" sz="35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191775" y="5467918"/>
            <a:ext cx="7749977" cy="3817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541" lvl="1" indent="-291271" algn="l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r>
              <a:rPr lang="en-US" sz="26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registration functionality.</a:t>
            </a:r>
          </a:p>
          <a:p>
            <a:pPr marL="582541" lvl="1" indent="-291271" algn="l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r>
              <a:rPr lang="en-US" sz="26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Secure login and logout mechanisms.</a:t>
            </a:r>
          </a:p>
          <a:p>
            <a:pPr marL="582541" lvl="1" indent="-291271" algn="l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r>
              <a:rPr lang="en-US" sz="26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dashboard displayed post-login.</a:t>
            </a:r>
          </a:p>
          <a:p>
            <a:pPr marL="582541" lvl="1" indent="-291271" algn="l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r>
              <a:rPr lang="en-US" sz="26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Form validations for all authentication </a:t>
            </a:r>
          </a:p>
          <a:p>
            <a:pPr marL="582541" lvl="1" indent="-291271" algn="l">
              <a:lnSpc>
                <a:spcPts val="3777"/>
              </a:lnSpc>
              <a:spcBef>
                <a:spcPct val="0"/>
              </a:spcBef>
              <a:buFont typeface="Arial"/>
              <a:buChar char="•"/>
            </a:pPr>
            <a:r>
              <a:rPr lang="en-US" sz="26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password recovery and reset functionality to ensure seamless account access for users</a:t>
            </a:r>
          </a:p>
          <a:p>
            <a:pPr algn="l">
              <a:lnSpc>
                <a:spcPts val="3777"/>
              </a:lnSpc>
              <a:spcBef>
                <a:spcPct val="0"/>
              </a:spcBef>
            </a:pPr>
            <a:endParaRPr lang="en-US" sz="269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237935" y="3803905"/>
            <a:ext cx="8218580" cy="2992381"/>
          </a:xfrm>
          <a:custGeom>
            <a:avLst/>
            <a:gdLst/>
            <a:ahLst/>
            <a:cxnLst/>
            <a:rect l="l" t="t" r="r" b="b"/>
            <a:pathLst>
              <a:path w="8218580" h="2992381">
                <a:moveTo>
                  <a:pt x="0" y="0"/>
                </a:moveTo>
                <a:lnTo>
                  <a:pt x="8218580" y="0"/>
                </a:lnTo>
                <a:lnTo>
                  <a:pt x="8218580" y="2992381"/>
                </a:lnTo>
                <a:lnTo>
                  <a:pt x="0" y="2992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830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20891" y="7110611"/>
            <a:ext cx="9338409" cy="2719812"/>
          </a:xfrm>
          <a:custGeom>
            <a:avLst/>
            <a:gdLst/>
            <a:ahLst/>
            <a:cxnLst/>
            <a:rect l="l" t="t" r="r" b="b"/>
            <a:pathLst>
              <a:path w="9338409" h="2719812">
                <a:moveTo>
                  <a:pt x="0" y="0"/>
                </a:moveTo>
                <a:lnTo>
                  <a:pt x="9338409" y="0"/>
                </a:lnTo>
                <a:lnTo>
                  <a:pt x="9338409" y="2719811"/>
                </a:lnTo>
                <a:lnTo>
                  <a:pt x="0" y="2719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7380812" y="-7603107"/>
            <a:ext cx="3493484" cy="18699697"/>
            <a:chOff x="0" y="0"/>
            <a:chExt cx="920095" cy="49250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0095" cy="4925023"/>
            </a:xfrm>
            <a:custGeom>
              <a:avLst/>
              <a:gdLst/>
              <a:ahLst/>
              <a:cxnLst/>
              <a:rect l="l" t="t" r="r" b="b"/>
              <a:pathLst>
                <a:path w="920095" h="4925023">
                  <a:moveTo>
                    <a:pt x="0" y="0"/>
                  </a:moveTo>
                  <a:lnTo>
                    <a:pt x="920095" y="0"/>
                  </a:lnTo>
                  <a:lnTo>
                    <a:pt x="920095" y="4925023"/>
                  </a:lnTo>
                  <a:lnTo>
                    <a:pt x="0" y="49250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20095" cy="49726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811944" y="5143500"/>
            <a:ext cx="8631221" cy="5038475"/>
          </a:xfrm>
          <a:custGeom>
            <a:avLst/>
            <a:gdLst/>
            <a:ahLst/>
            <a:cxnLst/>
            <a:rect l="l" t="t" r="r" b="b"/>
            <a:pathLst>
              <a:path w="8631221" h="5038475">
                <a:moveTo>
                  <a:pt x="0" y="0"/>
                </a:moveTo>
                <a:lnTo>
                  <a:pt x="8631221" y="0"/>
                </a:lnTo>
                <a:lnTo>
                  <a:pt x="8631221" y="5038475"/>
                </a:lnTo>
                <a:lnTo>
                  <a:pt x="0" y="5038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45814" y="771525"/>
            <a:ext cx="13240412" cy="165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Milestone 1: Weeks 1-3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09773" y="3743280"/>
            <a:ext cx="8327890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Module 2: Expense Management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2328" y="4666176"/>
            <a:ext cx="16241525" cy="441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database design, add, update, delete expense functionality, and list all expenses.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473</Words>
  <Application>Microsoft Office PowerPoint</Application>
  <PresentationFormat>Custom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Poppins Bold</vt:lpstr>
      <vt:lpstr>Canva Sans Bold</vt:lpstr>
      <vt:lpstr>League Spartan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Tracker</dc:title>
  <cp:lastModifiedBy>Komal Timkar</cp:lastModifiedBy>
  <cp:revision>2</cp:revision>
  <dcterms:created xsi:type="dcterms:W3CDTF">2006-08-16T00:00:00Z</dcterms:created>
  <dcterms:modified xsi:type="dcterms:W3CDTF">2025-01-07T14:57:41Z</dcterms:modified>
  <dc:identifier>DAGaGc1Dxh8</dc:identifier>
</cp:coreProperties>
</file>