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1" r:id="rId19"/>
    <p:sldId id="284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E7FF"/>
    <a:srgbClr val="2889E0"/>
    <a:srgbClr val="8F6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28198-A2D9-49FA-A06E-5158C0D609CF}" v="1" dt="2020-04-01T05:53:39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2503" autoAdjust="0"/>
  </p:normalViewPr>
  <p:slideViewPr>
    <p:cSldViewPr snapToGrid="0" showGuides="1">
      <p:cViewPr varScale="1">
        <p:scale>
          <a:sx n="82" d="100"/>
          <a:sy n="82" d="100"/>
        </p:scale>
        <p:origin x="153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7FB41-DEA9-4563-84B2-37E0583EFC49}" type="datetimeFigureOut">
              <a:rPr lang="en-SE" smtClean="0"/>
              <a:t>2021-04-07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1923-F268-44F8-924B-792C0EE4DA9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733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197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103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169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033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287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045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670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247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1923-F268-44F8-924B-792C0EE4DA95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90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9974F61-0838-4BC3-A2A2-FDF4A7477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73" y="6064318"/>
            <a:ext cx="1653253" cy="3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0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1B26-1B0A-489A-8BD2-B2114072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850" y="1561860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E0C6-035E-495A-AACE-A2D228BC987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6397850" y="2356404"/>
            <a:ext cx="4667250" cy="322341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32D2-DA1A-451D-A631-A9D3CD77362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54708" y="156186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170EA5-CED6-4A07-8127-414EC6641787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76572" y="395593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442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blu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1B26-1B0A-489A-8BD2-B2114072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977106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E0C6-035E-495A-AACE-A2D228BC987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352550" y="1771650"/>
            <a:ext cx="4667250" cy="34353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32D2-DA1A-451D-A631-A9D3CD77362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835837" y="177165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170EA5-CED6-4A07-8127-414EC6641787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257701" y="416572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41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oran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A530BE-6D6A-447A-926B-2BD8D423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850" y="1561860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D5441-2E63-430C-82BF-81EFA6B2939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6397850" y="2356404"/>
            <a:ext cx="4667250" cy="322341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965A1F7-595A-446E-9338-32CC2224226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254708" y="156186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566282-6027-424B-BAE6-304DFDA2DD08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76572" y="395593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solidFill>
            <a:srgbClr val="E68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8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ntent - shape oran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1B26-1B0A-489A-8BD2-B2114072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977106"/>
            <a:ext cx="4667250" cy="6384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E0C6-035E-495A-AACE-A2D228BC987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352550" y="1771650"/>
            <a:ext cx="4667250" cy="34353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32D2-DA1A-451D-A631-A9D3CD77362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6835837" y="1771650"/>
            <a:ext cx="4667250" cy="3917395"/>
          </a:xfrm>
          <a:custGeom>
            <a:avLst/>
            <a:gdLst>
              <a:gd name="connsiteX0" fmla="*/ 0 w 3924299"/>
              <a:gd name="connsiteY0" fmla="*/ 2008982 h 4017963"/>
              <a:gd name="connsiteX1" fmla="*/ 1962150 w 3924299"/>
              <a:gd name="connsiteY1" fmla="*/ 0 h 4017963"/>
              <a:gd name="connsiteX2" fmla="*/ 3924300 w 3924299"/>
              <a:gd name="connsiteY2" fmla="*/ 2008982 h 4017963"/>
              <a:gd name="connsiteX3" fmla="*/ 1962150 w 3924299"/>
              <a:gd name="connsiteY3" fmla="*/ 4017964 h 4017963"/>
              <a:gd name="connsiteX4" fmla="*/ 0 w 3924299"/>
              <a:gd name="connsiteY4" fmla="*/ 2008982 h 4017963"/>
              <a:gd name="connsiteX0" fmla="*/ 0 w 3657600"/>
              <a:gd name="connsiteY0" fmla="*/ 1013377 h 4128163"/>
              <a:gd name="connsiteX1" fmla="*/ 1695450 w 3657600"/>
              <a:gd name="connsiteY1" fmla="*/ 90245 h 4128163"/>
              <a:gd name="connsiteX2" fmla="*/ 3657600 w 3657600"/>
              <a:gd name="connsiteY2" fmla="*/ 2099227 h 4128163"/>
              <a:gd name="connsiteX3" fmla="*/ 1695450 w 3657600"/>
              <a:gd name="connsiteY3" fmla="*/ 4108209 h 4128163"/>
              <a:gd name="connsiteX4" fmla="*/ 0 w 3657600"/>
              <a:gd name="connsiteY4" fmla="*/ 1013377 h 4128163"/>
              <a:gd name="connsiteX0" fmla="*/ 9036 w 3666636"/>
              <a:gd name="connsiteY0" fmla="*/ 964155 h 4060196"/>
              <a:gd name="connsiteX1" fmla="*/ 1704486 w 3666636"/>
              <a:gd name="connsiteY1" fmla="*/ 41023 h 4060196"/>
              <a:gd name="connsiteX2" fmla="*/ 3666636 w 3666636"/>
              <a:gd name="connsiteY2" fmla="*/ 2050005 h 4060196"/>
              <a:gd name="connsiteX3" fmla="*/ 2456961 w 3666636"/>
              <a:gd name="connsiteY3" fmla="*/ 4039937 h 4060196"/>
              <a:gd name="connsiteX4" fmla="*/ 9036 w 3666636"/>
              <a:gd name="connsiteY4" fmla="*/ 964155 h 4060196"/>
              <a:gd name="connsiteX0" fmla="*/ 9036 w 3666636"/>
              <a:gd name="connsiteY0" fmla="*/ 964155 h 4040186"/>
              <a:gd name="connsiteX1" fmla="*/ 1704486 w 3666636"/>
              <a:gd name="connsiteY1" fmla="*/ 41023 h 4040186"/>
              <a:gd name="connsiteX2" fmla="*/ 3666636 w 3666636"/>
              <a:gd name="connsiteY2" fmla="*/ 2050005 h 4040186"/>
              <a:gd name="connsiteX3" fmla="*/ 2456961 w 3666636"/>
              <a:gd name="connsiteY3" fmla="*/ 4039937 h 4040186"/>
              <a:gd name="connsiteX4" fmla="*/ 9036 w 3666636"/>
              <a:gd name="connsiteY4" fmla="*/ 964155 h 4040186"/>
              <a:gd name="connsiteX0" fmla="*/ 9583 w 3667183"/>
              <a:gd name="connsiteY0" fmla="*/ 1014211 h 4090297"/>
              <a:gd name="connsiteX1" fmla="*/ 1705033 w 3667183"/>
              <a:gd name="connsiteY1" fmla="*/ 91079 h 4090297"/>
              <a:gd name="connsiteX2" fmla="*/ 3667183 w 3667183"/>
              <a:gd name="connsiteY2" fmla="*/ 2100061 h 4090297"/>
              <a:gd name="connsiteX3" fmla="*/ 2457508 w 3667183"/>
              <a:gd name="connsiteY3" fmla="*/ 4089993 h 4090297"/>
              <a:gd name="connsiteX4" fmla="*/ 9583 w 3667183"/>
              <a:gd name="connsiteY4" fmla="*/ 1014211 h 4090297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667183"/>
              <a:gd name="connsiteY0" fmla="*/ 947807 h 4023893"/>
              <a:gd name="connsiteX1" fmla="*/ 1705033 w 3667183"/>
              <a:gd name="connsiteY1" fmla="*/ 24675 h 4023893"/>
              <a:gd name="connsiteX2" fmla="*/ 3667183 w 3667183"/>
              <a:gd name="connsiteY2" fmla="*/ 2033657 h 4023893"/>
              <a:gd name="connsiteX3" fmla="*/ 2457508 w 3667183"/>
              <a:gd name="connsiteY3" fmla="*/ 4023589 h 4023893"/>
              <a:gd name="connsiteX4" fmla="*/ 9583 w 3667183"/>
              <a:gd name="connsiteY4" fmla="*/ 947807 h 4023893"/>
              <a:gd name="connsiteX0" fmla="*/ 9583 w 3709195"/>
              <a:gd name="connsiteY0" fmla="*/ 947807 h 4023893"/>
              <a:gd name="connsiteX1" fmla="*/ 1705033 w 3709195"/>
              <a:gd name="connsiteY1" fmla="*/ 24675 h 4023893"/>
              <a:gd name="connsiteX2" fmla="*/ 3667183 w 3709195"/>
              <a:gd name="connsiteY2" fmla="*/ 2033657 h 4023893"/>
              <a:gd name="connsiteX3" fmla="*/ 2457508 w 3709195"/>
              <a:gd name="connsiteY3" fmla="*/ 4023589 h 4023893"/>
              <a:gd name="connsiteX4" fmla="*/ 9583 w 3709195"/>
              <a:gd name="connsiteY4" fmla="*/ 947807 h 4023893"/>
              <a:gd name="connsiteX0" fmla="*/ 8421 w 4125084"/>
              <a:gd name="connsiteY0" fmla="*/ 984312 h 4066682"/>
              <a:gd name="connsiteX1" fmla="*/ 1703871 w 4125084"/>
              <a:gd name="connsiteY1" fmla="*/ 61180 h 4066682"/>
              <a:gd name="connsiteX2" fmla="*/ 4104171 w 4125084"/>
              <a:gd name="connsiteY2" fmla="*/ 1660587 h 4066682"/>
              <a:gd name="connsiteX3" fmla="*/ 2456346 w 4125084"/>
              <a:gd name="connsiteY3" fmla="*/ 4060094 h 4066682"/>
              <a:gd name="connsiteX4" fmla="*/ 8421 w 4125084"/>
              <a:gd name="connsiteY4" fmla="*/ 984312 h 4066682"/>
              <a:gd name="connsiteX0" fmla="*/ 10780 w 4127443"/>
              <a:gd name="connsiteY0" fmla="*/ 1147523 h 4229893"/>
              <a:gd name="connsiteX1" fmla="*/ 1668130 w 4127443"/>
              <a:gd name="connsiteY1" fmla="*/ 14841 h 4229893"/>
              <a:gd name="connsiteX2" fmla="*/ 4106530 w 4127443"/>
              <a:gd name="connsiteY2" fmla="*/ 1823798 h 4229893"/>
              <a:gd name="connsiteX3" fmla="*/ 2458705 w 4127443"/>
              <a:gd name="connsiteY3" fmla="*/ 4223305 h 4229893"/>
              <a:gd name="connsiteX4" fmla="*/ 10780 w 4127443"/>
              <a:gd name="connsiteY4" fmla="*/ 1147523 h 4229893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17039"/>
              <a:gd name="connsiteY0" fmla="*/ 1156745 h 4239115"/>
              <a:gd name="connsiteX1" fmla="*/ 1657726 w 4117039"/>
              <a:gd name="connsiteY1" fmla="*/ 24063 h 4239115"/>
              <a:gd name="connsiteX2" fmla="*/ 4096126 w 4117039"/>
              <a:gd name="connsiteY2" fmla="*/ 1833020 h 4239115"/>
              <a:gd name="connsiteX3" fmla="*/ 2448301 w 4117039"/>
              <a:gd name="connsiteY3" fmla="*/ 4232527 h 4239115"/>
              <a:gd name="connsiteX4" fmla="*/ 376 w 4117039"/>
              <a:gd name="connsiteY4" fmla="*/ 1156745 h 4239115"/>
              <a:gd name="connsiteX0" fmla="*/ 376 w 4131112"/>
              <a:gd name="connsiteY0" fmla="*/ 1156745 h 4239115"/>
              <a:gd name="connsiteX1" fmla="*/ 1657726 w 4131112"/>
              <a:gd name="connsiteY1" fmla="*/ 24063 h 4239115"/>
              <a:gd name="connsiteX2" fmla="*/ 4096126 w 4131112"/>
              <a:gd name="connsiteY2" fmla="*/ 1833020 h 4239115"/>
              <a:gd name="connsiteX3" fmla="*/ 2448301 w 4131112"/>
              <a:gd name="connsiteY3" fmla="*/ 4232527 h 4239115"/>
              <a:gd name="connsiteX4" fmla="*/ 376 w 4131112"/>
              <a:gd name="connsiteY4" fmla="*/ 1156745 h 423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112" h="4239115">
                <a:moveTo>
                  <a:pt x="376" y="1156745"/>
                </a:moveTo>
                <a:cubicBezTo>
                  <a:pt x="30539" y="179109"/>
                  <a:pt x="975101" y="-88649"/>
                  <a:pt x="1657726" y="24063"/>
                </a:cubicBezTo>
                <a:cubicBezTo>
                  <a:pt x="2340351" y="136775"/>
                  <a:pt x="3705601" y="361540"/>
                  <a:pt x="4096126" y="1833020"/>
                </a:cubicBezTo>
                <a:cubicBezTo>
                  <a:pt x="4353301" y="2990175"/>
                  <a:pt x="3130926" y="4345239"/>
                  <a:pt x="2448301" y="4232527"/>
                </a:cubicBezTo>
                <a:cubicBezTo>
                  <a:pt x="1765676" y="4119815"/>
                  <a:pt x="-29787" y="2134381"/>
                  <a:pt x="376" y="1156745"/>
                </a:cubicBezTo>
                <a:close/>
              </a:path>
            </a:pathLst>
          </a:custGeo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170EA5-CED6-4A07-8127-414EC6641787}"/>
              </a:ext>
            </a:extLst>
          </p:cNvPr>
          <p:cNvSpPr>
            <a:spLocks noChangeAspect="1"/>
          </p:cNvSpPr>
          <p:nvPr userDrawn="1"/>
        </p:nvSpPr>
        <p:spPr>
          <a:xfrm rot="2609432">
            <a:off x="6257701" y="4165727"/>
            <a:ext cx="2960955" cy="774693"/>
          </a:xfrm>
          <a:custGeom>
            <a:avLst/>
            <a:gdLst>
              <a:gd name="connsiteX0" fmla="*/ 0 w 2912905"/>
              <a:gd name="connsiteY0" fmla="*/ 0 h 793821"/>
              <a:gd name="connsiteX1" fmla="*/ 45500 w 2912905"/>
              <a:gd name="connsiteY1" fmla="*/ 18017 h 793821"/>
              <a:gd name="connsiteX2" fmla="*/ 2893843 w 2912905"/>
              <a:gd name="connsiteY2" fmla="*/ 160875 h 793821"/>
              <a:gd name="connsiteX3" fmla="*/ 2912905 w 2912905"/>
              <a:gd name="connsiteY3" fmla="*/ 156724 h 793821"/>
              <a:gd name="connsiteX4" fmla="*/ 2809377 w 2912905"/>
              <a:gd name="connsiteY4" fmla="*/ 268520 h 793821"/>
              <a:gd name="connsiteX5" fmla="*/ 1517215 w 2912905"/>
              <a:gd name="connsiteY5" fmla="*/ 793821 h 793821"/>
              <a:gd name="connsiteX6" fmla="*/ 1912 w 2912905"/>
              <a:gd name="connsiteY6" fmla="*/ 3089 h 79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2905" h="793821">
                <a:moveTo>
                  <a:pt x="0" y="0"/>
                </a:moveTo>
                <a:lnTo>
                  <a:pt x="45500" y="18017"/>
                </a:lnTo>
                <a:cubicBezTo>
                  <a:pt x="813956" y="298738"/>
                  <a:pt x="2097227" y="319930"/>
                  <a:pt x="2893843" y="160875"/>
                </a:cubicBezTo>
                <a:lnTo>
                  <a:pt x="2912905" y="156724"/>
                </a:lnTo>
                <a:lnTo>
                  <a:pt x="2809377" y="268520"/>
                </a:lnTo>
                <a:cubicBezTo>
                  <a:pt x="2478684" y="593078"/>
                  <a:pt x="2021835" y="793820"/>
                  <a:pt x="1517215" y="793821"/>
                </a:cubicBezTo>
                <a:cubicBezTo>
                  <a:pt x="886440" y="793821"/>
                  <a:pt x="330308" y="480160"/>
                  <a:pt x="1912" y="3089"/>
                </a:cubicBezTo>
                <a:close/>
              </a:path>
            </a:pathLst>
          </a:custGeom>
          <a:solidFill>
            <a:srgbClr val="E68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38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2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59C5-F7C7-4523-A6C9-87AD5E10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4095069" cy="92165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C067A-E5FD-409F-AEC5-6C3BF4CAB5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0012" y="1853852"/>
            <a:ext cx="6172200" cy="3328201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E99FC-637E-4D4B-91B2-34FC8D929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3852"/>
            <a:ext cx="4095069" cy="3328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6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 + double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23FA15A-52EE-4CB3-B3F8-082AE2D3961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9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+ dar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C0309DCB-D669-4510-944B-AF84487B681E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565AE-F7E7-4E1B-A99D-ECE227B7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667250" cy="638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208F40-0918-454F-BD0E-2226D2912F7D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667250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02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+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23FA15A-52EE-4CB3-B3F8-082AE2D3961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FD5622-E9E5-4EAB-8654-23BA58A6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667250" cy="6384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E1447D-E5F8-41D2-9752-747EF9F8319C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667250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56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+ double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23FA15A-52EE-4CB3-B3F8-082AE2D3961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98D8834C-E1F5-4161-921F-0BAAD50921B0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 rot="16200000">
            <a:off x="5217591" y="-5247436"/>
            <a:ext cx="1754726" cy="12238700"/>
          </a:xfrm>
          <a:custGeom>
            <a:avLst/>
            <a:gdLst>
              <a:gd name="connsiteX0" fmla="*/ 0 w 6869088"/>
              <a:gd name="connsiteY0" fmla="*/ 6134097 h 6134097"/>
              <a:gd name="connsiteX1" fmla="*/ 0 w 6869088"/>
              <a:gd name="connsiteY1" fmla="*/ 0 h 6134097"/>
              <a:gd name="connsiteX2" fmla="*/ 6869088 w 6869088"/>
              <a:gd name="connsiteY2" fmla="*/ 6134097 h 6134097"/>
              <a:gd name="connsiteX3" fmla="*/ 0 w 6869088"/>
              <a:gd name="connsiteY3" fmla="*/ 6134097 h 6134097"/>
              <a:gd name="connsiteX0" fmla="*/ 0 w 6869088"/>
              <a:gd name="connsiteY0" fmla="*/ 6843013 h 6843013"/>
              <a:gd name="connsiteX1" fmla="*/ 6863140 w 6869088"/>
              <a:gd name="connsiteY1" fmla="*/ 0 h 6843013"/>
              <a:gd name="connsiteX2" fmla="*/ 6869088 w 6869088"/>
              <a:gd name="connsiteY2" fmla="*/ 6843013 h 6843013"/>
              <a:gd name="connsiteX3" fmla="*/ 0 w 6869088"/>
              <a:gd name="connsiteY3" fmla="*/ 6843013 h 6843013"/>
              <a:gd name="connsiteX0" fmla="*/ 0 w 6863448"/>
              <a:gd name="connsiteY0" fmla="*/ 6843013 h 12216398"/>
              <a:gd name="connsiteX1" fmla="*/ 6863140 w 6863448"/>
              <a:gd name="connsiteY1" fmla="*/ 0 h 12216398"/>
              <a:gd name="connsiteX2" fmla="*/ 6858814 w 6863448"/>
              <a:gd name="connsiteY2" fmla="*/ 12216398 h 12216398"/>
              <a:gd name="connsiteX3" fmla="*/ 0 w 6863448"/>
              <a:gd name="connsiteY3" fmla="*/ 6843013 h 12216398"/>
              <a:gd name="connsiteX0" fmla="*/ 0 w 1253758"/>
              <a:gd name="connsiteY0" fmla="*/ 6164919 h 12216398"/>
              <a:gd name="connsiteX1" fmla="*/ 1253450 w 1253758"/>
              <a:gd name="connsiteY1" fmla="*/ 0 h 12216398"/>
              <a:gd name="connsiteX2" fmla="*/ 1249124 w 1253758"/>
              <a:gd name="connsiteY2" fmla="*/ 12216398 h 12216398"/>
              <a:gd name="connsiteX3" fmla="*/ 0 w 1253758"/>
              <a:gd name="connsiteY3" fmla="*/ 6164919 h 12216398"/>
              <a:gd name="connsiteX0" fmla="*/ 0 w 1294854"/>
              <a:gd name="connsiteY0" fmla="*/ 6144371 h 12216398"/>
              <a:gd name="connsiteX1" fmla="*/ 1294546 w 1294854"/>
              <a:gd name="connsiteY1" fmla="*/ 0 h 12216398"/>
              <a:gd name="connsiteX2" fmla="*/ 1290220 w 1294854"/>
              <a:gd name="connsiteY2" fmla="*/ 12216398 h 12216398"/>
              <a:gd name="connsiteX3" fmla="*/ 0 w 1294854"/>
              <a:gd name="connsiteY3" fmla="*/ 6144371 h 12216398"/>
              <a:gd name="connsiteX0" fmla="*/ 0 w 1294854"/>
              <a:gd name="connsiteY0" fmla="*/ 6144371 h 12216398"/>
              <a:gd name="connsiteX1" fmla="*/ 1036643 w 1294854"/>
              <a:gd name="connsiteY1" fmla="*/ 1280768 h 12216398"/>
              <a:gd name="connsiteX2" fmla="*/ 1294546 w 1294854"/>
              <a:gd name="connsiteY2" fmla="*/ 0 h 12216398"/>
              <a:gd name="connsiteX3" fmla="*/ 1290220 w 1294854"/>
              <a:gd name="connsiteY3" fmla="*/ 12216398 h 12216398"/>
              <a:gd name="connsiteX4" fmla="*/ 0 w 1294854"/>
              <a:gd name="connsiteY4" fmla="*/ 6144371 h 12216398"/>
              <a:gd name="connsiteX0" fmla="*/ 360976 w 1655830"/>
              <a:gd name="connsiteY0" fmla="*/ 6144371 h 12216398"/>
              <a:gd name="connsiteX1" fmla="*/ 0 w 1655830"/>
              <a:gd name="connsiteY1" fmla="*/ 24397 h 12216398"/>
              <a:gd name="connsiteX2" fmla="*/ 1655522 w 1655830"/>
              <a:gd name="connsiteY2" fmla="*/ 0 h 12216398"/>
              <a:gd name="connsiteX3" fmla="*/ 1651196 w 1655830"/>
              <a:gd name="connsiteY3" fmla="*/ 12216398 h 12216398"/>
              <a:gd name="connsiteX4" fmla="*/ 360976 w 1655830"/>
              <a:gd name="connsiteY4" fmla="*/ 6144371 h 12216398"/>
              <a:gd name="connsiteX0" fmla="*/ 414784 w 1709638"/>
              <a:gd name="connsiteY0" fmla="*/ 6144371 h 12216398"/>
              <a:gd name="connsiteX1" fmla="*/ 53808 w 1709638"/>
              <a:gd name="connsiteY1" fmla="*/ 24397 h 12216398"/>
              <a:gd name="connsiteX2" fmla="*/ 1709330 w 1709638"/>
              <a:gd name="connsiteY2" fmla="*/ 0 h 12216398"/>
              <a:gd name="connsiteX3" fmla="*/ 1705004 w 1709638"/>
              <a:gd name="connsiteY3" fmla="*/ 12216398 h 12216398"/>
              <a:gd name="connsiteX4" fmla="*/ 414784 w 1709638"/>
              <a:gd name="connsiteY4" fmla="*/ 6144371 h 12216398"/>
              <a:gd name="connsiteX0" fmla="*/ 456019 w 1750873"/>
              <a:gd name="connsiteY0" fmla="*/ 6144371 h 12216398"/>
              <a:gd name="connsiteX1" fmla="*/ 95043 w 1750873"/>
              <a:gd name="connsiteY1" fmla="*/ 24397 h 12216398"/>
              <a:gd name="connsiteX2" fmla="*/ 1750565 w 1750873"/>
              <a:gd name="connsiteY2" fmla="*/ 0 h 12216398"/>
              <a:gd name="connsiteX3" fmla="*/ 1746239 w 1750873"/>
              <a:gd name="connsiteY3" fmla="*/ 12216398 h 12216398"/>
              <a:gd name="connsiteX4" fmla="*/ 456019 w 1750873"/>
              <a:gd name="connsiteY4" fmla="*/ 6144371 h 12216398"/>
              <a:gd name="connsiteX0" fmla="*/ 456019 w 1750873"/>
              <a:gd name="connsiteY0" fmla="*/ 6144371 h 12216398"/>
              <a:gd name="connsiteX1" fmla="*/ 95043 w 1750873"/>
              <a:gd name="connsiteY1" fmla="*/ 24397 h 12216398"/>
              <a:gd name="connsiteX2" fmla="*/ 1750565 w 1750873"/>
              <a:gd name="connsiteY2" fmla="*/ 0 h 12216398"/>
              <a:gd name="connsiteX3" fmla="*/ 1746239 w 1750873"/>
              <a:gd name="connsiteY3" fmla="*/ 12216398 h 12216398"/>
              <a:gd name="connsiteX4" fmla="*/ 1559569 w 1750873"/>
              <a:gd name="connsiteY4" fmla="*/ 11331735 h 12216398"/>
              <a:gd name="connsiteX5" fmla="*/ 456019 w 1750873"/>
              <a:gd name="connsiteY5" fmla="*/ 6144371 h 12216398"/>
              <a:gd name="connsiteX0" fmla="*/ 456019 w 1750873"/>
              <a:gd name="connsiteY0" fmla="*/ 6144371 h 12223835"/>
              <a:gd name="connsiteX1" fmla="*/ 95043 w 1750873"/>
              <a:gd name="connsiteY1" fmla="*/ 24397 h 12223835"/>
              <a:gd name="connsiteX2" fmla="*/ 1750565 w 1750873"/>
              <a:gd name="connsiteY2" fmla="*/ 0 h 12223835"/>
              <a:gd name="connsiteX3" fmla="*/ 1746239 w 1750873"/>
              <a:gd name="connsiteY3" fmla="*/ 12216398 h 12223835"/>
              <a:gd name="connsiteX4" fmla="*/ 1098652 w 1750873"/>
              <a:gd name="connsiteY4" fmla="*/ 12223835 h 12223835"/>
              <a:gd name="connsiteX5" fmla="*/ 456019 w 1750873"/>
              <a:gd name="connsiteY5" fmla="*/ 6144371 h 12223835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56019 w 1750873"/>
              <a:gd name="connsiteY0" fmla="*/ 6144371 h 12238700"/>
              <a:gd name="connsiteX1" fmla="*/ 95043 w 1750873"/>
              <a:gd name="connsiteY1" fmla="*/ 24397 h 12238700"/>
              <a:gd name="connsiteX2" fmla="*/ 1750565 w 1750873"/>
              <a:gd name="connsiteY2" fmla="*/ 0 h 12238700"/>
              <a:gd name="connsiteX3" fmla="*/ 1746239 w 1750873"/>
              <a:gd name="connsiteY3" fmla="*/ 12238700 h 12238700"/>
              <a:gd name="connsiteX4" fmla="*/ 1098652 w 1750873"/>
              <a:gd name="connsiteY4" fmla="*/ 12223835 h 12238700"/>
              <a:gd name="connsiteX5" fmla="*/ 456019 w 1750873"/>
              <a:gd name="connsiteY5" fmla="*/ 6144371 h 12238700"/>
              <a:gd name="connsiteX0" fmla="*/ 413845 w 1708699"/>
              <a:gd name="connsiteY0" fmla="*/ 6144371 h 12238700"/>
              <a:gd name="connsiteX1" fmla="*/ 52869 w 1708699"/>
              <a:gd name="connsiteY1" fmla="*/ 24397 h 12238700"/>
              <a:gd name="connsiteX2" fmla="*/ 1708391 w 1708699"/>
              <a:gd name="connsiteY2" fmla="*/ 0 h 12238700"/>
              <a:gd name="connsiteX3" fmla="*/ 1704065 w 1708699"/>
              <a:gd name="connsiteY3" fmla="*/ 12238700 h 12238700"/>
              <a:gd name="connsiteX4" fmla="*/ 1056478 w 1708699"/>
              <a:gd name="connsiteY4" fmla="*/ 12223835 h 12238700"/>
              <a:gd name="connsiteX5" fmla="*/ 413845 w 1708699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43943 w 1738797"/>
              <a:gd name="connsiteY0" fmla="*/ 6144371 h 12238700"/>
              <a:gd name="connsiteX1" fmla="*/ 82967 w 1738797"/>
              <a:gd name="connsiteY1" fmla="*/ 24397 h 12238700"/>
              <a:gd name="connsiteX2" fmla="*/ 1738489 w 1738797"/>
              <a:gd name="connsiteY2" fmla="*/ 0 h 12238700"/>
              <a:gd name="connsiteX3" fmla="*/ 1734163 w 1738797"/>
              <a:gd name="connsiteY3" fmla="*/ 12238700 h 12238700"/>
              <a:gd name="connsiteX4" fmla="*/ 1086576 w 1738797"/>
              <a:gd name="connsiteY4" fmla="*/ 12223835 h 12238700"/>
              <a:gd name="connsiteX5" fmla="*/ 443943 w 1738797"/>
              <a:gd name="connsiteY5" fmla="*/ 6144371 h 12238700"/>
              <a:gd name="connsiteX0" fmla="*/ 459872 w 1754726"/>
              <a:gd name="connsiteY0" fmla="*/ 6144371 h 12238700"/>
              <a:gd name="connsiteX1" fmla="*/ 98896 w 1754726"/>
              <a:gd name="connsiteY1" fmla="*/ 24397 h 12238700"/>
              <a:gd name="connsiteX2" fmla="*/ 1754418 w 1754726"/>
              <a:gd name="connsiteY2" fmla="*/ 0 h 12238700"/>
              <a:gd name="connsiteX3" fmla="*/ 1750092 w 1754726"/>
              <a:gd name="connsiteY3" fmla="*/ 12238700 h 12238700"/>
              <a:gd name="connsiteX4" fmla="*/ 1102505 w 1754726"/>
              <a:gd name="connsiteY4" fmla="*/ 12223835 h 12238700"/>
              <a:gd name="connsiteX5" fmla="*/ 459872 w 1754726"/>
              <a:gd name="connsiteY5" fmla="*/ 6144371 h 122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4726" h="12238700">
                <a:moveTo>
                  <a:pt x="459872" y="6144371"/>
                </a:moveTo>
                <a:cubicBezTo>
                  <a:pt x="8263" y="3447391"/>
                  <a:pt x="-107881" y="3261286"/>
                  <a:pt x="98896" y="24397"/>
                </a:cubicBezTo>
                <a:lnTo>
                  <a:pt x="1754418" y="0"/>
                </a:lnTo>
                <a:cubicBezTo>
                  <a:pt x="1756401" y="2281004"/>
                  <a:pt x="1748109" y="9957696"/>
                  <a:pt x="1750092" y="12238700"/>
                </a:cubicBezTo>
                <a:lnTo>
                  <a:pt x="1102505" y="12223835"/>
                </a:lnTo>
                <a:cubicBezTo>
                  <a:pt x="1239807" y="9203760"/>
                  <a:pt x="1119444" y="9719964"/>
                  <a:pt x="459872" y="614437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35AC0C-7B96-47BB-B86F-06D04F62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92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876"/>
            <a:ext cx="10515600" cy="8445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pic>
        <p:nvPicPr>
          <p:cNvPr id="12" name="Picture 11" descr="A picture containing plate&#10;&#10;Description automatically generated">
            <a:extLst>
              <a:ext uri="{FF2B5EF4-FFF2-40B4-BE49-F238E27FC236}">
                <a16:creationId xmlns:a16="http://schemas.microsoft.com/office/drawing/2014/main" id="{AA4CA9AB-9AE4-4524-AB7C-927CFE3016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33" y="2252647"/>
            <a:ext cx="3513134" cy="19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+ dark tag 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10B90BAB-EA91-4627-BDBE-30D38257D9A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sv-S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F29613-71AE-4C05-8320-4E3C2870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667250" cy="638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A66D31-C4A9-4B85-BFF8-9DBD344F0C81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667250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CD6A60F2-1A11-4577-8024-57D88C4A0CF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11631" y="6087272"/>
            <a:ext cx="1652400" cy="338400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4328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+ white tag 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9CE466-0E24-45F3-B814-428E1BA62ED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sv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B1BB1F-6CE2-4751-8C46-348A9046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22" y="977106"/>
            <a:ext cx="4479839" cy="6384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CEA5E-14D5-4E62-8C3E-8246A4A988B0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1064222" y="1771650"/>
            <a:ext cx="4479839" cy="329756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9EC8661A-AB9A-4EDE-B349-97CB7D2992A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11631" y="6087272"/>
            <a:ext cx="1652400" cy="338400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73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+ white tag 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C00FB53E-93F0-4324-889E-FE44AA8FDA1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endParaRPr lang="sv-SE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73D919DC-40E1-45D1-A396-E13D19681129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11631" y="6087272"/>
            <a:ext cx="1652400" cy="338400"/>
          </a:xfr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4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logo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876"/>
            <a:ext cx="10515600" cy="8445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E43BC1BF-A9C9-4400-BA6B-EAF96361549E}"/>
              </a:ext>
            </a:extLst>
          </p:cNvPr>
          <p:cNvPicPr/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23" t="54692" r="29877" b="24656"/>
          <a:stretch/>
        </p:blipFill>
        <p:spPr bwMode="auto">
          <a:xfrm>
            <a:off x="0" y="0"/>
            <a:ext cx="12192001" cy="182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phic 5">
            <a:extLst>
              <a:ext uri="{FF2B5EF4-FFF2-40B4-BE49-F238E27FC236}">
                <a16:creationId xmlns:a16="http://schemas.microsoft.com/office/drawing/2014/main" id="{C4DCEE9D-434D-4485-B0B6-6F144DDCA284}"/>
              </a:ext>
            </a:extLst>
          </p:cNvPr>
          <p:cNvPicPr/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069" t="9793" r="25688" b="57114"/>
          <a:stretch/>
        </p:blipFill>
        <p:spPr bwMode="auto">
          <a:xfrm>
            <a:off x="-3179" y="5330537"/>
            <a:ext cx="5593487" cy="154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phic 1">
            <a:extLst>
              <a:ext uri="{FF2B5EF4-FFF2-40B4-BE49-F238E27FC236}">
                <a16:creationId xmlns:a16="http://schemas.microsoft.com/office/drawing/2014/main" id="{C2337CDF-C2B7-4FAF-A801-280B8E833D40}"/>
              </a:ext>
            </a:extLst>
          </p:cNvPr>
          <p:cNvPicPr/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941" t="24687" r="23804" b="56375"/>
          <a:stretch/>
        </p:blipFill>
        <p:spPr bwMode="auto">
          <a:xfrm>
            <a:off x="9990455" y="5927860"/>
            <a:ext cx="2201545" cy="944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0FEE4-0CBC-4F5E-A669-52730427E13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73" y="6083887"/>
            <a:ext cx="1653253" cy="339581"/>
          </a:xfrm>
          <a:prstGeom prst="rect">
            <a:avLst/>
          </a:prstGeom>
        </p:spPr>
      </p:pic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71C7E6F1-3046-4541-8172-E2C7B499F8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33" y="2252647"/>
            <a:ext cx="3513134" cy="19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logo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52616"/>
            <a:ext cx="10515600" cy="844550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E43BC1BF-A9C9-4400-BA6B-EAF96361549E}"/>
              </a:ext>
            </a:extLst>
          </p:cNvPr>
          <p:cNvPicPr/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23" t="54692" r="29877" b="24656"/>
          <a:stretch/>
        </p:blipFill>
        <p:spPr bwMode="auto">
          <a:xfrm>
            <a:off x="0" y="0"/>
            <a:ext cx="12192001" cy="182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phic 5">
            <a:extLst>
              <a:ext uri="{FF2B5EF4-FFF2-40B4-BE49-F238E27FC236}">
                <a16:creationId xmlns:a16="http://schemas.microsoft.com/office/drawing/2014/main" id="{C4DCEE9D-434D-4485-B0B6-6F144DDCA284}"/>
              </a:ext>
            </a:extLst>
          </p:cNvPr>
          <p:cNvPicPr/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069" t="9793" r="25688" b="57114"/>
          <a:stretch/>
        </p:blipFill>
        <p:spPr bwMode="auto">
          <a:xfrm>
            <a:off x="-3179" y="5330537"/>
            <a:ext cx="5593487" cy="154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phic 1">
            <a:extLst>
              <a:ext uri="{FF2B5EF4-FFF2-40B4-BE49-F238E27FC236}">
                <a16:creationId xmlns:a16="http://schemas.microsoft.com/office/drawing/2014/main" id="{C2337CDF-C2B7-4FAF-A801-280B8E833D40}"/>
              </a:ext>
            </a:extLst>
          </p:cNvPr>
          <p:cNvPicPr/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941" t="24687" r="23804" b="56375"/>
          <a:stretch/>
        </p:blipFill>
        <p:spPr bwMode="auto">
          <a:xfrm>
            <a:off x="9990455" y="5927860"/>
            <a:ext cx="2201545" cy="944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0FEE4-0CBC-4F5E-A669-52730427E13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73" y="6083887"/>
            <a:ext cx="1653253" cy="3395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D05B-87C8-47B8-8FEC-5F6C92079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68279"/>
            <a:ext cx="10515600" cy="8445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704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B5-458B-49D9-92D2-81748C8C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3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1483-37C3-4B3D-9BFA-2D7A621CC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E48CA-F857-4530-AA7E-BED1209A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7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FB9-5222-4EEA-86EC-DAB5337A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E3F5-8372-4E11-9C46-C08072F39ADD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3098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788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A0EA-4C6E-4937-890A-A9BFE4B4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69EA-5E7F-4848-9A60-2259A44811E7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838200" y="1825625"/>
            <a:ext cx="5181600" cy="31940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DE9F-09D4-4B2C-AAB8-12354E25AE27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6172200" y="1825625"/>
            <a:ext cx="5181600" cy="31940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3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CD0-6CDF-42DB-A07F-A3A82F8A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3696B-3ED1-495B-8704-B4C018AC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870F-31B6-4521-81B6-1D023230995E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839788" y="2505075"/>
            <a:ext cx="5157787" cy="2438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AD704-D3B5-4EBE-A3BF-844092EE4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A921A-7390-4A23-93E5-93812237CB10}"/>
              </a:ext>
            </a:extLst>
          </p:cNvPr>
          <p:cNvSpPr>
            <a:spLocks noGrp="1" noChangeAspect="1"/>
          </p:cNvSpPr>
          <p:nvPr>
            <p:ph sz="quarter" idx="4"/>
          </p:nvPr>
        </p:nvSpPr>
        <p:spPr>
          <a:xfrm>
            <a:off x="6172200" y="2505075"/>
            <a:ext cx="5183188" cy="24384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73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svg"/><Relationship Id="rId30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5">
            <a:extLst>
              <a:ext uri="{FF2B5EF4-FFF2-40B4-BE49-F238E27FC236}">
                <a16:creationId xmlns:a16="http://schemas.microsoft.com/office/drawing/2014/main" id="{5EDB0EF0-4F37-42F7-A46B-73027E45CE89}"/>
              </a:ext>
            </a:extLst>
          </p:cNvPr>
          <p:cNvPicPr/>
          <p:nvPr userDrawn="1"/>
        </p:nvPicPr>
        <p:blipFill rotWithShape="1"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10069" t="9793" r="25688" b="57114"/>
          <a:stretch/>
        </p:blipFill>
        <p:spPr bwMode="auto">
          <a:xfrm>
            <a:off x="-3179" y="5330537"/>
            <a:ext cx="5593487" cy="154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phic 4">
            <a:extLst>
              <a:ext uri="{FF2B5EF4-FFF2-40B4-BE49-F238E27FC236}">
                <a16:creationId xmlns:a16="http://schemas.microsoft.com/office/drawing/2014/main" id="{E38A993A-60F7-4C06-9083-C57D8E237BEC}"/>
              </a:ext>
            </a:extLst>
          </p:cNvPr>
          <p:cNvPicPr/>
          <p:nvPr userDrawn="1"/>
        </p:nvPicPr>
        <p:blipFill rotWithShape="1"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15123" t="54692" r="29877" b="24656"/>
          <a:stretch/>
        </p:blipFill>
        <p:spPr bwMode="auto">
          <a:xfrm>
            <a:off x="0" y="0"/>
            <a:ext cx="12192001" cy="1825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F3749-DD27-40DD-A738-33863529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1C82-A5F8-44C6-884B-71C3CC9A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76BCF-2694-46EF-A3F3-40CC01E3B340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873" y="6083887"/>
            <a:ext cx="1653253" cy="339581"/>
          </a:xfrm>
          <a:prstGeom prst="rect">
            <a:avLst/>
          </a:prstGeom>
        </p:spPr>
      </p:pic>
      <p:pic>
        <p:nvPicPr>
          <p:cNvPr id="8" name="Graphic 1">
            <a:extLst>
              <a:ext uri="{FF2B5EF4-FFF2-40B4-BE49-F238E27FC236}">
                <a16:creationId xmlns:a16="http://schemas.microsoft.com/office/drawing/2014/main" id="{F44D29CF-9E9E-4A72-8C2A-0870F0706F7E}"/>
              </a:ext>
            </a:extLst>
          </p:cNvPr>
          <p:cNvPicPr/>
          <p:nvPr userDrawn="1"/>
        </p:nvPicPr>
        <p:blipFill rotWithShape="1"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37941" t="24687" r="23804" b="56375"/>
          <a:stretch/>
        </p:blipFill>
        <p:spPr bwMode="auto">
          <a:xfrm>
            <a:off x="9990455" y="5927860"/>
            <a:ext cx="2201545" cy="944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418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v-SE"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110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sv-SE" sz="1000" kern="120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durable/durable-functions-overview#fan-in-out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microsoft.com/en-us/azure/azure-functions/durable/durable-functions-overview#async-htt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durable/durable-functions-overview#monitoring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overview#monito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overview#aggregator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zoneGroup/Lunch-Learn-DurableFunctionOrchestrationDemo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" TargetMode="External"/><Relationship Id="rId4" Type="http://schemas.openxmlformats.org/officeDocument/2006/relationships/hyperlink" Target="https://docs.microsoft.com/en-us/azure/azure-functions/functions-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n.wikipedia.org/wiki/Serverless_comput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icrosoft.com/en-us/azure/azure-functions/functions-scale" TargetMode="Externa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microsoft.com/en-us/azure/azure-functions/functions-bindings-example" TargetMode="External"/><Relationship Id="rId5" Type="http://schemas.openxmlformats.org/officeDocument/2006/relationships/hyperlink" Target="https://docs.microsoft.com/en-us/azure/azure-functions/functions-triggers-bindings?supported-bindings" TargetMode="Externa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microsoft.com/en-us/azure/azure-functions/durable/durable-functions-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microsoft.com/en-us/azure/azure-functions/durable/durable-functions-overview#application-patter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marketplace.visualstudio.com/items?itemName=DurableFunctionsMonitor.durablefunctionsmonitor" TargetMode="External"/><Relationship Id="rId5" Type="http://schemas.openxmlformats.org/officeDocument/2006/relationships/hyperlink" Target="https://docs.microsoft.com/en-us/azure/azure-functions/durable/durable-functions-overview#chaining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B1FC2E-3F7F-483D-BB4A-B49789C9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Lunch &amp; Learn 2021-04-07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4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Fan-out/fan-in</a:t>
            </a:r>
          </a:p>
        </p:txBody>
      </p:sp>
      <p:pic>
        <p:nvPicPr>
          <p:cNvPr id="2050" name="Picture 2" descr="A diagram of the fan out/fan pattern">
            <a:extLst>
              <a:ext uri="{FF2B5EF4-FFF2-40B4-BE49-F238E27FC236}">
                <a16:creationId xmlns:a16="http://schemas.microsoft.com/office/drawing/2014/main" id="{2A59587C-2C44-4BE7-97A4-8B788FD0D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11" y="1675947"/>
            <a:ext cx="5132175" cy="25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BBD5E-990D-4307-BF06-2F388879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7535"/>
            <a:ext cx="3534805" cy="21625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97F4E25-E674-407E-B715-D8159CA80F6A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BE50B39-E7BA-4EFF-A758-C8E2754EAE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https://docs.microsoft.com/en-us/azure/azure-functions/durable/durable-functions-overview#fan-in-out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96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Async Http (</a:t>
            </a:r>
            <a:r>
              <a:rPr lang="en-SE" dirty="0" err="1"/>
              <a:t>api:s</a:t>
            </a:r>
            <a:r>
              <a:rPr lang="en-SE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07C120-88E9-4A6D-B98B-D35D37F8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971675"/>
            <a:ext cx="38766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76F4978-2AD5-4C21-8F1B-718841C55490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BD2203-5B97-41E8-B5C1-1D8605A884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https://docs.microsoft.com/en-us/azure/azure-functions/durable/durable-functions-overview#async-http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255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Monitor</a:t>
            </a:r>
          </a:p>
        </p:txBody>
      </p:sp>
      <p:pic>
        <p:nvPicPr>
          <p:cNvPr id="4102" name="Picture 6" descr="A diagram of the monitor pattern">
            <a:extLst>
              <a:ext uri="{FF2B5EF4-FFF2-40B4-BE49-F238E27FC236}">
                <a16:creationId xmlns:a16="http://schemas.microsoft.com/office/drawing/2014/main" id="{208CE04A-BCD6-4BEB-B781-DE6B921B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00" y="1394632"/>
            <a:ext cx="3764800" cy="252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0920F-0C2A-474C-A40D-A2C71112B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21231"/>
            <a:ext cx="3764800" cy="2648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0968B787-BB92-42D8-988B-49722A3D4FC7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8B97A33-8B2E-4143-BAED-170ED4816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https://docs.microsoft.com/en-us/azure/azure-functions/durable/durable-functions-overview#monitoring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806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Human interaction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968B787-BB92-42D8-988B-49722A3D4FC7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8B97A33-8B2E-4143-BAED-170ED4816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3"/>
              </a:rPr>
              <a:t>https://docs.microsoft.com/en-us/azure/azure-functions/durable/durable-functions-overview#monitoring</a:t>
            </a:r>
            <a:r>
              <a:rPr lang="en-SE" sz="900" dirty="0"/>
              <a:t> </a:t>
            </a:r>
            <a:endParaRPr lang="en-US" sz="900" dirty="0"/>
          </a:p>
        </p:txBody>
      </p:sp>
      <p:pic>
        <p:nvPicPr>
          <p:cNvPr id="1026" name="Picture 2" descr="A diagram of the human interaction pattern">
            <a:extLst>
              <a:ext uri="{FF2B5EF4-FFF2-40B4-BE49-F238E27FC236}">
                <a16:creationId xmlns:a16="http://schemas.microsoft.com/office/drawing/2014/main" id="{4E8F8FC2-7584-49B9-93F5-BE5B9A2F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700208"/>
            <a:ext cx="50101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C05A4-8F60-4D18-82DC-4B9BBC04C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24247"/>
            <a:ext cx="4143375" cy="2552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17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Aggregator (stateful entities)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968B787-BB92-42D8-988B-49722A3D4FC7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8B97A33-8B2E-4143-BAED-170ED4816D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3"/>
              </a:rPr>
              <a:t>https://docs.microsoft.com/en-us/azure/azure-functions/durable/durable-functions-overview</a:t>
            </a:r>
            <a:r>
              <a:rPr lang="en-SE" sz="900" dirty="0">
                <a:hlinkClick r:id="rId3"/>
              </a:rPr>
              <a:t>#</a:t>
            </a:r>
            <a:r>
              <a:rPr lang="en-US" sz="900" dirty="0">
                <a:hlinkClick r:id="rId3"/>
              </a:rPr>
              <a:t>aggregator</a:t>
            </a:r>
            <a:r>
              <a:rPr lang="en-SE" sz="900" dirty="0"/>
              <a:t>  </a:t>
            </a:r>
            <a:endParaRPr lang="en-US" sz="900" dirty="0"/>
          </a:p>
        </p:txBody>
      </p:sp>
      <p:pic>
        <p:nvPicPr>
          <p:cNvPr id="2050" name="Picture 2" descr="Aggregator diagram">
            <a:extLst>
              <a:ext uri="{FF2B5EF4-FFF2-40B4-BE49-F238E27FC236}">
                <a16:creationId xmlns:a16="http://schemas.microsoft.com/office/drawing/2014/main" id="{3A5B6249-906D-42C0-9BF8-221CBD80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61" y="2381250"/>
            <a:ext cx="46577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38212E-3086-4B26-95DB-36E05B6A1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395" y="400050"/>
            <a:ext cx="3565902" cy="2286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400C7-924F-4917-9FC8-AB6B623DC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395" y="3059825"/>
            <a:ext cx="3565902" cy="18690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9FAA9E-5E04-49B6-BAEA-E663B8EAD195}"/>
              </a:ext>
            </a:extLst>
          </p:cNvPr>
          <p:cNvSpPr txBox="1"/>
          <p:nvPr/>
        </p:nvSpPr>
        <p:spPr>
          <a:xfrm>
            <a:off x="7766395" y="92273"/>
            <a:ext cx="2393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Function-based syntax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00E5D-21BF-4D68-A0E6-66D936ED99EE}"/>
              </a:ext>
            </a:extLst>
          </p:cNvPr>
          <p:cNvSpPr txBox="1"/>
          <p:nvPr/>
        </p:nvSpPr>
        <p:spPr>
          <a:xfrm>
            <a:off x="7766395" y="2750338"/>
            <a:ext cx="1988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Class-based syntax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46351-43BB-4B19-A18B-14C34815D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164588"/>
            <a:ext cx="3553735" cy="140730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5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BC6FB9-6862-44C6-BC59-86D785EF4391}"/>
              </a:ext>
            </a:extLst>
          </p:cNvPr>
          <p:cNvSpPr/>
          <p:nvPr/>
        </p:nvSpPr>
        <p:spPr>
          <a:xfrm>
            <a:off x="6319512" y="2055254"/>
            <a:ext cx="4571822" cy="371689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EA0A-DF23-4A3D-B9C1-B763EBE1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Vad</a:t>
            </a:r>
            <a:r>
              <a:rPr lang="en-SE" dirty="0"/>
              <a:t> ska vi </a:t>
            </a:r>
            <a:r>
              <a:rPr lang="en-SE" dirty="0" err="1"/>
              <a:t>bygga</a:t>
            </a:r>
            <a:r>
              <a:rPr lang="en-SE" dirty="0"/>
              <a:t> </a:t>
            </a:r>
            <a:r>
              <a:rPr lang="en-SE" dirty="0" err="1"/>
              <a:t>idag</a:t>
            </a:r>
            <a:r>
              <a:rPr lang="en-SE" dirty="0"/>
              <a:t>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B550C-110A-40AD-A6AD-B1858CE26C26}"/>
              </a:ext>
            </a:extLst>
          </p:cNvPr>
          <p:cNvSpPr/>
          <p:nvPr/>
        </p:nvSpPr>
        <p:spPr>
          <a:xfrm>
            <a:off x="7900574" y="2819258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344108-F159-498F-BADB-8A4533CC5FDA}"/>
              </a:ext>
            </a:extLst>
          </p:cNvPr>
          <p:cNvSpPr/>
          <p:nvPr/>
        </p:nvSpPr>
        <p:spPr>
          <a:xfrm>
            <a:off x="8035499" y="2854452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C20325-0297-47B4-93C5-ABC3FF93C8EB}"/>
              </a:ext>
            </a:extLst>
          </p:cNvPr>
          <p:cNvSpPr/>
          <p:nvPr/>
        </p:nvSpPr>
        <p:spPr>
          <a:xfrm>
            <a:off x="8170424" y="2889646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430D53-1C37-45FC-8DE9-5D4C9047D9BB}"/>
              </a:ext>
            </a:extLst>
          </p:cNvPr>
          <p:cNvSpPr/>
          <p:nvPr/>
        </p:nvSpPr>
        <p:spPr>
          <a:xfrm>
            <a:off x="8305349" y="2924840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FF36E6-A9CC-4CA7-B4CE-A71DE8675F15}"/>
              </a:ext>
            </a:extLst>
          </p:cNvPr>
          <p:cNvSpPr/>
          <p:nvPr/>
        </p:nvSpPr>
        <p:spPr>
          <a:xfrm>
            <a:off x="8440274" y="2960034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3A598B-663E-4FC3-BEB4-BF8A52CD2338}"/>
              </a:ext>
            </a:extLst>
          </p:cNvPr>
          <p:cNvSpPr/>
          <p:nvPr/>
        </p:nvSpPr>
        <p:spPr>
          <a:xfrm>
            <a:off x="8575199" y="2995228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CDAD29-1CE2-4E72-BF42-02F4A4506B3A}"/>
              </a:ext>
            </a:extLst>
          </p:cNvPr>
          <p:cNvSpPr/>
          <p:nvPr/>
        </p:nvSpPr>
        <p:spPr>
          <a:xfrm>
            <a:off x="8710124" y="3030422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8B9C60-B3D3-4463-A2F4-2B0A8F240E76}"/>
              </a:ext>
            </a:extLst>
          </p:cNvPr>
          <p:cNvSpPr/>
          <p:nvPr/>
        </p:nvSpPr>
        <p:spPr>
          <a:xfrm>
            <a:off x="8845051" y="3065616"/>
            <a:ext cx="469232" cy="3308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11DBA-52D1-4632-820B-F8937F35CD46}"/>
              </a:ext>
            </a:extLst>
          </p:cNvPr>
          <p:cNvSpPr txBox="1"/>
          <p:nvPr/>
        </p:nvSpPr>
        <p:spPr>
          <a:xfrm>
            <a:off x="5549397" y="2963316"/>
            <a:ext cx="107914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E" sz="1050" dirty="0"/>
              <a:t>x no of activities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1B138D-5D3F-432E-9C2E-1BC30068D975}"/>
              </a:ext>
            </a:extLst>
          </p:cNvPr>
          <p:cNvCxnSpPr/>
          <p:nvPr/>
        </p:nvCxnSpPr>
        <p:spPr>
          <a:xfrm>
            <a:off x="6679996" y="3869261"/>
            <a:ext cx="38675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B1ADD64-CB57-49B6-BBFF-1CA70293563B}"/>
              </a:ext>
            </a:extLst>
          </p:cNvPr>
          <p:cNvSpPr/>
          <p:nvPr/>
        </p:nvSpPr>
        <p:spPr>
          <a:xfrm>
            <a:off x="6908792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A1CD734-3381-4D9B-943E-D372F896EC41}"/>
              </a:ext>
            </a:extLst>
          </p:cNvPr>
          <p:cNvSpPr/>
          <p:nvPr/>
        </p:nvSpPr>
        <p:spPr>
          <a:xfrm>
            <a:off x="7162792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D46808B-027D-49D5-92B5-66FC5578CE67}"/>
              </a:ext>
            </a:extLst>
          </p:cNvPr>
          <p:cNvSpPr/>
          <p:nvPr/>
        </p:nvSpPr>
        <p:spPr>
          <a:xfrm>
            <a:off x="7422548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BAD89AC-FB5C-4788-B631-6AF93ADFC177}"/>
              </a:ext>
            </a:extLst>
          </p:cNvPr>
          <p:cNvSpPr/>
          <p:nvPr/>
        </p:nvSpPr>
        <p:spPr>
          <a:xfrm>
            <a:off x="10180400" y="3675263"/>
            <a:ext cx="101600" cy="330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C83E0F-E3CD-45DE-A080-B16ABF41B629}"/>
              </a:ext>
            </a:extLst>
          </p:cNvPr>
          <p:cNvSpPr/>
          <p:nvPr/>
        </p:nvSpPr>
        <p:spPr>
          <a:xfrm>
            <a:off x="6788248" y="4102508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E13FB41-D11B-4019-AF42-264AD3701454}"/>
              </a:ext>
            </a:extLst>
          </p:cNvPr>
          <p:cNvSpPr/>
          <p:nvPr/>
        </p:nvSpPr>
        <p:spPr>
          <a:xfrm>
            <a:off x="7082653" y="4142221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A35913-CB6B-4F72-8B56-6DADFF7AC973}"/>
              </a:ext>
            </a:extLst>
          </p:cNvPr>
          <p:cNvSpPr/>
          <p:nvPr/>
        </p:nvSpPr>
        <p:spPr>
          <a:xfrm>
            <a:off x="7377058" y="4181934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0776B0-8BE7-43E8-95B1-950AF2FFAA34}"/>
              </a:ext>
            </a:extLst>
          </p:cNvPr>
          <p:cNvSpPr/>
          <p:nvPr/>
        </p:nvSpPr>
        <p:spPr>
          <a:xfrm>
            <a:off x="7671463" y="4221647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E9CB50-BCB4-4ED0-9E64-59BE0FAEF6F0}"/>
              </a:ext>
            </a:extLst>
          </p:cNvPr>
          <p:cNvSpPr/>
          <p:nvPr/>
        </p:nvSpPr>
        <p:spPr>
          <a:xfrm>
            <a:off x="7965868" y="4261360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A0A55EC-056C-4F36-B1B0-2CAF060849E4}"/>
              </a:ext>
            </a:extLst>
          </p:cNvPr>
          <p:cNvSpPr/>
          <p:nvPr/>
        </p:nvSpPr>
        <p:spPr>
          <a:xfrm>
            <a:off x="8260273" y="4301073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861EA5-D3E5-48DE-8098-5BB70E01CD76}"/>
              </a:ext>
            </a:extLst>
          </p:cNvPr>
          <p:cNvSpPr/>
          <p:nvPr/>
        </p:nvSpPr>
        <p:spPr>
          <a:xfrm>
            <a:off x="8554678" y="4340786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1FAE53-2331-4058-9675-C9DEE1A0C7DE}"/>
              </a:ext>
            </a:extLst>
          </p:cNvPr>
          <p:cNvSpPr/>
          <p:nvPr/>
        </p:nvSpPr>
        <p:spPr>
          <a:xfrm>
            <a:off x="8849084" y="4380500"/>
            <a:ext cx="1556370" cy="666755"/>
          </a:xfrm>
          <a:prstGeom prst="roundRect">
            <a:avLst/>
          </a:prstGeom>
          <a:solidFill>
            <a:srgbClr val="57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100" b="1" dirty="0">
                <a:solidFill>
                  <a:schemeClr val="bg2">
                    <a:lumMod val="10000"/>
                  </a:schemeClr>
                </a:solidFill>
              </a:rPr>
              <a:t>notify</a:t>
            </a:r>
          </a:p>
          <a:p>
            <a:pPr algn="ctr"/>
            <a:r>
              <a:rPr lang="en-SE" sz="1100" b="1" dirty="0">
                <a:solidFill>
                  <a:schemeClr val="bg2">
                    <a:lumMod val="10000"/>
                  </a:schemeClr>
                </a:solidFill>
              </a:rPr>
              <a:t>wait for feedback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1A965D-0891-49C8-9248-5134DBD7BA95}"/>
              </a:ext>
            </a:extLst>
          </p:cNvPr>
          <p:cNvSpPr txBox="1"/>
          <p:nvPr/>
        </p:nvSpPr>
        <p:spPr>
          <a:xfrm>
            <a:off x="5524551" y="4296248"/>
            <a:ext cx="112883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SE" sz="1050" dirty="0"/>
              <a:t>x no of sub-</a:t>
            </a:r>
            <a:r>
              <a:rPr lang="en-SE" sz="1050" dirty="0" err="1"/>
              <a:t>orchs</a:t>
            </a:r>
            <a:endParaRPr lang="en-SE" sz="1050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8A746D7-4A13-4254-9E82-7C0546351950}"/>
              </a:ext>
            </a:extLst>
          </p:cNvPr>
          <p:cNvSpPr/>
          <p:nvPr/>
        </p:nvSpPr>
        <p:spPr>
          <a:xfrm>
            <a:off x="8548483" y="1201411"/>
            <a:ext cx="94861" cy="68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2FC1575-105D-4DB9-A1F9-250A8C687D5D}"/>
              </a:ext>
            </a:extLst>
          </p:cNvPr>
          <p:cNvSpPr/>
          <p:nvPr/>
        </p:nvSpPr>
        <p:spPr>
          <a:xfrm>
            <a:off x="8564747" y="5932293"/>
            <a:ext cx="94861" cy="684193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77BB2E-4C14-4432-8D57-D17E2596CA67}"/>
              </a:ext>
            </a:extLst>
          </p:cNvPr>
          <p:cNvSpPr txBox="1"/>
          <p:nvPr/>
        </p:nvSpPr>
        <p:spPr>
          <a:xfrm>
            <a:off x="8798981" y="3111271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900" dirty="0"/>
              <a:t>gen doc</a:t>
            </a:r>
          </a:p>
        </p:txBody>
      </p:sp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878BB9A3-F03E-43E2-BFBE-BE2E847ACE00}"/>
              </a:ext>
            </a:extLst>
          </p:cNvPr>
          <p:cNvSpPr/>
          <p:nvPr/>
        </p:nvSpPr>
        <p:spPr>
          <a:xfrm rot="4234634">
            <a:off x="10520771" y="3650261"/>
            <a:ext cx="473984" cy="1325927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0209EE-D7CB-4E69-9EFF-24FA28A9F286}"/>
              </a:ext>
            </a:extLst>
          </p:cNvPr>
          <p:cNvSpPr/>
          <p:nvPr/>
        </p:nvSpPr>
        <p:spPr>
          <a:xfrm>
            <a:off x="8460041" y="5620401"/>
            <a:ext cx="305014" cy="305014"/>
          </a:xfrm>
          <a:prstGeom prst="flowChartConnector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F043C28-0510-40AC-8E41-B44385B9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3852"/>
            <a:ext cx="4600932" cy="3328201"/>
          </a:xfrm>
        </p:spPr>
        <p:txBody>
          <a:bodyPr>
            <a:normAutofit/>
          </a:bodyPr>
          <a:lstStyle/>
          <a:p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b="1" dirty="0" err="1"/>
              <a:t>godkännandeflöde</a:t>
            </a:r>
            <a:r>
              <a:rPr lang="en-SE" dirty="0"/>
              <a:t>, </a:t>
            </a:r>
            <a:r>
              <a:rPr lang="en-SE" dirty="0" err="1"/>
              <a:t>dokument</a:t>
            </a:r>
            <a:r>
              <a:rPr lang="en-SE" dirty="0"/>
              <a:t> </a:t>
            </a: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signering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Generera</a:t>
            </a:r>
            <a:r>
              <a:rPr lang="en-SE" dirty="0"/>
              <a:t> x </a:t>
            </a:r>
            <a:r>
              <a:rPr lang="en-SE" dirty="0" err="1"/>
              <a:t>antal</a:t>
            </a:r>
            <a:r>
              <a:rPr lang="en-SE" dirty="0"/>
              <a:t> </a:t>
            </a:r>
            <a:r>
              <a:rPr lang="en-SE" dirty="0" err="1"/>
              <a:t>dokument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För</a:t>
            </a:r>
            <a:r>
              <a:rPr lang="en-SE" dirty="0"/>
              <a:t> </a:t>
            </a:r>
            <a:r>
              <a:rPr lang="en-SE" dirty="0" err="1"/>
              <a:t>varje</a:t>
            </a:r>
            <a:r>
              <a:rPr lang="en-SE" dirty="0"/>
              <a:t> </a:t>
            </a:r>
            <a:r>
              <a:rPr lang="en-SE" dirty="0" err="1"/>
              <a:t>godkännare</a:t>
            </a:r>
            <a:r>
              <a:rPr lang="en-S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Notifiera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dokument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signera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Vänta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Klart</a:t>
            </a:r>
            <a:r>
              <a:rPr lang="en-SE" dirty="0"/>
              <a:t>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9BF8E0-63E7-4D63-88C1-D7391586A32F}"/>
              </a:ext>
            </a:extLst>
          </p:cNvPr>
          <p:cNvSpPr txBox="1"/>
          <p:nvPr/>
        </p:nvSpPr>
        <p:spPr>
          <a:xfrm>
            <a:off x="6316933" y="2035827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main orchestration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B8436F-FEFA-4CBE-8E71-3D3F4E4C778A}"/>
              </a:ext>
            </a:extLst>
          </p:cNvPr>
          <p:cNvCxnSpPr>
            <a:cxnSpLocks/>
          </p:cNvCxnSpPr>
          <p:nvPr/>
        </p:nvCxnSpPr>
        <p:spPr>
          <a:xfrm>
            <a:off x="7782983" y="2602648"/>
            <a:ext cx="16522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6310B2-FFF6-41C2-85E3-67D3692EA0A7}"/>
              </a:ext>
            </a:extLst>
          </p:cNvPr>
          <p:cNvCxnSpPr>
            <a:cxnSpLocks/>
          </p:cNvCxnSpPr>
          <p:nvPr/>
        </p:nvCxnSpPr>
        <p:spPr>
          <a:xfrm>
            <a:off x="8605043" y="2340190"/>
            <a:ext cx="0" cy="2150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745180-C8F8-45CA-8C9B-2727AB1306ED}"/>
              </a:ext>
            </a:extLst>
          </p:cNvPr>
          <p:cNvCxnSpPr>
            <a:cxnSpLocks/>
          </p:cNvCxnSpPr>
          <p:nvPr/>
        </p:nvCxnSpPr>
        <p:spPr>
          <a:xfrm>
            <a:off x="6847792" y="3545722"/>
            <a:ext cx="35018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6045B9-7377-4CA7-AC97-0C3F525F7B44}"/>
              </a:ext>
            </a:extLst>
          </p:cNvPr>
          <p:cNvCxnSpPr>
            <a:cxnSpLocks/>
          </p:cNvCxnSpPr>
          <p:nvPr/>
        </p:nvCxnSpPr>
        <p:spPr>
          <a:xfrm>
            <a:off x="9384613" y="2706343"/>
            <a:ext cx="0" cy="754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3D3B17-49B5-4440-9916-F75B92A7B2E5}"/>
              </a:ext>
            </a:extLst>
          </p:cNvPr>
          <p:cNvCxnSpPr>
            <a:cxnSpLocks/>
          </p:cNvCxnSpPr>
          <p:nvPr/>
        </p:nvCxnSpPr>
        <p:spPr>
          <a:xfrm>
            <a:off x="7832841" y="2713644"/>
            <a:ext cx="0" cy="7540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A8374F-70B0-4CAE-9483-1559FFE9A2E1}"/>
              </a:ext>
            </a:extLst>
          </p:cNvPr>
          <p:cNvCxnSpPr>
            <a:cxnSpLocks/>
          </p:cNvCxnSpPr>
          <p:nvPr/>
        </p:nvCxnSpPr>
        <p:spPr>
          <a:xfrm flipV="1">
            <a:off x="6701082" y="5161734"/>
            <a:ext cx="3846487" cy="18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B52D52-BD76-4E57-9E8E-A1F0C9216740}"/>
              </a:ext>
            </a:extLst>
          </p:cNvPr>
          <p:cNvCxnSpPr/>
          <p:nvPr/>
        </p:nvCxnSpPr>
        <p:spPr>
          <a:xfrm>
            <a:off x="8615361" y="5245948"/>
            <a:ext cx="0" cy="3522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70FE8873-4093-4FDF-9B00-7B357CCAC1EA}"/>
              </a:ext>
            </a:extLst>
          </p:cNvPr>
          <p:cNvSpPr/>
          <p:nvPr/>
        </p:nvSpPr>
        <p:spPr>
          <a:xfrm>
            <a:off x="8436424" y="1909756"/>
            <a:ext cx="305014" cy="305014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30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latshållare för bild 5" descr="En bild som visar bord, mat&#10;&#10;Automatiskt genererad beskrivning">
            <a:extLst>
              <a:ext uri="{FF2B5EF4-FFF2-40B4-BE49-F238E27FC236}">
                <a16:creationId xmlns:a16="http://schemas.microsoft.com/office/drawing/2014/main" id="{23DE09C1-1CBA-400B-BA3E-DDB67B4F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7858"/>
          <a:stretch>
            <a:fillRect/>
          </a:stretch>
        </p:blipFill>
        <p:spPr>
          <a:xfrm>
            <a:off x="2" y="2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5955799 h 6857999"/>
              <a:gd name="connsiteX3" fmla="*/ 12034150 w 12191999"/>
              <a:gd name="connsiteY3" fmla="*/ 5964626 h 6857999"/>
              <a:gd name="connsiteX4" fmla="*/ 11844404 w 12191999"/>
              <a:gd name="connsiteY4" fmla="*/ 5996693 h 6857999"/>
              <a:gd name="connsiteX5" fmla="*/ 11833169 w 12191999"/>
              <a:gd name="connsiteY5" fmla="*/ 5999892 h 6857999"/>
              <a:gd name="connsiteX6" fmla="*/ 11766615 w 12191999"/>
              <a:gd name="connsiteY6" fmla="*/ 6002260 h 6857999"/>
              <a:gd name="connsiteX7" fmla="*/ 10679397 w 12191999"/>
              <a:gd name="connsiteY7" fmla="*/ 6450426 h 6857999"/>
              <a:gd name="connsiteX8" fmla="*/ 10183748 w 12191999"/>
              <a:gd name="connsiteY8" fmla="*/ 6775623 h 6857999"/>
              <a:gd name="connsiteX9" fmla="*/ 10050738 w 12191999"/>
              <a:gd name="connsiteY9" fmla="*/ 6857999 h 6857999"/>
              <a:gd name="connsiteX10" fmla="*/ 5475199 w 12191999"/>
              <a:gd name="connsiteY10" fmla="*/ 6857999 h 6857999"/>
              <a:gd name="connsiteX11" fmla="*/ 5318960 w 12191999"/>
              <a:gd name="connsiteY11" fmla="*/ 6809499 h 6857999"/>
              <a:gd name="connsiteX12" fmla="*/ 4810126 w 12191999"/>
              <a:gd name="connsiteY12" fmla="*/ 6634162 h 6857999"/>
              <a:gd name="connsiteX13" fmla="*/ 4264819 w 12191999"/>
              <a:gd name="connsiteY13" fmla="*/ 6389389 h 6857999"/>
              <a:gd name="connsiteX14" fmla="*/ 3183107 w 12191999"/>
              <a:gd name="connsiteY14" fmla="*/ 5876522 h 6857999"/>
              <a:gd name="connsiteX15" fmla="*/ 3182852 w 12191999"/>
              <a:gd name="connsiteY15" fmla="*/ 5880105 h 6857999"/>
              <a:gd name="connsiteX16" fmla="*/ 3108556 w 12191999"/>
              <a:gd name="connsiteY16" fmla="*/ 5842466 h 6857999"/>
              <a:gd name="connsiteX17" fmla="*/ 2116705 w 12191999"/>
              <a:gd name="connsiteY17" fmla="*/ 5532315 h 6857999"/>
              <a:gd name="connsiteX18" fmla="*/ 1879456 w 12191999"/>
              <a:gd name="connsiteY18" fmla="*/ 5494405 h 6857999"/>
              <a:gd name="connsiteX19" fmla="*/ 1695776 w 12191999"/>
              <a:gd name="connsiteY19" fmla="*/ 5459683 h 6857999"/>
              <a:gd name="connsiteX20" fmla="*/ 1490329 w 12191999"/>
              <a:gd name="connsiteY20" fmla="*/ 5429378 h 6857999"/>
              <a:gd name="connsiteX21" fmla="*/ 1257447 w 12191999"/>
              <a:gd name="connsiteY21" fmla="*/ 5407290 h 6857999"/>
              <a:gd name="connsiteX22" fmla="*/ 1181475 w 12191999"/>
              <a:gd name="connsiteY22" fmla="*/ 5397480 h 6857999"/>
              <a:gd name="connsiteX23" fmla="*/ 620712 w 12191999"/>
              <a:gd name="connsiteY23" fmla="*/ 5368923 h 6857999"/>
              <a:gd name="connsiteX24" fmla="*/ 272552 w 12191999"/>
              <a:gd name="connsiteY24" fmla="*/ 5379849 h 6857999"/>
              <a:gd name="connsiteX25" fmla="*/ 0 w 12191999"/>
              <a:gd name="connsiteY25" fmla="*/ 54056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5955799"/>
                </a:lnTo>
                <a:lnTo>
                  <a:pt x="12034150" y="5964626"/>
                </a:lnTo>
                <a:cubicBezTo>
                  <a:pt x="11969907" y="5971850"/>
                  <a:pt x="11906606" y="5982598"/>
                  <a:pt x="11844404" y="5996693"/>
                </a:cubicBezTo>
                <a:lnTo>
                  <a:pt x="11833169" y="5999892"/>
                </a:lnTo>
                <a:lnTo>
                  <a:pt x="11766615" y="6002260"/>
                </a:lnTo>
                <a:cubicBezTo>
                  <a:pt x="11567082" y="6014398"/>
                  <a:pt x="11228062" y="6078787"/>
                  <a:pt x="10679397" y="6450426"/>
                </a:cubicBezTo>
                <a:cubicBezTo>
                  <a:pt x="10523374" y="6554814"/>
                  <a:pt x="10368455" y="6658993"/>
                  <a:pt x="10183748" y="6775623"/>
                </a:cubicBezTo>
                <a:lnTo>
                  <a:pt x="10050738" y="6857999"/>
                </a:lnTo>
                <a:lnTo>
                  <a:pt x="5475199" y="6857999"/>
                </a:lnTo>
                <a:lnTo>
                  <a:pt x="5318960" y="6809499"/>
                </a:lnTo>
                <a:cubicBezTo>
                  <a:pt x="5130355" y="6749973"/>
                  <a:pt x="4947378" y="6689283"/>
                  <a:pt x="4810126" y="6634162"/>
                </a:cubicBezTo>
                <a:cubicBezTo>
                  <a:pt x="4584972" y="6547028"/>
                  <a:pt x="4535989" y="6515663"/>
                  <a:pt x="4264819" y="6389389"/>
                </a:cubicBezTo>
                <a:cubicBezTo>
                  <a:pt x="3993649" y="6263116"/>
                  <a:pt x="3540856" y="6021365"/>
                  <a:pt x="3183107" y="5876522"/>
                </a:cubicBezTo>
                <a:lnTo>
                  <a:pt x="3182852" y="5880105"/>
                </a:lnTo>
                <a:lnTo>
                  <a:pt x="3108556" y="5842466"/>
                </a:lnTo>
                <a:cubicBezTo>
                  <a:pt x="2810842" y="5707528"/>
                  <a:pt x="2476569" y="5601873"/>
                  <a:pt x="2116705" y="5532315"/>
                </a:cubicBezTo>
                <a:lnTo>
                  <a:pt x="1879456" y="5494405"/>
                </a:lnTo>
                <a:lnTo>
                  <a:pt x="1695776" y="5459683"/>
                </a:lnTo>
                <a:cubicBezTo>
                  <a:pt x="1628106" y="5448303"/>
                  <a:pt x="1559601" y="5438187"/>
                  <a:pt x="1490329" y="5429378"/>
                </a:cubicBezTo>
                <a:lnTo>
                  <a:pt x="1257447" y="5407290"/>
                </a:lnTo>
                <a:lnTo>
                  <a:pt x="1181475" y="5397480"/>
                </a:lnTo>
                <a:cubicBezTo>
                  <a:pt x="999043" y="5378696"/>
                  <a:pt x="811714" y="5368923"/>
                  <a:pt x="620712" y="5368923"/>
                </a:cubicBezTo>
                <a:cubicBezTo>
                  <a:pt x="503173" y="5368923"/>
                  <a:pt x="387024" y="5372624"/>
                  <a:pt x="272552" y="5379849"/>
                </a:cubicBezTo>
                <a:lnTo>
                  <a:pt x="0" y="5405698"/>
                </a:lnTo>
                <a:close/>
              </a:path>
            </a:pathLst>
          </a:custGeom>
        </p:spPr>
      </p:pic>
      <p:sp>
        <p:nvSpPr>
          <p:cNvPr id="49" name="Title 3">
            <a:extLst>
              <a:ext uri="{FF2B5EF4-FFF2-40B4-BE49-F238E27FC236}">
                <a16:creationId xmlns:a16="http://schemas.microsoft.com/office/drawing/2014/main" id="{DDA661E4-CCEA-445B-8CF0-7DC5779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 err="1"/>
              <a:t>Frågor</a:t>
            </a:r>
            <a:r>
              <a:rPr lang="en-SE" dirty="0"/>
              <a:t>?</a:t>
            </a:r>
          </a:p>
        </p:txBody>
      </p:sp>
      <p:sp>
        <p:nvSpPr>
          <p:cNvPr id="50" name="Title 3">
            <a:extLst>
              <a:ext uri="{FF2B5EF4-FFF2-40B4-BE49-F238E27FC236}">
                <a16:creationId xmlns:a16="http://schemas.microsoft.com/office/drawing/2014/main" id="{071289C2-4C31-4213-A5D2-D663564662F8}"/>
              </a:ext>
            </a:extLst>
          </p:cNvPr>
          <p:cNvSpPr txBox="1">
            <a:spLocks/>
          </p:cNvSpPr>
          <p:nvPr/>
        </p:nvSpPr>
        <p:spPr>
          <a:xfrm>
            <a:off x="839789" y="1804901"/>
            <a:ext cx="10512427" cy="92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dirty="0" err="1"/>
              <a:t>Här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koden</a:t>
            </a:r>
            <a:r>
              <a:rPr lang="en-SE" dirty="0"/>
              <a:t> + pptx: </a:t>
            </a:r>
          </a:p>
          <a:p>
            <a:r>
              <a:rPr lang="sv-SE" sz="2400" dirty="0">
                <a:hlinkClick r:id="rId3"/>
              </a:rPr>
              <a:t>https://github.com/InfozoneGroup/Lunch-Learn-DurableFunctionOrchestrationDemo</a:t>
            </a:r>
            <a:r>
              <a:rPr lang="en-SE" sz="2400" dirty="0"/>
              <a:t> 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1347E1D5-0411-4B38-A1C9-B3F761043F92}"/>
              </a:ext>
            </a:extLst>
          </p:cNvPr>
          <p:cNvSpPr txBox="1">
            <a:spLocks/>
          </p:cNvSpPr>
          <p:nvPr/>
        </p:nvSpPr>
        <p:spPr>
          <a:xfrm>
            <a:off x="839784" y="2597604"/>
            <a:ext cx="8170865" cy="92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dirty="0" err="1"/>
              <a:t>Inspelning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, </a:t>
            </a:r>
            <a:r>
              <a:rPr lang="en-SE" dirty="0" err="1"/>
              <a:t>länk</a:t>
            </a:r>
            <a:r>
              <a:rPr lang="en-SE" dirty="0"/>
              <a:t> </a:t>
            </a:r>
            <a:r>
              <a:rPr lang="en-SE" dirty="0" err="1"/>
              <a:t>postas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2902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7ED2481-9EB8-436D-95BF-C9D44940A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261DF8-849B-4721-9C74-7A0AF970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Azure Durable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A24C-BF46-482F-A566-8611739842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 err="1"/>
              <a:t>Vad</a:t>
            </a:r>
            <a:r>
              <a:rPr lang="en-SE" dirty="0"/>
              <a:t> ska man ha </a:t>
            </a:r>
            <a:r>
              <a:rPr lang="en-SE" dirty="0" err="1"/>
              <a:t>dom</a:t>
            </a:r>
            <a:r>
              <a:rPr lang="en-SE" dirty="0"/>
              <a:t> till?!</a:t>
            </a:r>
          </a:p>
        </p:txBody>
      </p:sp>
    </p:spTree>
    <p:extLst>
      <p:ext uri="{BB962C8B-B14F-4D97-AF65-F5344CB8AC3E}">
        <p14:creationId xmlns:p14="http://schemas.microsoft.com/office/powerpoint/2010/main" val="21323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Azure Functions - bas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Från</a:t>
            </a:r>
            <a:r>
              <a:rPr lang="en-US" dirty="0"/>
              <a:t> docs.microsoft.com</a:t>
            </a:r>
            <a:r>
              <a:rPr lang="en-SE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less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 less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costs</a:t>
            </a:r>
          </a:p>
          <a:p>
            <a:r>
              <a:rPr lang="en-US" dirty="0"/>
              <a:t>Focus on (pieces of) code that matter the most to you, and Azure functions handles the rest</a:t>
            </a:r>
          </a:p>
          <a:p>
            <a:endParaRPr lang="en-S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F583795-70C4-4E2A-8852-01D42A433FB9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https://docs.microsoft.com/en-us/azure/azure-functions/functions-overview</a:t>
            </a:r>
            <a:r>
              <a:rPr lang="en-SE" sz="900" dirty="0"/>
              <a:t> </a:t>
            </a:r>
            <a:endParaRPr lang="en-US" sz="9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9F9C9A-54FA-481B-957E-C73983EFFFDC}"/>
              </a:ext>
            </a:extLst>
          </p:cNvPr>
          <p:cNvGrpSpPr/>
          <p:nvPr/>
        </p:nvGrpSpPr>
        <p:grpSpPr>
          <a:xfrm>
            <a:off x="8591550" y="2307"/>
            <a:ext cx="3600450" cy="489595"/>
            <a:chOff x="8591550" y="2307"/>
            <a:chExt cx="3600450" cy="489595"/>
          </a:xfrm>
        </p:grpSpPr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1E69B681-A6FF-4DE5-9DF6-E91498836275}"/>
                </a:ext>
              </a:extLst>
            </p:cNvPr>
            <p:cNvSpPr/>
            <p:nvPr/>
          </p:nvSpPr>
          <p:spPr>
            <a:xfrm rot="5400000">
              <a:off x="11702405" y="2307"/>
              <a:ext cx="489595" cy="489595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199E6F-0FC2-4331-8285-3D2F29D7DF32}"/>
                </a:ext>
              </a:extLst>
            </p:cNvPr>
            <p:cNvSpPr txBox="1"/>
            <p:nvPr/>
          </p:nvSpPr>
          <p:spPr>
            <a:xfrm>
              <a:off x="8591550" y="142640"/>
              <a:ext cx="34623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hlinkClick r:id="rId5"/>
                </a:rPr>
                <a:t>https://docs.microsoft.com/</a:t>
              </a:r>
              <a:r>
                <a:rPr lang="en-SE" sz="1100" dirty="0" err="1">
                  <a:hlinkClick r:id="rId5"/>
                </a:rPr>
                <a:t>en</a:t>
              </a:r>
              <a:r>
                <a:rPr lang="en-SE" sz="1100" dirty="0">
                  <a:hlinkClick r:id="rId5"/>
                </a:rPr>
                <a:t>-us</a:t>
              </a:r>
              <a:r>
                <a:rPr lang="en-US" sz="1100" dirty="0">
                  <a:hlinkClick r:id="rId5"/>
                </a:rPr>
                <a:t>/azure/azure-functions/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7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Serverless?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 err="1"/>
              <a:t>Fritt</a:t>
            </a:r>
            <a:r>
              <a:rPr lang="en-SE" dirty="0"/>
              <a:t> </a:t>
            </a:r>
            <a:r>
              <a:rPr lang="en-SE" dirty="0" err="1"/>
              <a:t>översatt</a:t>
            </a:r>
            <a:r>
              <a:rPr lang="en-SE" dirty="0"/>
              <a:t> </a:t>
            </a:r>
            <a:r>
              <a:rPr lang="en-SE" dirty="0" err="1"/>
              <a:t>från</a:t>
            </a:r>
            <a:r>
              <a:rPr lang="en-SE" dirty="0"/>
              <a:t> en.wikipedia.org: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exekveringsmodell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hanteras</a:t>
            </a:r>
            <a:r>
              <a:rPr lang="en-SE" dirty="0"/>
              <a:t> </a:t>
            </a:r>
            <a:r>
              <a:rPr lang="en-SE" dirty="0" err="1"/>
              <a:t>helt</a:t>
            </a:r>
            <a:r>
              <a:rPr lang="en-SE" dirty="0"/>
              <a:t> av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molnleverantör</a:t>
            </a:r>
            <a:r>
              <a:rPr lang="en-SE" dirty="0"/>
              <a:t> </a:t>
            </a:r>
            <a:r>
              <a:rPr lang="en-SE" dirty="0" err="1"/>
              <a:t>vad</a:t>
            </a:r>
            <a:r>
              <a:rPr lang="en-SE" dirty="0"/>
              <a:t> </a:t>
            </a:r>
            <a:r>
              <a:rPr lang="en-SE" dirty="0" err="1"/>
              <a:t>gäller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servrar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kapacitet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konfiguration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underhåll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uppdateringar</a:t>
            </a:r>
            <a:endParaRPr lang="en-US" dirty="0"/>
          </a:p>
          <a:p>
            <a:endParaRPr lang="en-S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https://en.wikipedia.org/wiki/Serverless_computing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650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5067054" cy="921657"/>
          </a:xfrm>
        </p:spPr>
        <p:txBody>
          <a:bodyPr/>
          <a:lstStyle/>
          <a:p>
            <a:r>
              <a:rPr lang="en-SE" dirty="0"/>
              <a:t>Azure Functions - bas (forts)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 err="1"/>
              <a:t>Fokus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kod</a:t>
            </a:r>
            <a:r>
              <a:rPr lang="en-SE" dirty="0"/>
              <a:t>, </a:t>
            </a:r>
            <a:r>
              <a:rPr lang="en-SE" dirty="0" err="1"/>
              <a:t>som</a:t>
            </a:r>
            <a:r>
              <a:rPr lang="en-SE" dirty="0"/>
              <a:t> ska </a:t>
            </a:r>
            <a:r>
              <a:rPr lang="en-SE" dirty="0" err="1"/>
              <a:t>köras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Microsoft tar hand om </a:t>
            </a:r>
            <a:r>
              <a:rPr lang="en-SE" dirty="0" err="1"/>
              <a:t>resten</a:t>
            </a:r>
            <a:r>
              <a:rPr lang="en-SE" dirty="0"/>
              <a:t>, </a:t>
            </a:r>
            <a:r>
              <a:rPr lang="en-SE" dirty="0" err="1"/>
              <a:t>nästan</a:t>
            </a:r>
            <a:r>
              <a:rPr lang="en-SE" dirty="0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 err="1"/>
              <a:t>Viss</a:t>
            </a:r>
            <a:r>
              <a:rPr lang="en-SE" dirty="0"/>
              <a:t>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Val av Service Plan </a:t>
            </a:r>
            <a:r>
              <a:rPr lang="en-SE" dirty="0" err="1"/>
              <a:t>påverkar</a:t>
            </a:r>
            <a:r>
              <a:rPr lang="en-SE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 </a:t>
            </a:r>
            <a:r>
              <a:rPr lang="en-SE" dirty="0" err="1"/>
              <a:t>tillgänglighet</a:t>
            </a:r>
            <a:r>
              <a:rPr lang="en-SE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pris,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timeout, </a:t>
            </a:r>
            <a:r>
              <a:rPr lang="en-SE" dirty="0" err="1"/>
              <a:t>från</a:t>
            </a:r>
            <a:r>
              <a:rPr lang="en-SE" dirty="0"/>
              <a:t> trigger till </a:t>
            </a:r>
            <a:r>
              <a:rPr lang="en-SE" dirty="0" err="1"/>
              <a:t>resultat</a:t>
            </a:r>
            <a:endParaRPr lang="en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dirty="0"/>
              <a:t>etc...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</a:t>
            </a:r>
            <a:r>
              <a:rPr lang="en-SE" sz="900" dirty="0" err="1">
                <a:hlinkClick r:id="rId5"/>
              </a:rPr>
              <a:t>en</a:t>
            </a:r>
            <a:r>
              <a:rPr lang="en-SE" sz="900" dirty="0">
                <a:hlinkClick r:id="rId5"/>
              </a:rPr>
              <a:t>-us</a:t>
            </a:r>
            <a:r>
              <a:rPr lang="en-US" sz="900" dirty="0">
                <a:hlinkClick r:id="rId5"/>
              </a:rPr>
              <a:t>/azure/azure-functions/functions-scale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13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5067054" cy="921657"/>
          </a:xfrm>
        </p:spPr>
        <p:txBody>
          <a:bodyPr/>
          <a:lstStyle/>
          <a:p>
            <a:r>
              <a:rPr lang="en-SE" dirty="0"/>
              <a:t>Azure Functions - bas (forts)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b="1" dirty="0"/>
              <a:t>Triggers</a:t>
            </a:r>
            <a:r>
              <a:rPr lang="en-SE" dirty="0"/>
              <a:t>,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urval</a:t>
            </a:r>
            <a:r>
              <a:rPr lang="en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Http &amp; webhooks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Service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Queue, table &amp;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etc...</a:t>
            </a:r>
          </a:p>
          <a:p>
            <a:r>
              <a:rPr lang="en-SE" b="1" dirty="0"/>
              <a:t>Input</a:t>
            </a:r>
            <a:r>
              <a:rPr lang="en-SE" dirty="0"/>
              <a:t>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b="1" dirty="0"/>
              <a:t>output</a:t>
            </a:r>
            <a:r>
              <a:rPr lang="en-SE" dirty="0"/>
              <a:t> </a:t>
            </a:r>
            <a:r>
              <a:rPr lang="en-SE" b="1" dirty="0" err="1"/>
              <a:t>bindnings</a:t>
            </a:r>
            <a:r>
              <a:rPr lang="en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Queue, table &amp; blob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Cosmos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etc...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4131733" y="5760810"/>
            <a:ext cx="722047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</a:t>
            </a:r>
            <a:r>
              <a:rPr lang="en-SE" sz="900" dirty="0" err="1">
                <a:hlinkClick r:id="rId5"/>
              </a:rPr>
              <a:t>en</a:t>
            </a:r>
            <a:r>
              <a:rPr lang="en-SE" sz="900" dirty="0">
                <a:hlinkClick r:id="rId5"/>
              </a:rPr>
              <a:t>-us</a:t>
            </a:r>
            <a:r>
              <a:rPr lang="en-US" sz="900" dirty="0">
                <a:hlinkClick r:id="rId5"/>
              </a:rPr>
              <a:t>/azure/azure-functions/functions-triggers-bindings?supported-bindings</a:t>
            </a:r>
            <a:r>
              <a:rPr lang="en-SE" sz="900" dirty="0"/>
              <a:t> </a:t>
            </a:r>
            <a:endParaRPr lang="en-US" sz="9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9D89FC-1331-4A06-9ED1-FA930B7B6349}"/>
              </a:ext>
            </a:extLst>
          </p:cNvPr>
          <p:cNvSpPr txBox="1">
            <a:spLocks/>
          </p:cNvSpPr>
          <p:nvPr/>
        </p:nvSpPr>
        <p:spPr>
          <a:xfrm>
            <a:off x="4131733" y="604892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6"/>
              </a:rPr>
              <a:t>https://docs.microsoft.com/</a:t>
            </a:r>
            <a:r>
              <a:rPr lang="en-SE" sz="900" dirty="0" err="1">
                <a:hlinkClick r:id="rId6"/>
              </a:rPr>
              <a:t>en</a:t>
            </a:r>
            <a:r>
              <a:rPr lang="en-SE" sz="900" dirty="0">
                <a:hlinkClick r:id="rId6"/>
              </a:rPr>
              <a:t>-us</a:t>
            </a:r>
            <a:r>
              <a:rPr lang="en-US" sz="900" dirty="0">
                <a:hlinkClick r:id="rId6"/>
              </a:rPr>
              <a:t>/azure/azure-functions/functions-bindings-example</a:t>
            </a:r>
            <a:r>
              <a:rPr lang="en-SE" sz="900" dirty="0"/>
              <a:t> </a:t>
            </a:r>
            <a:endParaRPr lang="en-US" sz="9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37896-CA72-4571-B69E-C77E78107C17}"/>
              </a:ext>
            </a:extLst>
          </p:cNvPr>
          <p:cNvGrpSpPr/>
          <p:nvPr/>
        </p:nvGrpSpPr>
        <p:grpSpPr>
          <a:xfrm>
            <a:off x="9942448" y="2307"/>
            <a:ext cx="2249552" cy="489595"/>
            <a:chOff x="9865895" y="54298"/>
            <a:chExt cx="2249552" cy="489595"/>
          </a:xfrm>
        </p:grpSpPr>
        <p:sp>
          <p:nvSpPr>
            <p:cNvPr id="2" name="Half Frame 1">
              <a:extLst>
                <a:ext uri="{FF2B5EF4-FFF2-40B4-BE49-F238E27FC236}">
                  <a16:creationId xmlns:a16="http://schemas.microsoft.com/office/drawing/2014/main" id="{A7F7FA18-5627-4465-8C38-E9E1FA0BC6FD}"/>
                </a:ext>
              </a:extLst>
            </p:cNvPr>
            <p:cNvSpPr/>
            <p:nvPr/>
          </p:nvSpPr>
          <p:spPr>
            <a:xfrm rot="5400000">
              <a:off x="11625852" y="54298"/>
              <a:ext cx="489595" cy="489595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E62D6B-ABA2-4B71-80EC-070018511753}"/>
                </a:ext>
              </a:extLst>
            </p:cNvPr>
            <p:cNvSpPr txBox="1"/>
            <p:nvPr/>
          </p:nvSpPr>
          <p:spPr>
            <a:xfrm>
              <a:off x="9865895" y="194631"/>
              <a:ext cx="21114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100" dirty="0"/>
                <a:t>Visual Studio, File -&gt; New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2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4290"/>
            <a:ext cx="5067054" cy="921657"/>
          </a:xfrm>
        </p:spPr>
        <p:txBody>
          <a:bodyPr>
            <a:normAutofit/>
          </a:bodyPr>
          <a:lstStyle/>
          <a:p>
            <a:r>
              <a:rPr lang="en-SE" dirty="0"/>
              <a:t>Azure Durable Functions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 err="1"/>
              <a:t>Som</a:t>
            </a:r>
            <a:r>
              <a:rPr lang="en-SE" dirty="0"/>
              <a:t> Azure Functions men med: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Möjlighet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spara</a:t>
            </a:r>
            <a:r>
              <a:rPr lang="en-SE" dirty="0"/>
              <a:t> </a:t>
            </a:r>
            <a:r>
              <a:rPr lang="en-SE" dirty="0" err="1"/>
              <a:t>tillstånd</a:t>
            </a:r>
            <a:r>
              <a:rPr lang="en-SE" dirty="0"/>
              <a:t> - </a:t>
            </a:r>
            <a:r>
              <a:rPr lang="en-SE" b="1" dirty="0"/>
              <a:t>stateful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Bygga</a:t>
            </a:r>
            <a:r>
              <a:rPr lang="en-SE" dirty="0"/>
              <a:t> </a:t>
            </a:r>
            <a:r>
              <a:rPr lang="en-SE" dirty="0" err="1"/>
              <a:t>orkestreringar</a:t>
            </a:r>
            <a:r>
              <a:rPr lang="en-SE" dirty="0"/>
              <a:t> - </a:t>
            </a:r>
            <a:r>
              <a:rPr lang="en-SE" b="1" dirty="0"/>
              <a:t>orchestrations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 err="1"/>
              <a:t>Beständinga</a:t>
            </a:r>
            <a:r>
              <a:rPr lang="en-SE" dirty="0"/>
              <a:t> </a:t>
            </a:r>
            <a:r>
              <a:rPr lang="en-SE" dirty="0" err="1"/>
              <a:t>entiteter</a:t>
            </a:r>
            <a:r>
              <a:rPr lang="en-SE" dirty="0"/>
              <a:t> - </a:t>
            </a:r>
            <a:r>
              <a:rPr lang="en-SE" b="1" dirty="0"/>
              <a:t>durable</a:t>
            </a:r>
            <a:r>
              <a:rPr lang="en-SE" dirty="0"/>
              <a:t> </a:t>
            </a:r>
            <a:r>
              <a:rPr lang="en-SE" b="1" dirty="0"/>
              <a:t>entities</a:t>
            </a:r>
            <a:endParaRPr lang="en-S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14E4B2-8669-407D-B8C2-FB17911907D2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https://docs.microsoft.com/en-us/azure/azure-functions/durable/durable-functions-overview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1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2EBE3-3B37-4657-9C67-E0D9E8D6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Azure Durable Functions (forts)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5A5D16-6A32-4D77-AE33-EFAE77C07C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" b="895"/>
          <a:stretch/>
        </p:blipFill>
        <p:spPr>
          <a:xfrm>
            <a:off x="5906842" y="447675"/>
            <a:ext cx="5445369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4D3210-419E-4AA9-997B-7689106DF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E" dirty="0"/>
              <a:t>Det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</a:t>
            </a:r>
            <a:r>
              <a:rPr lang="en-SE" dirty="0" err="1"/>
              <a:t>antal</a:t>
            </a:r>
            <a:r>
              <a:rPr lang="en-SE" dirty="0"/>
              <a:t> </a:t>
            </a:r>
            <a:r>
              <a:rPr lang="en-SE" dirty="0" err="1"/>
              <a:t>mönster</a:t>
            </a:r>
            <a:r>
              <a:rPr lang="en-S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Function chaining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Fan-out/fan-in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Async http (</a:t>
            </a:r>
            <a:r>
              <a:rPr lang="en-SE" dirty="0" err="1"/>
              <a:t>api:s</a:t>
            </a:r>
            <a:r>
              <a:rPr lang="en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Human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Aggregator (stateful entities)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A7113C5-A21B-456F-BE55-BEBBA05C45D4}"/>
              </a:ext>
            </a:extLst>
          </p:cNvPr>
          <p:cNvSpPr txBox="1">
            <a:spLocks/>
          </p:cNvSpPr>
          <p:nvPr/>
        </p:nvSpPr>
        <p:spPr>
          <a:xfrm>
            <a:off x="839788" y="4629151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4"/>
              </a:rPr>
              <a:t>https://docs.microsoft.com/en-us/azure/azure-functions/durable/durable-functions-overview#application-patterns</a:t>
            </a:r>
            <a:r>
              <a:rPr lang="en-S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768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C55B402D-0839-428C-8819-9A1893D0A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028825"/>
            <a:ext cx="7858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B885742F-6EB8-4825-819A-CC0CEB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54290"/>
            <a:ext cx="5818399" cy="921657"/>
          </a:xfrm>
        </p:spPr>
        <p:txBody>
          <a:bodyPr>
            <a:normAutofit/>
          </a:bodyPr>
          <a:lstStyle/>
          <a:p>
            <a:r>
              <a:rPr lang="en-SE" dirty="0"/>
              <a:t>Function chaining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CC1AB0-6239-4CA8-A4C2-E9380B974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98567"/>
            <a:ext cx="4186001" cy="23715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6E262516-38CD-46B1-9B2B-466588272462}"/>
              </a:ext>
            </a:extLst>
          </p:cNvPr>
          <p:cNvSpPr txBox="1">
            <a:spLocks/>
          </p:cNvSpPr>
          <p:nvPr/>
        </p:nvSpPr>
        <p:spPr>
          <a:xfrm>
            <a:off x="839787" y="918605"/>
            <a:ext cx="5818399" cy="29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sv-SE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sz="1000" dirty="0" err="1"/>
              <a:t>Mönster</a:t>
            </a:r>
            <a:endParaRPr lang="en-SE" sz="10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628074D-3D7F-4921-A1CB-D8752DC353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4208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sv-SE" sz="1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hlinkClick r:id="rId5"/>
              </a:rPr>
              <a:t>https://docs.microsoft.com/en-us/azure/azure-functions/durable/durable-functions-overview#chaining</a:t>
            </a:r>
            <a:r>
              <a:rPr lang="en-SE" sz="900" dirty="0"/>
              <a:t> 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EA7584-71B6-40C8-A7F3-8D156861C7F4}"/>
              </a:ext>
            </a:extLst>
          </p:cNvPr>
          <p:cNvGrpSpPr/>
          <p:nvPr/>
        </p:nvGrpSpPr>
        <p:grpSpPr>
          <a:xfrm>
            <a:off x="7866559" y="2307"/>
            <a:ext cx="4325441" cy="571220"/>
            <a:chOff x="7790006" y="54298"/>
            <a:chExt cx="4325441" cy="571220"/>
          </a:xfrm>
        </p:grpSpPr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38CF30F3-3F10-4F60-BC9D-427C9356F612}"/>
                </a:ext>
              </a:extLst>
            </p:cNvPr>
            <p:cNvSpPr/>
            <p:nvPr/>
          </p:nvSpPr>
          <p:spPr>
            <a:xfrm rot="5400000">
              <a:off x="11625852" y="54298"/>
              <a:ext cx="489595" cy="489595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C769D1-D7B4-49CF-B9C6-BB8FAA78EC52}"/>
                </a:ext>
              </a:extLst>
            </p:cNvPr>
            <p:cNvSpPr txBox="1"/>
            <p:nvPr/>
          </p:nvSpPr>
          <p:spPr>
            <a:xfrm>
              <a:off x="7790006" y="194631"/>
              <a:ext cx="4187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E" sz="1100" dirty="0"/>
                <a:t>Visual Studio, File -&gt; New Project -&gt; Durable Functions Orchestration</a:t>
              </a:r>
            </a:p>
            <a:p>
              <a:pPr algn="r"/>
              <a:r>
                <a:rPr lang="en-SE" sz="1100" dirty="0"/>
                <a:t>VS Code, extension </a:t>
              </a:r>
              <a:r>
                <a:rPr lang="sv-SE" sz="1100" dirty="0">
                  <a:hlinkClick r:id="rId6"/>
                </a:rPr>
                <a:t>Durable Functions Monitor</a:t>
              </a:r>
              <a:endParaRPr lang="en-S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phics">
  <a:themeElements>
    <a:clrScheme name="Infozone">
      <a:dk1>
        <a:srgbClr val="4A4948"/>
      </a:dk1>
      <a:lt1>
        <a:sysClr val="window" lastClr="FFFFFF"/>
      </a:lt1>
      <a:dk2>
        <a:srgbClr val="005F71"/>
      </a:dk2>
      <a:lt2>
        <a:srgbClr val="E7E6E6"/>
      </a:lt2>
      <a:accent1>
        <a:srgbClr val="007184"/>
      </a:accent1>
      <a:accent2>
        <a:srgbClr val="71A5B4"/>
      </a:accent2>
      <a:accent3>
        <a:srgbClr val="CD5B1C"/>
      </a:accent3>
      <a:accent4>
        <a:srgbClr val="E6AD8D"/>
      </a:accent4>
      <a:accent5>
        <a:srgbClr val="FFED00"/>
      </a:accent5>
      <a:accent6>
        <a:srgbClr val="FFF67F"/>
      </a:accent6>
      <a:hlink>
        <a:srgbClr val="71A5B4"/>
      </a:hlink>
      <a:folHlink>
        <a:srgbClr val="007184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zone - presentationsmall" id="{F29CA5B1-3451-4E6A-BBD3-AEB2DB6007CA}" vid="{C92F55FF-A9B3-42E6-BB6E-952A448C56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0D11E526B8AC4F9BA28E57CD1B7A9D" ma:contentTypeVersion="11" ma:contentTypeDescription="Skapa ett nytt dokument." ma:contentTypeScope="" ma:versionID="0230ae9714afd621f6f3a1cff396ffc0">
  <xsd:schema xmlns:xsd="http://www.w3.org/2001/XMLSchema" xmlns:xs="http://www.w3.org/2001/XMLSchema" xmlns:p="http://schemas.microsoft.com/office/2006/metadata/properties" xmlns:ns2="79989873-1933-4030-a5af-9c9ae85f1deb" xmlns:ns3="3b7be02a-60f8-4b25-a7d7-f512eecf9bec" targetNamespace="http://schemas.microsoft.com/office/2006/metadata/properties" ma:root="true" ma:fieldsID="58e2b436a9445bd6233da9647bf7a676" ns2:_="" ns3:_="">
    <xsd:import namespace="79989873-1933-4030-a5af-9c9ae85f1deb"/>
    <xsd:import namespace="3b7be02a-60f8-4b25-a7d7-f512eecf9b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okumenttyp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89873-1933-4030-a5af-9c9ae85f1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okumenttyp" ma:index="16" nillable="true" ma:displayName="Dokumenttyp" ma:format="Dropdown" ma:internalName="Dokumenttyp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be02a-60f8-4b25-a7d7-f512eecf9be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kumenttyp xmlns="79989873-1933-4030-a5af-9c9ae85f1de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69FB51-990C-4090-83AF-796D8B78C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989873-1933-4030-a5af-9c9ae85f1deb"/>
    <ds:schemaRef ds:uri="3b7be02a-60f8-4b25-a7d7-f512eecf9b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595190-91DC-4C55-8CBC-4A7F4E0D64AA}">
  <ds:schemaRefs>
    <ds:schemaRef ds:uri="http://schemas.microsoft.com/office/2006/metadata/properties"/>
    <ds:schemaRef ds:uri="http://schemas.microsoft.com/office/infopath/2007/PartnerControls"/>
    <ds:schemaRef ds:uri="79989873-1933-4030-a5af-9c9ae85f1deb"/>
  </ds:schemaRefs>
</ds:datastoreItem>
</file>

<file path=customXml/itemProps3.xml><?xml version="1.0" encoding="utf-8"?>
<ds:datastoreItem xmlns:ds="http://schemas.openxmlformats.org/officeDocument/2006/customXml" ds:itemID="{7E1975E0-3006-4B25-93FF-9F474E8C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Infozone_PowerPoint_Mall</Template>
  <TotalTime>1682</TotalTime>
  <Words>594</Words>
  <Application>Microsoft Office PowerPoint</Application>
  <PresentationFormat>Widescreen</PresentationFormat>
  <Paragraphs>108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Corbel</vt:lpstr>
      <vt:lpstr>Segoe UI</vt:lpstr>
      <vt:lpstr>Graphics</vt:lpstr>
      <vt:lpstr>Lunch &amp; Learn 2021-04-07</vt:lpstr>
      <vt:lpstr>Azure Durable Functions</vt:lpstr>
      <vt:lpstr>Azure Functions - bas</vt:lpstr>
      <vt:lpstr>Serverless?</vt:lpstr>
      <vt:lpstr>Azure Functions - bas (forts) </vt:lpstr>
      <vt:lpstr>Azure Functions - bas (forts) </vt:lpstr>
      <vt:lpstr>Azure Durable Functions</vt:lpstr>
      <vt:lpstr>Azure Durable Functions (forts)</vt:lpstr>
      <vt:lpstr>Function chaining</vt:lpstr>
      <vt:lpstr>Fan-out/fan-in</vt:lpstr>
      <vt:lpstr>Async Http (api:s)</vt:lpstr>
      <vt:lpstr>Monitor</vt:lpstr>
      <vt:lpstr>Human interaction</vt:lpstr>
      <vt:lpstr>Aggregator (stateful entities)</vt:lpstr>
      <vt:lpstr>Vad ska vi bygga idag?</vt:lpstr>
      <vt:lpstr>Frågor?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Workplace</dc:title>
  <dc:creator>Eva-Katrine Persson</dc:creator>
  <cp:lastModifiedBy>Fredrik Johnsson</cp:lastModifiedBy>
  <cp:revision>51</cp:revision>
  <dcterms:created xsi:type="dcterms:W3CDTF">2020-02-26T14:58:05Z</dcterms:created>
  <dcterms:modified xsi:type="dcterms:W3CDTF">2021-04-07T17:34:49Z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0x010100350D11E526B8AC4F9BA28E57CD1B7A9D</vt:lpwstr>
  </property>
</Properties>
</file>