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22"/>
  </p:notesMasterIdLst>
  <p:handoutMasterIdLst>
    <p:handoutMasterId r:id="rId23"/>
  </p:handoutMasterIdLst>
  <p:sldIdLst>
    <p:sldId id="268" r:id="rId5"/>
    <p:sldId id="261" r:id="rId6"/>
    <p:sldId id="281" r:id="rId7"/>
    <p:sldId id="259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8" r:id="rId16"/>
    <p:sldId id="280" r:id="rId17"/>
    <p:sldId id="276" r:id="rId18"/>
    <p:sldId id="277" r:id="rId19"/>
    <p:sldId id="279" r:id="rId20"/>
    <p:sldId id="267" r:id="rId21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0"/>
  </p:normalViewPr>
  <p:slideViewPr>
    <p:cSldViewPr snapToGrid="0" snapToObjects="1">
      <p:cViewPr>
        <p:scale>
          <a:sx n="100" d="100"/>
          <a:sy n="100" d="100"/>
        </p:scale>
        <p:origin x="-636" y="-1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9CFC03-B425-4F17-A66F-D3A494D4D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CF0BB-912B-4618-9DDA-D2D2FDC57F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E3839-DE98-4DF0-AF0A-2A69A12CD27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BA82D-B7B8-45FA-8E53-EE9001C21C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12E5B-1427-4A5D-93C8-C6938835F3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8243B-F942-4F1E-963E-759E234C56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843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45CB7-ADDC-4CA0-93D7-A59D3565FF0C}" type="datetimeFigureOut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AA6D5-2F42-4F9E-A12A-EE28AC96310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053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A6D5-2F42-4F9E-A12A-EE28AC9631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59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A6D5-2F42-4F9E-A12A-EE28AC96310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809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A6D5-2F42-4F9E-A12A-EE28AC96310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11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A6D5-2F42-4F9E-A12A-EE28AC96310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48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A6D5-2F42-4F9E-A12A-EE28AC96310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27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294CD3-019E-4CF0-9E7A-204A437BADAC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44B4E-148F-466A-A4F1-8643E4106669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6EF295-FDF1-4CA5-8CAE-35B7D8CD2597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rtlCol="0" anchor="b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C327F-ED94-4B20-B539-6115DEDB466C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rtlCol="0" anchor="ctr">
            <a:normAutofit/>
          </a:bodyPr>
          <a:lstStyle>
            <a:lvl1pPr algn="l">
              <a:defRPr sz="48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569CD0-E63F-433B-8C23-613FE71F6B32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rtlCol="0" anchor="ctr">
            <a:normAutofit/>
          </a:bodyPr>
          <a:lstStyle>
            <a:lvl1pPr algn="l">
              <a:defRPr sz="4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77C95C-0D0A-4F86-925D-869EE6557123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FF93EE-7CFB-4ED5-917A-3E325F086003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rtlCol="0" anchor="ctr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06870-F451-4A39-AA7A-9427C52AB79C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563E68-1111-49D9-9723-F7B6C6617A9A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CFF93E-9B55-461C-AE07-FC5DD9E8CA20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FD8264-99F9-479A-9CAE-6E40EFD9D804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724B97-C7DB-46A2-A1D1-C8241A0FB409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DD8611-D9B0-41E8-9EE2-629CFE20922D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92F2E-BFFE-4B83-B8F5-32303CAD2D4C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rtlCol="0" anchor="b"/>
          <a:lstStyle>
            <a:lvl1pPr algn="l">
              <a:defRPr sz="20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1139BD-0805-48C9-9814-8F6AE09CBA09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9654D0-B49E-4E7B-BE4D-796D0BC0C1EA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8BFC9A1-3309-4B87-8669-EA95B8AB6E85}" type="datetime1">
              <a:rPr lang="en-GB" noProof="0" smtClean="0"/>
              <a:t>08/08/2025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elastic.co/" TargetMode="External"/><Relationship Id="rId3" Type="http://schemas.openxmlformats.org/officeDocument/2006/relationships/hyperlink" Target="https://www.terraform.io/docs" TargetMode="External"/><Relationship Id="rId7" Type="http://schemas.openxmlformats.org/officeDocument/2006/relationships/hyperlink" Target="https://forums.aws.amazon.com/" TargetMode="External"/><Relationship Id="rId12" Type="http://schemas.openxmlformats.org/officeDocument/2006/relationships/hyperlink" Target="https://kubernetes.io/docs/tasks/access-application-cluster/web-ui-dashboard/" TargetMode="External"/><Relationship Id="rId2" Type="http://schemas.openxmlformats.org/officeDocument/2006/relationships/hyperlink" Target="https://../READM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uss.hashicorp.com/" TargetMode="External"/><Relationship Id="rId11" Type="http://schemas.openxmlformats.org/officeDocument/2006/relationships/hyperlink" Target="https://aws.amazon.com/aws-cost-management/aws-cost-explorer/" TargetMode="External"/><Relationship Id="rId5" Type="http://schemas.openxmlformats.org/officeDocument/2006/relationships/hyperlink" Target="https://www.elastic.co/guide/" TargetMode="External"/><Relationship Id="rId10" Type="http://schemas.openxmlformats.org/officeDocument/2006/relationships/hyperlink" Target="https://www.terraform.io/docs/cloud/cost-estimation/" TargetMode="External"/><Relationship Id="rId4" Type="http://schemas.openxmlformats.org/officeDocument/2006/relationships/hyperlink" Target="https://docs.aws.amazon.com/eks/" TargetMode="External"/><Relationship Id="rId9" Type="http://schemas.openxmlformats.org/officeDocument/2006/relationships/hyperlink" Target="https://slack.k8s.i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60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>
            <a:normAutofit fontScale="90000"/>
          </a:bodyPr>
          <a:lstStyle/>
          <a:p>
            <a:r>
              <a:rPr lang="en-GB" b="1" dirty="0"/>
              <a:t>Infrastructure as Code: Deploying Elasticsearch and Kibana with Terraform</a:t>
            </a:r>
            <a:br>
              <a:rPr lang="en-GB" dirty="0"/>
            </a:br>
            <a:endParaRPr lang="en-GB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7013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Presented by: Alam Ahmed </a:t>
            </a:r>
          </a:p>
          <a:p>
            <a:pPr rtl="0"/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BE3A-7538-A7E8-850D-C42C1807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296" y="75470"/>
            <a:ext cx="8911687" cy="1280890"/>
          </a:xfrm>
        </p:spPr>
        <p:txBody>
          <a:bodyPr>
            <a:normAutofit/>
          </a:bodyPr>
          <a:lstStyle/>
          <a:p>
            <a:r>
              <a:rPr lang="en-GB" dirty="0"/>
              <a:t>Code walkthrough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1AC98D-A6BA-72D7-F068-5870B4425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431" y="1061085"/>
            <a:ext cx="4371969" cy="5260528"/>
          </a:xfrm>
        </p:spPr>
      </p:pic>
    </p:spTree>
    <p:extLst>
      <p:ext uri="{BB962C8B-B14F-4D97-AF65-F5344CB8AC3E}">
        <p14:creationId xmlns:p14="http://schemas.microsoft.com/office/powerpoint/2010/main" val="281364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6ED008-F107-E5B3-311F-598E0369B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34" y="512861"/>
            <a:ext cx="3771884" cy="563593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F7B5A-0F87-DD23-419B-6C4E9F1F1CAB}"/>
              </a:ext>
            </a:extLst>
          </p:cNvPr>
          <p:cNvSpPr txBox="1"/>
          <p:nvPr/>
        </p:nvSpPr>
        <p:spPr>
          <a:xfrm>
            <a:off x="1504934" y="1435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GB" b="1" i="0" dirty="0">
                <a:solidFill>
                  <a:srgbClr val="F8FAFF"/>
                </a:solidFill>
                <a:effectLst/>
                <a:latin typeface="quote-cjk-patch"/>
              </a:rPr>
              <a:t>Elasticsearch Module – Best Practices</a:t>
            </a:r>
            <a:endParaRPr lang="en-GB" b="0" i="0" dirty="0">
              <a:solidFill>
                <a:srgbClr val="F8FAFF"/>
              </a:solidFill>
              <a:effectLst/>
              <a:latin typeface="quote-cjk-patch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AC725-46A4-DA6F-B9EC-A21745148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845" y="1803675"/>
            <a:ext cx="4279987" cy="119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8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F1CF-E334-F50C-6CF6-80665016C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295" y="33081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AWS IAM Policy Structure for Infrastructure Deployment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2B84D-A664-D832-49DD-ABCA749CF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174" y="1363448"/>
            <a:ext cx="6218387" cy="382739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8F9989-4AE4-458E-D55F-B7F64D4C6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341" y="1363448"/>
            <a:ext cx="4572235" cy="3092609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5F617F5D-860A-CBFA-A072-74A10EEEF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6092224" rIns="0" bIns="870691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quote-cjk-patch"/>
              </a:rPr>
              <a:t>🔑 Key Point: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F8FAFF"/>
              </a:solidFill>
              <a:effectLst/>
              <a:latin typeface="quote-cjk-pa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⚡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policy grants 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administrative-level access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for infrastructure deployment and management, enabling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resource creation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via tools like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Terraform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kumimoji="0" lang="en-US" altLang="en-US" sz="100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:</a:t>
            </a:r>
            <a:r>
              <a:rPr kumimoji="0" lang="en-US" altLang="en-US" sz="100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construction_site</a:t>
            </a:r>
            <a:r>
              <a:rPr kumimoji="0" lang="en-US" altLang="en-US" sz="100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98EC3-C1BC-7AA7-84F6-9FDED16570EB}"/>
              </a:ext>
            </a:extLst>
          </p:cNvPr>
          <p:cNvSpPr txBox="1"/>
          <p:nvPr/>
        </p:nvSpPr>
        <p:spPr>
          <a:xfrm>
            <a:off x="7080488" y="4456057"/>
            <a:ext cx="4851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🔑 Key Point:</a:t>
            </a:r>
          </a:p>
          <a:p>
            <a:r>
              <a:rPr lang="en-GB" dirty="0"/>
              <a:t>⚡ This policy grants administrative-level access for infrastructure deployment and management, enabling automated resource creation via Terraform (:</a:t>
            </a:r>
            <a:r>
              <a:rPr lang="en-GB" dirty="0" err="1"/>
              <a:t>construction_site</a:t>
            </a:r>
            <a:r>
              <a:rPr lang="en-GB" dirty="0"/>
              <a:t>:).</a:t>
            </a:r>
          </a:p>
        </p:txBody>
      </p:sp>
    </p:spTree>
    <p:extLst>
      <p:ext uri="{BB962C8B-B14F-4D97-AF65-F5344CB8AC3E}">
        <p14:creationId xmlns:p14="http://schemas.microsoft.com/office/powerpoint/2010/main" val="144547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3704D8A-9BFC-439A-A95B-B06327771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EE4A4-EB63-3AFB-E2FD-57E8DB72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b="1"/>
              <a:t>Behold! The Terraform Script That Built It All</a:t>
            </a:r>
            <a:br>
              <a:rPr lang="en-GB" sz="2800"/>
            </a:br>
            <a:endParaRPr lang="en-GB" sz="2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1FE79C-AE92-465F-B254-E0D3FFE12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3C08E-4D47-766E-5026-0FBE24F9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r>
              <a:rPr lang="en-GB" b="1"/>
              <a:t>EKS cluster</a:t>
            </a:r>
            <a:r>
              <a:rPr lang="en-GB"/>
              <a:t> - Kubernetes environment</a:t>
            </a:r>
          </a:p>
          <a:p>
            <a:r>
              <a:rPr lang="en-GB" b="1"/>
              <a:t>Elasticsearch</a:t>
            </a:r>
            <a:r>
              <a:rPr lang="en-GB"/>
              <a:t> - Search and analytics engine</a:t>
            </a:r>
          </a:p>
          <a:p>
            <a:r>
              <a:rPr lang="en-GB" b="1"/>
              <a:t>Kibana</a:t>
            </a:r>
            <a:r>
              <a:rPr lang="en-GB"/>
              <a:t> - Beautiful data visualization dashboard</a:t>
            </a:r>
          </a:p>
          <a:p>
            <a:r>
              <a:rPr lang="en-GB" b="1"/>
              <a:t>Monitoring stack</a:t>
            </a:r>
            <a:r>
              <a:rPr lang="en-GB"/>
              <a:t> - Prometheus and Grafana</a:t>
            </a:r>
          </a:p>
          <a:p>
            <a:r>
              <a:rPr lang="en-GB" b="1"/>
              <a:t>Load balancers</a:t>
            </a:r>
            <a:r>
              <a:rPr lang="en-GB"/>
              <a:t> - External access</a:t>
            </a:r>
          </a:p>
          <a:p>
            <a:r>
              <a:rPr lang="en-GB" b="1"/>
              <a:t>All dashboards working</a:t>
            </a:r>
            <a:r>
              <a:rPr lang="en-GB"/>
              <a:t> - Ready to explore</a:t>
            </a:r>
          </a:p>
          <a:p>
            <a:endParaRPr lang="en-GB"/>
          </a:p>
        </p:txBody>
      </p:sp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12B33FE-225F-1821-1112-14B1DE9369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9" t="3240" b="7832"/>
          <a:stretch>
            <a:fillRect/>
          </a:stretch>
        </p:blipFill>
        <p:spPr>
          <a:xfrm>
            <a:off x="6699250" y="2254250"/>
            <a:ext cx="3926553" cy="1752600"/>
          </a:xfrm>
          <a:prstGeom prst="rect">
            <a:avLst/>
          </a:prstGeom>
        </p:spPr>
      </p:pic>
      <p:sp>
        <p:nvSpPr>
          <p:cNvPr id="23" name="Freeform 43">
            <a:extLst>
              <a:ext uri="{FF2B5EF4-FFF2-40B4-BE49-F238E27FC236}">
                <a16:creationId xmlns:a16="http://schemas.microsoft.com/office/drawing/2014/main" id="{8593629A-2C00-4824-90EF-8547026D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82880" y="6061223"/>
            <a:ext cx="855156" cy="506277"/>
          </a:xfrm>
          <a:custGeom>
            <a:avLst/>
            <a:gdLst>
              <a:gd name="connsiteX0" fmla="*/ 0 w 855156"/>
              <a:gd name="connsiteY0" fmla="*/ 506277 h 506277"/>
              <a:gd name="connsiteX1" fmla="*/ 509169 w 855156"/>
              <a:gd name="connsiteY1" fmla="*/ 505572 h 506277"/>
              <a:gd name="connsiteX2" fmla="*/ 599864 w 855156"/>
              <a:gd name="connsiteY2" fmla="*/ 505572 h 506277"/>
              <a:gd name="connsiteX3" fmla="*/ 614121 w 855156"/>
              <a:gd name="connsiteY3" fmla="*/ 500804 h 506277"/>
              <a:gd name="connsiteX4" fmla="*/ 619102 w 855156"/>
              <a:gd name="connsiteY4" fmla="*/ 496035 h 506277"/>
              <a:gd name="connsiteX5" fmla="*/ 848071 w 855156"/>
              <a:gd name="connsiteY5" fmla="*/ 267092 h 506277"/>
              <a:gd name="connsiteX6" fmla="*/ 848071 w 855156"/>
              <a:gd name="connsiteY6" fmla="*/ 238480 h 506277"/>
              <a:gd name="connsiteX7" fmla="*/ 619102 w 855156"/>
              <a:gd name="connsiteY7" fmla="*/ 9537 h 506277"/>
              <a:gd name="connsiteX8" fmla="*/ 614121 w 855156"/>
              <a:gd name="connsiteY8" fmla="*/ 4769 h 506277"/>
              <a:gd name="connsiteX9" fmla="*/ 599864 w 855156"/>
              <a:gd name="connsiteY9" fmla="*/ 0 h 506277"/>
              <a:gd name="connsiteX10" fmla="*/ 509169 w 855156"/>
              <a:gd name="connsiteY10" fmla="*/ 0 h 506277"/>
              <a:gd name="connsiteX11" fmla="*/ 0 w 855156"/>
              <a:gd name="connsiteY11" fmla="*/ 144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156" h="506277">
                <a:moveTo>
                  <a:pt x="0" y="506277"/>
                </a:moveTo>
                <a:lnTo>
                  <a:pt x="509169" y="505572"/>
                </a:lnTo>
                <a:lnTo>
                  <a:pt x="599864" y="505572"/>
                </a:lnTo>
                <a:cubicBezTo>
                  <a:pt x="604673" y="505572"/>
                  <a:pt x="609483" y="500804"/>
                  <a:pt x="614121" y="500804"/>
                </a:cubicBezTo>
                <a:cubicBezTo>
                  <a:pt x="614121" y="496035"/>
                  <a:pt x="619102" y="496035"/>
                  <a:pt x="619102" y="496035"/>
                </a:cubicBezTo>
                <a:lnTo>
                  <a:pt x="848071" y="267092"/>
                </a:lnTo>
                <a:cubicBezTo>
                  <a:pt x="857518" y="257555"/>
                  <a:pt x="857518" y="248018"/>
                  <a:pt x="848071" y="238480"/>
                </a:cubicBezTo>
                <a:lnTo>
                  <a:pt x="619102" y="9537"/>
                </a:lnTo>
                <a:cubicBezTo>
                  <a:pt x="617556" y="7914"/>
                  <a:pt x="615667" y="6392"/>
                  <a:pt x="614121" y="4769"/>
                </a:cubicBezTo>
                <a:cubicBezTo>
                  <a:pt x="609483" y="0"/>
                  <a:pt x="604673" y="0"/>
                  <a:pt x="599864" y="0"/>
                </a:cubicBezTo>
                <a:lnTo>
                  <a:pt x="509169" y="0"/>
                </a:lnTo>
                <a:lnTo>
                  <a:pt x="0" y="14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68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7B9B-AC2E-42A7-1A8E-9E2C4A3D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Best Practices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FE4596F-8669-821B-41BE-9289D24E0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61322"/>
              </p:ext>
            </p:extLst>
          </p:nvPr>
        </p:nvGraphicFramePr>
        <p:xfrm>
          <a:off x="2520200" y="1702279"/>
          <a:ext cx="6615173" cy="4215443"/>
        </p:xfrm>
        <a:graphic>
          <a:graphicData uri="http://schemas.openxmlformats.org/drawingml/2006/table">
            <a:tbl>
              <a:tblPr/>
              <a:tblGrid>
                <a:gridCol w="3585323">
                  <a:extLst>
                    <a:ext uri="{9D8B030D-6E8A-4147-A177-3AD203B41FA5}">
                      <a16:colId xmlns:a16="http://schemas.microsoft.com/office/drawing/2014/main" val="3670714110"/>
                    </a:ext>
                  </a:extLst>
                </a:gridCol>
                <a:gridCol w="3029850">
                  <a:extLst>
                    <a:ext uri="{9D8B030D-6E8A-4147-A177-3AD203B41FA5}">
                      <a16:colId xmlns:a16="http://schemas.microsoft.com/office/drawing/2014/main" val="1941706326"/>
                    </a:ext>
                  </a:extLst>
                </a:gridCol>
              </a:tblGrid>
              <a:tr h="301448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rgbClr val="F5F5F5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63766" marR="44282" marT="44282" marB="4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rgbClr val="F5F5F5"/>
                          </a:solidFill>
                          <a:effectLst/>
                        </a:rPr>
                        <a:t>Features</a:t>
                      </a:r>
                    </a:p>
                  </a:txBody>
                  <a:tcPr marL="44282" marR="44282" marT="44282" marB="4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318429"/>
                  </a:ext>
                </a:extLst>
              </a:tr>
              <a:tr h="1343064">
                <a:tc>
                  <a:txBody>
                    <a:bodyPr/>
                    <a:lstStyle/>
                    <a:p>
                      <a:r>
                        <a:rPr lang="en-GB" sz="1300" b="1" dirty="0">
                          <a:effectLst/>
                        </a:rPr>
                        <a:t>🛠️ Modular Design</a:t>
                      </a:r>
                      <a:endParaRPr lang="en-GB" sz="1300" dirty="0">
                        <a:effectLst/>
                      </a:endParaRPr>
                    </a:p>
                  </a:txBody>
                  <a:tcPr marL="63766" marR="44282" marT="44282" marB="44282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• Separate modules for each component</a:t>
                      </a:r>
                      <a:br>
                        <a:rPr lang="en-GB" sz="1300" dirty="0">
                          <a:effectLst/>
                        </a:rPr>
                      </a:br>
                      <a:r>
                        <a:rPr lang="en-GB" sz="1300" dirty="0">
                          <a:effectLst/>
                        </a:rPr>
                        <a:t>• ♻️ Reusable and maintainable code</a:t>
                      </a:r>
                      <a:br>
                        <a:rPr lang="en-GB" sz="1300" dirty="0">
                          <a:effectLst/>
                        </a:rPr>
                      </a:br>
                      <a:r>
                        <a:rPr lang="en-GB" sz="1300" dirty="0">
                          <a:effectLst/>
                        </a:rPr>
                        <a:t>• 🧩 Clear interfaces between modules</a:t>
                      </a:r>
                    </a:p>
                  </a:txBody>
                  <a:tcPr marL="44282" marR="44282" marT="44282" marB="44282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736418"/>
                  </a:ext>
                </a:extLst>
              </a:tr>
              <a:tr h="926418">
                <a:tc>
                  <a:txBody>
                    <a:bodyPr/>
                    <a:lstStyle/>
                    <a:p>
                      <a:r>
                        <a:rPr lang="en-GB" sz="1300" b="1">
                          <a:effectLst/>
                        </a:rPr>
                        <a:t>🔒 Security First</a:t>
                      </a:r>
                      <a:endParaRPr lang="en-GB" sz="1300">
                        <a:effectLst/>
                      </a:endParaRPr>
                    </a:p>
                  </a:txBody>
                  <a:tcPr marL="63766" marR="44282" marT="44282" marB="44282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• 🔐 TLS encryption enabled</a:t>
                      </a:r>
                      <a:br>
                        <a:rPr lang="en-GB" sz="1300">
                          <a:effectLst/>
                        </a:rPr>
                      </a:br>
                      <a:r>
                        <a:rPr lang="en-GB" sz="1300">
                          <a:effectLst/>
                        </a:rPr>
                        <a:t>• 🛂 RBAC for access control</a:t>
                      </a:r>
                      <a:br>
                        <a:rPr lang="en-GB" sz="1300">
                          <a:effectLst/>
                        </a:rPr>
                      </a:br>
                      <a:r>
                        <a:rPr lang="en-GB" sz="1300">
                          <a:effectLst/>
                        </a:rPr>
                        <a:t>• 🌐 Network policies</a:t>
                      </a:r>
                      <a:br>
                        <a:rPr lang="en-GB" sz="1300">
                          <a:effectLst/>
                        </a:rPr>
                      </a:br>
                      <a:r>
                        <a:rPr lang="en-GB" sz="1300">
                          <a:effectLst/>
                        </a:rPr>
                        <a:t>• 💎 Secrets management</a:t>
                      </a:r>
                    </a:p>
                  </a:txBody>
                  <a:tcPr marL="44282" marR="44282" marT="44282" marB="44282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827800"/>
                  </a:ext>
                </a:extLst>
              </a:tr>
              <a:tr h="926418">
                <a:tc>
                  <a:txBody>
                    <a:bodyPr/>
                    <a:lstStyle/>
                    <a:p>
                      <a:r>
                        <a:rPr lang="en-GB" sz="1300" b="1">
                          <a:effectLst/>
                        </a:rPr>
                        <a:t>🏭 Production Ready</a:t>
                      </a:r>
                      <a:endParaRPr lang="en-GB" sz="1300">
                        <a:effectLst/>
                      </a:endParaRPr>
                    </a:p>
                  </a:txBody>
                  <a:tcPr marL="63766" marR="44282" marT="44282" marB="44282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• 🌍 Multi-AZ deployment</a:t>
                      </a:r>
                      <a:br>
                        <a:rPr lang="en-GB" sz="1300">
                          <a:effectLst/>
                        </a:rPr>
                      </a:br>
                      <a:r>
                        <a:rPr lang="en-GB" sz="1300">
                          <a:effectLst/>
                        </a:rPr>
                        <a:t>• 📈 Auto-scaling capabilities</a:t>
                      </a:r>
                      <a:br>
                        <a:rPr lang="en-GB" sz="1300">
                          <a:effectLst/>
                        </a:rPr>
                      </a:br>
                      <a:r>
                        <a:rPr lang="en-GB" sz="1300">
                          <a:effectLst/>
                        </a:rPr>
                        <a:t>• ❤️ Health checks</a:t>
                      </a:r>
                      <a:br>
                        <a:rPr lang="en-GB" sz="1300">
                          <a:effectLst/>
                        </a:rPr>
                      </a:br>
                      <a:r>
                        <a:rPr lang="en-GB" sz="1300">
                          <a:effectLst/>
                        </a:rPr>
                        <a:t>• 💾 Backup &amp; disaster recovery</a:t>
                      </a:r>
                    </a:p>
                  </a:txBody>
                  <a:tcPr marL="44282" marR="44282" marT="44282" marB="44282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4917"/>
                  </a:ext>
                </a:extLst>
              </a:tr>
              <a:tr h="718095">
                <a:tc>
                  <a:txBody>
                    <a:bodyPr/>
                    <a:lstStyle/>
                    <a:p>
                      <a:r>
                        <a:rPr lang="en-GB" sz="1300" b="1">
                          <a:effectLst/>
                        </a:rPr>
                        <a:t>💰 Cost Optimization</a:t>
                      </a:r>
                      <a:endParaRPr lang="en-GB" sz="1300">
                        <a:effectLst/>
                      </a:endParaRPr>
                    </a:p>
                  </a:txBody>
                  <a:tcPr marL="63766" marR="44282" marT="44282" marB="44282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• 📏 Right-sized resources</a:t>
                      </a:r>
                      <a:br>
                        <a:rPr lang="en-GB" sz="1300" dirty="0">
                          <a:effectLst/>
                        </a:rPr>
                      </a:br>
                      <a:r>
                        <a:rPr lang="en-GB" sz="1300" dirty="0">
                          <a:effectLst/>
                        </a:rPr>
                        <a:t>• 🏷️ Resource tagging</a:t>
                      </a:r>
                      <a:br>
                        <a:rPr lang="en-GB" sz="1300" dirty="0">
                          <a:effectLst/>
                        </a:rPr>
                      </a:br>
                      <a:r>
                        <a:rPr lang="en-GB" sz="1300" dirty="0">
                          <a:effectLst/>
                        </a:rPr>
                        <a:t>• ⚙️ Configurable instance types</a:t>
                      </a:r>
                    </a:p>
                  </a:txBody>
                  <a:tcPr marL="44282" marR="44282" marT="44282" marB="44282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07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69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17C7-5D68-1E2B-F0E9-72898C97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391" y="255170"/>
            <a:ext cx="8911687" cy="1280890"/>
          </a:xfrm>
        </p:spPr>
        <p:txBody>
          <a:bodyPr/>
          <a:lstStyle/>
          <a:p>
            <a:r>
              <a:rPr lang="en-GB" dirty="0"/>
              <a:t>Cost Analysis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C63E10-C955-4C90-8A47-215841B83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958" y="1409636"/>
            <a:ext cx="4379699" cy="29147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380FD8-6D07-43DE-A248-A15BECF59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812" y="1550305"/>
            <a:ext cx="3613230" cy="26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2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8854-E05C-30FB-1AE5-465AD114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Community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A6347CD-D9EB-8CEB-6287-6D4483FFD1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215328"/>
              </p:ext>
            </p:extLst>
          </p:nvPr>
        </p:nvGraphicFramePr>
        <p:xfrm>
          <a:off x="2490341" y="1539875"/>
          <a:ext cx="6617593" cy="3778250"/>
        </p:xfrm>
        <a:graphic>
          <a:graphicData uri="http://schemas.openxmlformats.org/drawingml/2006/table">
            <a:tbl>
              <a:tblPr/>
              <a:tblGrid>
                <a:gridCol w="2459943">
                  <a:extLst>
                    <a:ext uri="{9D8B030D-6E8A-4147-A177-3AD203B41FA5}">
                      <a16:colId xmlns:a16="http://schemas.microsoft.com/office/drawing/2014/main" val="3471961991"/>
                    </a:ext>
                  </a:extLst>
                </a:gridCol>
                <a:gridCol w="2078825">
                  <a:extLst>
                    <a:ext uri="{9D8B030D-6E8A-4147-A177-3AD203B41FA5}">
                      <a16:colId xmlns:a16="http://schemas.microsoft.com/office/drawing/2014/main" val="4136688317"/>
                    </a:ext>
                  </a:extLst>
                </a:gridCol>
                <a:gridCol w="2078825">
                  <a:extLst>
                    <a:ext uri="{9D8B030D-6E8A-4147-A177-3AD203B41FA5}">
                      <a16:colId xmlns:a16="http://schemas.microsoft.com/office/drawing/2014/main" val="1621119640"/>
                    </a:ext>
                  </a:extLst>
                </a:gridCol>
              </a:tblGrid>
              <a:tr h="297886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rgbClr val="F5F5F5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rgbClr val="F5F5F5"/>
                          </a:solidFill>
                          <a:effectLst/>
                        </a:rPr>
                        <a:t>Resource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rgbClr val="F5F5F5"/>
                          </a:solidFill>
                          <a:effectLst/>
                        </a:rPr>
                        <a:t>Type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9533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r>
                        <a:rPr lang="en-GB" sz="1300" b="1">
                          <a:effectLst/>
                        </a:rPr>
                        <a:t>📚 Documentation</a:t>
                      </a:r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2"/>
                        </a:rPr>
                        <a:t>Project README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Local File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84712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3"/>
                        </a:rPr>
                        <a:t>Terraform Docs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Official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674891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4"/>
                        </a:rPr>
                        <a:t>AWS EKS Docs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Official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309552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5"/>
                        </a:rPr>
                        <a:t>Elasticsearch Docs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Official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92876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r>
                        <a:rPr lang="en-GB" sz="1300" b="1">
                          <a:effectLst/>
                        </a:rPr>
                        <a:t>👥 Community</a:t>
                      </a:r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6"/>
                        </a:rPr>
                        <a:t>Terraform Forum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Forum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706219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7"/>
                        </a:rPr>
                        <a:t>AWS Developer Forums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Forum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622873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8"/>
                        </a:rPr>
                        <a:t>Elastic Discuss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Forum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465767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9"/>
                        </a:rPr>
                        <a:t>Kubernetes Slack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Chat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885133"/>
                  </a:ext>
                </a:extLst>
              </a:tr>
              <a:tr h="501504">
                <a:tc>
                  <a:txBody>
                    <a:bodyPr/>
                    <a:lstStyle/>
                    <a:p>
                      <a:r>
                        <a:rPr lang="en-GB" sz="1300" b="1">
                          <a:effectLst/>
                        </a:rPr>
                        <a:t>🛠️ Tools</a:t>
                      </a:r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10"/>
                        </a:rPr>
                        <a:t>Terraform Cost Estimation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Cost Tool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830962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11"/>
                        </a:rPr>
                        <a:t>AWS Cost Explorer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>
                          <a:effectLst/>
                        </a:rPr>
                        <a:t>Cost Tool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130895"/>
                  </a:ext>
                </a:extLst>
              </a:tr>
              <a:tr h="297886">
                <a:tc>
                  <a:txBody>
                    <a:bodyPr/>
                    <a:lstStyle/>
                    <a:p>
                      <a:endParaRPr lang="en-GB" sz="1300">
                        <a:effectLst/>
                      </a:endParaRPr>
                    </a:p>
                  </a:txBody>
                  <a:tcPr marL="67873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u="none" strike="noStrike">
                          <a:solidFill>
                            <a:srgbClr val="3B82F6"/>
                          </a:solidFill>
                          <a:effectLst/>
                          <a:hlinkClick r:id="rId12"/>
                        </a:rPr>
                        <a:t>Kubernetes Dashboard</a:t>
                      </a:r>
                      <a:endParaRPr lang="en-GB" sz="1300">
                        <a:effectLst/>
                      </a:endParaRP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Monitoring</a:t>
                      </a:r>
                    </a:p>
                  </a:txBody>
                  <a:tcPr marL="47134" marR="47134" marT="47134" marB="47134" anchor="ctr">
                    <a:lnL>
                      <a:noFill/>
                    </a:lnL>
                    <a:lnR>
                      <a:noFill/>
                    </a:lnR>
                    <a:lnT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38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3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218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rtlCol="0">
            <a:normAutofit/>
          </a:bodyPr>
          <a:lstStyle/>
          <a:p>
            <a:pPr rtl="0"/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2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n-GB" dirty="0"/>
          </a:p>
        </p:txBody>
      </p:sp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Agenda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F0F9AB-3B67-6B42-01BB-3938896753FE}"/>
              </a:ext>
            </a:extLst>
          </p:cNvPr>
          <p:cNvSpPr txBox="1"/>
          <p:nvPr/>
        </p:nvSpPr>
        <p:spPr>
          <a:xfrm>
            <a:off x="2107229" y="1336011"/>
            <a:ext cx="6106160" cy="4343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What We'll Cover Today</a:t>
            </a:r>
            <a:endParaRPr lang="en-GB" dirty="0"/>
          </a:p>
          <a:p>
            <a:r>
              <a:rPr lang="en-GB" b="1" dirty="0"/>
              <a:t>Introduction</a:t>
            </a:r>
            <a:endParaRPr lang="en-GB" dirty="0"/>
          </a:p>
          <a:p>
            <a:pPr lvl="1"/>
            <a:r>
              <a:rPr lang="en-GB" dirty="0"/>
              <a:t>Why Infrastructure as Code?</a:t>
            </a:r>
          </a:p>
          <a:p>
            <a:pPr lvl="1"/>
            <a:r>
              <a:rPr lang="en-GB" dirty="0"/>
              <a:t>Benefits and challenges</a:t>
            </a:r>
          </a:p>
          <a:p>
            <a:r>
              <a:rPr lang="en-GB" b="1" dirty="0"/>
              <a:t>Project Overview</a:t>
            </a:r>
            <a:endParaRPr lang="en-GB" dirty="0"/>
          </a:p>
          <a:p>
            <a:pPr lvl="1"/>
            <a:r>
              <a:rPr lang="en-GB" dirty="0"/>
              <a:t>What we're building</a:t>
            </a:r>
          </a:p>
          <a:p>
            <a:pPr lvl="1"/>
            <a:r>
              <a:rPr lang="en-GB" dirty="0"/>
              <a:t>Architecture walkthrough</a:t>
            </a:r>
          </a:p>
          <a:p>
            <a:r>
              <a:rPr lang="en-GB" b="1" dirty="0"/>
              <a:t>Live Demo</a:t>
            </a:r>
            <a:endParaRPr lang="en-GB" dirty="0"/>
          </a:p>
          <a:p>
            <a:pPr lvl="1"/>
            <a:r>
              <a:rPr lang="en-GB" dirty="0"/>
              <a:t>Deploy infrastructure with Terraform</a:t>
            </a:r>
          </a:p>
          <a:p>
            <a:pPr lvl="1"/>
            <a:r>
              <a:rPr lang="en-GB" dirty="0"/>
              <a:t>Access Elasticsearch and Kibana</a:t>
            </a:r>
          </a:p>
          <a:p>
            <a:r>
              <a:rPr lang="en-GB" b="1" dirty="0"/>
              <a:t>Code Walkthrough</a:t>
            </a:r>
            <a:endParaRPr lang="en-GB" dirty="0"/>
          </a:p>
          <a:p>
            <a:pPr lvl="1"/>
            <a:r>
              <a:rPr lang="en-GB" dirty="0"/>
              <a:t>Best practices</a:t>
            </a:r>
          </a:p>
          <a:p>
            <a:r>
              <a:rPr lang="en-GB" b="1" dirty="0"/>
              <a:t>Discussion</a:t>
            </a:r>
            <a:endParaRPr lang="en-GB" dirty="0"/>
          </a:p>
          <a:p>
            <a:pPr lvl="1"/>
            <a:r>
              <a:rPr lang="en-GB" dirty="0"/>
              <a:t>Next steps</a:t>
            </a:r>
          </a:p>
          <a:p>
            <a:pPr>
              <a:lnSpc>
                <a:spcPts val="1425"/>
              </a:lnSpc>
              <a:buNone/>
            </a:pPr>
            <a:br>
              <a:rPr lang="en-GB" b="0" dirty="0">
                <a:solidFill>
                  <a:srgbClr val="7B88A1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7B88A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5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9292-0F0A-CBB9-1E88-7B933E64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365" y="105950"/>
            <a:ext cx="8911687" cy="1280890"/>
          </a:xfrm>
        </p:spPr>
        <p:txBody>
          <a:bodyPr/>
          <a:lstStyle/>
          <a:p>
            <a:r>
              <a:rPr lang="en-GB" dirty="0"/>
              <a:t>Who I’m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25DF-D36F-5FA4-883F-E0B77AD3A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397000"/>
            <a:ext cx="9811605" cy="4612640"/>
          </a:xfrm>
        </p:spPr>
        <p:txBody>
          <a:bodyPr>
            <a:normAutofit/>
          </a:bodyPr>
          <a:lstStyle/>
          <a:p>
            <a:r>
              <a:rPr lang="en-GB" dirty="0"/>
              <a:t>Alam Ahmed</a:t>
            </a:r>
            <a:br>
              <a:rPr lang="en-GB" dirty="0"/>
            </a:br>
            <a:r>
              <a:rPr lang="en-GB" dirty="0"/>
              <a:t>NOC System Engineer + Network Engineer</a:t>
            </a:r>
          </a:p>
          <a:p>
            <a:r>
              <a:rPr lang="en-GB" dirty="0"/>
              <a:t>Experience: 3 years in Tech</a:t>
            </a:r>
            <a:br>
              <a:rPr lang="en-GB" dirty="0"/>
            </a:br>
            <a:r>
              <a:rPr lang="en-GB" dirty="0"/>
              <a:t>Specialization: Cloud Infrastructure, Network Security, Infrastructure as Code</a:t>
            </a:r>
          </a:p>
          <a:p>
            <a:r>
              <a:rPr lang="en-GB" dirty="0"/>
              <a:t>Certifications: 13 AWS, 3 FortiGate, 300+ Microsoft, 79 Meraki/Cisco, 3 Cilium, 5 Linux</a:t>
            </a:r>
          </a:p>
          <a:p>
            <a:r>
              <a:rPr lang="en-GB" dirty="0"/>
              <a:t>Education: BSc Business Management (De Montfort), Level 3 Cybersecurity (Serco)</a:t>
            </a:r>
          </a:p>
          <a:p>
            <a:br>
              <a:rPr lang="en-GB" dirty="0"/>
            </a:br>
            <a:r>
              <a:rPr lang="en-GB" dirty="0"/>
              <a:t>Open Source: Envoy AI Gateway - Author &amp; Technical Contributor</a:t>
            </a:r>
          </a:p>
          <a:p>
            <a:endParaRPr lang="en-GB" dirty="0"/>
          </a:p>
          <a:p>
            <a:r>
              <a:rPr lang="en-GB" dirty="0"/>
              <a:t>Passionate about </a:t>
            </a:r>
            <a:r>
              <a:rPr lang="en-GB" dirty="0" err="1"/>
              <a:t>Iac</a:t>
            </a:r>
            <a:r>
              <a:rPr lang="en-GB" dirty="0"/>
              <a:t> and Cloud</a:t>
            </a:r>
          </a:p>
        </p:txBody>
      </p:sp>
    </p:spTree>
    <p:extLst>
      <p:ext uri="{BB962C8B-B14F-4D97-AF65-F5344CB8AC3E}">
        <p14:creationId xmlns:p14="http://schemas.microsoft.com/office/powerpoint/2010/main" val="124698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6" y="1093380"/>
            <a:ext cx="3068182" cy="4671240"/>
          </a:xfrm>
        </p:spPr>
        <p:txBody>
          <a:bodyPr rtlCol="0" anchor="ctr">
            <a:normAutofit/>
          </a:bodyPr>
          <a:lstStyle/>
          <a:p>
            <a:pPr algn="r"/>
            <a:r>
              <a:rPr lang="en-GB" b="1"/>
              <a:t>Why Infrastructure as Code for Elastic?</a:t>
            </a:r>
            <a:br>
              <a:rPr lang="en-GB"/>
            </a:br>
            <a:br>
              <a:rPr lang="en-GB"/>
            </a:br>
            <a:endParaRPr lang="en-GB"/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992A0F65-D65F-9E00-0DE7-41986DC70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509" y="1093380"/>
            <a:ext cx="6219103" cy="4679250"/>
          </a:xfrm>
        </p:spPr>
        <p:txBody>
          <a:bodyPr anchor="ctr">
            <a:normAutofit/>
          </a:bodyPr>
          <a:lstStyle/>
          <a:p>
            <a:r>
              <a:rPr lang="en-GB" b="1" dirty="0"/>
              <a:t>The Challenges of Manual Deployments</a:t>
            </a:r>
            <a:endParaRPr lang="en-GB" dirty="0"/>
          </a:p>
          <a:p>
            <a:r>
              <a:rPr lang="en-GB" dirty="0"/>
              <a:t>🛑 </a:t>
            </a:r>
            <a:r>
              <a:rPr lang="en-GB" b="1" dirty="0"/>
              <a:t>"Works on my machine" syndrome</a:t>
            </a:r>
            <a:r>
              <a:rPr lang="en-GB" dirty="0"/>
              <a:t> – Inconsistent configurations</a:t>
            </a:r>
            <a:br>
              <a:rPr lang="en-GB" dirty="0"/>
            </a:br>
            <a:r>
              <a:rPr lang="en-GB" dirty="0"/>
              <a:t>🛑 </a:t>
            </a:r>
            <a:r>
              <a:rPr lang="en-GB" b="1" dirty="0"/>
              <a:t>Snowflake environments</a:t>
            </a:r>
            <a:r>
              <a:rPr lang="en-GB" dirty="0"/>
              <a:t> – No two deployments alike</a:t>
            </a:r>
            <a:br>
              <a:rPr lang="en-GB" dirty="0"/>
            </a:br>
            <a:r>
              <a:rPr lang="en-GB" dirty="0"/>
              <a:t>🛑 </a:t>
            </a:r>
            <a:r>
              <a:rPr lang="en-GB" b="1" dirty="0"/>
              <a:t>Slow scaling</a:t>
            </a:r>
            <a:r>
              <a:rPr lang="en-GB" dirty="0"/>
              <a:t> – Hours to provision new resources</a:t>
            </a:r>
            <a:br>
              <a:rPr lang="en-GB" dirty="0"/>
            </a:br>
            <a:r>
              <a:rPr lang="en-GB" dirty="0"/>
              <a:t>🛑 </a:t>
            </a:r>
            <a:r>
              <a:rPr lang="en-GB" b="1" dirty="0"/>
              <a:t>Mystery outages</a:t>
            </a:r>
            <a:r>
              <a:rPr lang="en-GB" dirty="0"/>
              <a:t> – No change history for troubleshooting</a:t>
            </a:r>
            <a:br>
              <a:rPr lang="en-GB" dirty="0"/>
            </a:br>
            <a:endParaRPr lang="en-GB" dirty="0"/>
          </a:p>
          <a:p>
            <a:r>
              <a:rPr lang="en-GB" dirty="0"/>
              <a:t>[Manual] 🚧 ---vs--- 🏗️ [Terraform]  </a:t>
            </a:r>
          </a:p>
          <a:p>
            <a:r>
              <a:rPr lang="en-GB" dirty="0"/>
              <a:t>│ Slow - weeks                 │ Fast  </a:t>
            </a:r>
          </a:p>
          <a:p>
            <a:r>
              <a:rPr lang="en-GB" dirty="0"/>
              <a:t>│ Fragile               │ Reliable  </a:t>
            </a:r>
          </a:p>
          <a:p>
            <a:r>
              <a:rPr lang="en-GB" dirty="0"/>
              <a:t>│ No history          │ Git-tracked </a:t>
            </a:r>
          </a:p>
        </p:txBody>
      </p:sp>
    </p:spTree>
    <p:extLst>
      <p:ext uri="{BB962C8B-B14F-4D97-AF65-F5344CB8AC3E}">
        <p14:creationId xmlns:p14="http://schemas.microsoft.com/office/powerpoint/2010/main" val="277026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7D3502-15D7-40E3-8799-AADA72E46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4DC666-97B4-4AC4-9916-A1936C2F6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Freeform 43">
            <a:extLst>
              <a:ext uri="{FF2B5EF4-FFF2-40B4-BE49-F238E27FC236}">
                <a16:creationId xmlns:a16="http://schemas.microsoft.com/office/drawing/2014/main" id="{4EEFCCD7-9BFF-47EA-9C91-94E380FD8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82880" y="6061223"/>
            <a:ext cx="855156" cy="506277"/>
          </a:xfrm>
          <a:custGeom>
            <a:avLst/>
            <a:gdLst>
              <a:gd name="connsiteX0" fmla="*/ 0 w 855156"/>
              <a:gd name="connsiteY0" fmla="*/ 506277 h 506277"/>
              <a:gd name="connsiteX1" fmla="*/ 509169 w 855156"/>
              <a:gd name="connsiteY1" fmla="*/ 505572 h 506277"/>
              <a:gd name="connsiteX2" fmla="*/ 599864 w 855156"/>
              <a:gd name="connsiteY2" fmla="*/ 505572 h 506277"/>
              <a:gd name="connsiteX3" fmla="*/ 614121 w 855156"/>
              <a:gd name="connsiteY3" fmla="*/ 500804 h 506277"/>
              <a:gd name="connsiteX4" fmla="*/ 619102 w 855156"/>
              <a:gd name="connsiteY4" fmla="*/ 496035 h 506277"/>
              <a:gd name="connsiteX5" fmla="*/ 848071 w 855156"/>
              <a:gd name="connsiteY5" fmla="*/ 267092 h 506277"/>
              <a:gd name="connsiteX6" fmla="*/ 848071 w 855156"/>
              <a:gd name="connsiteY6" fmla="*/ 238480 h 506277"/>
              <a:gd name="connsiteX7" fmla="*/ 619102 w 855156"/>
              <a:gd name="connsiteY7" fmla="*/ 9537 h 506277"/>
              <a:gd name="connsiteX8" fmla="*/ 614121 w 855156"/>
              <a:gd name="connsiteY8" fmla="*/ 4769 h 506277"/>
              <a:gd name="connsiteX9" fmla="*/ 599864 w 855156"/>
              <a:gd name="connsiteY9" fmla="*/ 0 h 506277"/>
              <a:gd name="connsiteX10" fmla="*/ 509169 w 855156"/>
              <a:gd name="connsiteY10" fmla="*/ 0 h 506277"/>
              <a:gd name="connsiteX11" fmla="*/ 0 w 855156"/>
              <a:gd name="connsiteY11" fmla="*/ 144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156" h="506277">
                <a:moveTo>
                  <a:pt x="0" y="506277"/>
                </a:moveTo>
                <a:lnTo>
                  <a:pt x="509169" y="505572"/>
                </a:lnTo>
                <a:lnTo>
                  <a:pt x="599864" y="505572"/>
                </a:lnTo>
                <a:cubicBezTo>
                  <a:pt x="604673" y="505572"/>
                  <a:pt x="609483" y="500804"/>
                  <a:pt x="614121" y="500804"/>
                </a:cubicBezTo>
                <a:cubicBezTo>
                  <a:pt x="614121" y="496035"/>
                  <a:pt x="619102" y="496035"/>
                  <a:pt x="619102" y="496035"/>
                </a:cubicBezTo>
                <a:lnTo>
                  <a:pt x="848071" y="267092"/>
                </a:lnTo>
                <a:cubicBezTo>
                  <a:pt x="857518" y="257555"/>
                  <a:pt x="857518" y="248018"/>
                  <a:pt x="848071" y="238480"/>
                </a:cubicBezTo>
                <a:lnTo>
                  <a:pt x="619102" y="9537"/>
                </a:lnTo>
                <a:cubicBezTo>
                  <a:pt x="617556" y="7914"/>
                  <a:pt x="615667" y="6392"/>
                  <a:pt x="614121" y="4769"/>
                </a:cubicBezTo>
                <a:cubicBezTo>
                  <a:pt x="609483" y="0"/>
                  <a:pt x="604673" y="0"/>
                  <a:pt x="599864" y="0"/>
                </a:cubicBezTo>
                <a:lnTo>
                  <a:pt x="509169" y="0"/>
                </a:lnTo>
                <a:lnTo>
                  <a:pt x="0" y="14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329932"/>
              </p:ext>
            </p:extLst>
          </p:nvPr>
        </p:nvGraphicFramePr>
        <p:xfrm>
          <a:off x="406400" y="182880"/>
          <a:ext cx="10353040" cy="5512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899"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Component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Details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175">
                <a:tc>
                  <a:txBody>
                    <a:bodyPr/>
                    <a:lstStyle/>
                    <a:p>
                      <a:pPr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/>
                        <a:t>EKS Control Plane (Managed by AWS)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/>
                        <a:t>API Server – Handles Kubernetes API requests</a:t>
                      </a:r>
                    </a:p>
                    <a:p>
                      <a:r>
                        <a:rPr sz="1000" dirty="0"/>
                        <a:t>Scheduler – Assigns pods to nodes</a:t>
                      </a:r>
                    </a:p>
                    <a:p>
                      <a:r>
                        <a:rPr sz="1000" dirty="0"/>
                        <a:t>Controller Manager – Manages cluster state</a:t>
                      </a:r>
                    </a:p>
                    <a:p>
                      <a:r>
                        <a:rPr sz="1000" dirty="0" err="1"/>
                        <a:t>etcd</a:t>
                      </a:r>
                      <a:r>
                        <a:rPr sz="1000" dirty="0"/>
                        <a:t> – Distributed key-value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106">
                <a:tc>
                  <a:txBody>
                    <a:bodyPr/>
                    <a:lstStyle/>
                    <a:p>
                      <a:pPr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Worker Node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/>
                        <a:t>Instance Type: t3.medium (2 vCPU, 4 GiB RAM)</a:t>
                      </a:r>
                    </a:p>
                    <a:p>
                      <a:r>
                        <a:rPr sz="1000" dirty="0"/>
                        <a:t>Purpose: Elasticsearch primary node</a:t>
                      </a:r>
                    </a:p>
                    <a:p>
                      <a:r>
                        <a:rPr sz="1000" dirty="0"/>
                        <a:t>Storage: 50 GiB EBS gp2 volume</a:t>
                      </a:r>
                    </a:p>
                    <a:p>
                      <a:r>
                        <a:rPr sz="1000" dirty="0"/>
                        <a:t>Ports: 9200 (HTTP), 9300 (TCP)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1244">
                <a:tc>
                  <a:txBody>
                    <a:bodyPr/>
                    <a:lstStyle/>
                    <a:p>
                      <a:pPr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/>
                        <a:t>Worker Node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Instance Type: t2.small (1 vCPU, 2 GiB RAM)</a:t>
                      </a:r>
                    </a:p>
                    <a:p>
                      <a:r>
                        <a:rPr sz="1000"/>
                        <a:t>Purpose: Kibana + Monitoring stack</a:t>
                      </a:r>
                    </a:p>
                    <a:p>
                      <a:r>
                        <a:rPr sz="1000"/>
                        <a:t>Components: Kibana, Prometheus, Grafana</a:t>
                      </a:r>
                    </a:p>
                    <a:p>
                      <a:r>
                        <a:rPr sz="1000"/>
                        <a:t>Ports: 5601 (Kibana), 3000 (Grafana), 9090 (Prometheus)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6313">
                <a:tc>
                  <a:txBody>
                    <a:bodyPr/>
                    <a:lstStyle/>
                    <a:p>
                      <a:pPr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VPC: 10.0.0.0/16</a:t>
                      </a:r>
                    </a:p>
                    <a:p>
                      <a:r>
                        <a:rPr sz="1000"/>
                        <a:t>Public Subnet: Internet access via NAT Gateway</a:t>
                      </a:r>
                    </a:p>
                    <a:p>
                      <a:r>
                        <a:rPr sz="1000"/>
                        <a:t>Private Subnet: Worker nodes for security</a:t>
                      </a:r>
                    </a:p>
                    <a:p>
                      <a:r>
                        <a:rPr sz="1000"/>
                        <a:t>Load Balancer: External access to Kibana, Grafana, Prometheus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37">
                <a:tc>
                  <a:txBody>
                    <a:bodyPr/>
                    <a:lstStyle/>
                    <a:p>
                      <a:pPr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/>
                        <a:t>EBS Volumes: gp2 storage for persistent data</a:t>
                      </a:r>
                    </a:p>
                    <a:p>
                      <a:r>
                        <a:rPr sz="1000" dirty="0"/>
                        <a:t>Elasticsearch: 50 GiB for data storage</a:t>
                      </a:r>
                    </a:p>
                    <a:p>
                      <a:r>
                        <a:rPr sz="1000" dirty="0"/>
                        <a:t>Kibana: 5 GiB for configuration and logs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6175">
                <a:tc>
                  <a:txBody>
                    <a:bodyPr/>
                    <a:lstStyle/>
                    <a:p>
                      <a:pPr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Cost Optimization 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/>
                        <a:t>Single replicas → Faster deployment, lower complexity</a:t>
                      </a:r>
                    </a:p>
                    <a:p>
                      <a:r>
                        <a:rPr sz="1000" dirty="0"/>
                        <a:t>Optimized instance types</a:t>
                      </a:r>
                      <a:endParaRPr lang="en-GB" sz="1000" dirty="0"/>
                    </a:p>
                    <a:p>
                      <a:r>
                        <a:rPr sz="1000" dirty="0"/>
                        <a:t>storage</a:t>
                      </a:r>
                      <a:endParaRPr lang="en-GB" sz="1000" dirty="0"/>
                    </a:p>
                    <a:p>
                      <a:r>
                        <a:rPr sz="1000" dirty="0"/>
                        <a:t>Simplified architecture → Easier troubleshooting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092">
                <a:tc>
                  <a:txBody>
                    <a:bodyPr/>
                    <a:lstStyle/>
                    <a:p>
                      <a:pPr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rPr sz="1000"/>
                        <a:t>Security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/>
                        <a:t>Private subnets for worker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B28271E-9555-42CD-BD73-34342E2C8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6BD4240E-6DDD-4EE5-A78F-73FA03FFB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EF140C05-5A32-4121-BA59-39C09D218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22E56440-2EF9-456B-A139-1EE8EAD95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B9475300-3C94-4891-8DC1-32A481BC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1CFB1402-A2ED-4D11-874C-0AB6FF4D2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E0FE3BE1-58D7-46C0-AE4E-B17543893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4498F76B-1EB5-4825-B5A5-B67DD6F8E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7E7BF4CC-6307-4B94-9A6F-13CE0FA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EF0043F8-898A-4BEE-8EFB-902C0EF25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CE793A4A-9FAE-4C74-904A-E586185E0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21">
              <a:extLst>
                <a:ext uri="{FF2B5EF4-FFF2-40B4-BE49-F238E27FC236}">
                  <a16:creationId xmlns:a16="http://schemas.microsoft.com/office/drawing/2014/main" id="{4DBD540B-DF85-4B25-899B-35EC608D2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3753F73A-23B3-4FAA-A620-BD721A12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67D78B-5467-413E-AA16-317DC14D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DB4FB125-4A45-46ED-BB4C-57BB75D98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E3598A84-A979-4879-8893-B8318DCE6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112EB207-FB2F-4573-8255-F21ADC664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A3484ADB-0708-464C-8AED-81B67BE55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1266C770-33FF-4943-AACF-26ABEE31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C2F7E316-AFCD-45C6-B641-0EBDF4737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33">
              <a:extLst>
                <a:ext uri="{FF2B5EF4-FFF2-40B4-BE49-F238E27FC236}">
                  <a16:creationId xmlns:a16="http://schemas.microsoft.com/office/drawing/2014/main" id="{CF53548F-37E3-4E7B-96DD-FDB6DB7C0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34">
              <a:extLst>
                <a:ext uri="{FF2B5EF4-FFF2-40B4-BE49-F238E27FC236}">
                  <a16:creationId xmlns:a16="http://schemas.microsoft.com/office/drawing/2014/main" id="{15551288-4951-4542-8F8C-47E81FEE2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35">
              <a:extLst>
                <a:ext uri="{FF2B5EF4-FFF2-40B4-BE49-F238E27FC236}">
                  <a16:creationId xmlns:a16="http://schemas.microsoft.com/office/drawing/2014/main" id="{F7A81699-A895-4857-971F-AF0BB39B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36">
              <a:extLst>
                <a:ext uri="{FF2B5EF4-FFF2-40B4-BE49-F238E27FC236}">
                  <a16:creationId xmlns:a16="http://schemas.microsoft.com/office/drawing/2014/main" id="{0FB9E957-B609-48F1-A907-D42E8CC60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37">
              <a:extLst>
                <a:ext uri="{FF2B5EF4-FFF2-40B4-BE49-F238E27FC236}">
                  <a16:creationId xmlns:a16="http://schemas.microsoft.com/office/drawing/2014/main" id="{1DB202BD-DA2A-42A1-979D-E66957BD0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38">
              <a:extLst>
                <a:ext uri="{FF2B5EF4-FFF2-40B4-BE49-F238E27FC236}">
                  <a16:creationId xmlns:a16="http://schemas.microsoft.com/office/drawing/2014/main" id="{B56C813B-29AB-460E-A49D-A44263DBD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02C63E57-6267-4B3F-B340-7BB32196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2A337B9A-DE2D-4671-B699-5EDA7354E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5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1D310FB-4A75-F37F-7ECF-AC1A1E010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58" y="-14758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5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7B3E34F-FF9F-4DF0-8C25-A6A60F8AD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C76790-A558-4E69-8C18-11603E04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1251C19F-7DC0-46F8-599D-49B6B4F75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717" y="137160"/>
            <a:ext cx="5122652" cy="37592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Elastic Stack on EKS: Demo Setup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  <a:p>
            <a:pPr marL="0" marR="0" lvl="0" indent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sp>
        <p:nvSpPr>
          <p:cNvPr id="45" name="Freeform 43">
            <a:extLst>
              <a:ext uri="{FF2B5EF4-FFF2-40B4-BE49-F238E27FC236}">
                <a16:creationId xmlns:a16="http://schemas.microsoft.com/office/drawing/2014/main" id="{D36306DC-1748-4A88-8EEC-84359BCAC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82880" y="6061223"/>
            <a:ext cx="855156" cy="506277"/>
          </a:xfrm>
          <a:custGeom>
            <a:avLst/>
            <a:gdLst>
              <a:gd name="connsiteX0" fmla="*/ 0 w 855156"/>
              <a:gd name="connsiteY0" fmla="*/ 506277 h 506277"/>
              <a:gd name="connsiteX1" fmla="*/ 509169 w 855156"/>
              <a:gd name="connsiteY1" fmla="*/ 505572 h 506277"/>
              <a:gd name="connsiteX2" fmla="*/ 599864 w 855156"/>
              <a:gd name="connsiteY2" fmla="*/ 505572 h 506277"/>
              <a:gd name="connsiteX3" fmla="*/ 614121 w 855156"/>
              <a:gd name="connsiteY3" fmla="*/ 500804 h 506277"/>
              <a:gd name="connsiteX4" fmla="*/ 619102 w 855156"/>
              <a:gd name="connsiteY4" fmla="*/ 496035 h 506277"/>
              <a:gd name="connsiteX5" fmla="*/ 848071 w 855156"/>
              <a:gd name="connsiteY5" fmla="*/ 267092 h 506277"/>
              <a:gd name="connsiteX6" fmla="*/ 848071 w 855156"/>
              <a:gd name="connsiteY6" fmla="*/ 238480 h 506277"/>
              <a:gd name="connsiteX7" fmla="*/ 619102 w 855156"/>
              <a:gd name="connsiteY7" fmla="*/ 9537 h 506277"/>
              <a:gd name="connsiteX8" fmla="*/ 614121 w 855156"/>
              <a:gd name="connsiteY8" fmla="*/ 4769 h 506277"/>
              <a:gd name="connsiteX9" fmla="*/ 599864 w 855156"/>
              <a:gd name="connsiteY9" fmla="*/ 0 h 506277"/>
              <a:gd name="connsiteX10" fmla="*/ 509169 w 855156"/>
              <a:gd name="connsiteY10" fmla="*/ 0 h 506277"/>
              <a:gd name="connsiteX11" fmla="*/ 0 w 855156"/>
              <a:gd name="connsiteY11" fmla="*/ 144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5156" h="506277">
                <a:moveTo>
                  <a:pt x="0" y="506277"/>
                </a:moveTo>
                <a:lnTo>
                  <a:pt x="509169" y="505572"/>
                </a:lnTo>
                <a:lnTo>
                  <a:pt x="599864" y="505572"/>
                </a:lnTo>
                <a:cubicBezTo>
                  <a:pt x="604673" y="505572"/>
                  <a:pt x="609483" y="500804"/>
                  <a:pt x="614121" y="500804"/>
                </a:cubicBezTo>
                <a:cubicBezTo>
                  <a:pt x="614121" y="496035"/>
                  <a:pt x="619102" y="496035"/>
                  <a:pt x="619102" y="496035"/>
                </a:cubicBezTo>
                <a:lnTo>
                  <a:pt x="848071" y="267092"/>
                </a:lnTo>
                <a:cubicBezTo>
                  <a:pt x="857518" y="257555"/>
                  <a:pt x="857518" y="248018"/>
                  <a:pt x="848071" y="238480"/>
                </a:cubicBezTo>
                <a:lnTo>
                  <a:pt x="619102" y="9537"/>
                </a:lnTo>
                <a:cubicBezTo>
                  <a:pt x="617556" y="7914"/>
                  <a:pt x="615667" y="6392"/>
                  <a:pt x="614121" y="4769"/>
                </a:cubicBezTo>
                <a:cubicBezTo>
                  <a:pt x="609483" y="0"/>
                  <a:pt x="604673" y="0"/>
                  <a:pt x="599864" y="0"/>
                </a:cubicBezTo>
                <a:lnTo>
                  <a:pt x="509169" y="0"/>
                </a:lnTo>
                <a:lnTo>
                  <a:pt x="0" y="14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3A421A9-4D60-BC43-6E68-24EF5E5B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224" y="-104808656"/>
            <a:ext cx="903132" cy="205699388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6092224" rIns="0" bIns="870691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8FAFF"/>
                </a:solidFill>
                <a:effectLst/>
                <a:latin typeface="quote-cjk-patch"/>
              </a:rPr>
              <a:t>Prerequisites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F8FAFF"/>
              </a:solidFill>
              <a:effectLst/>
              <a:latin typeface="quote-cjk-patch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2F29A07-7BD6-30E3-251F-C7C715F6E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3861"/>
              </p:ext>
            </p:extLst>
          </p:nvPr>
        </p:nvGraphicFramePr>
        <p:xfrm>
          <a:off x="2908631" y="508001"/>
          <a:ext cx="7688250" cy="6059501"/>
        </p:xfrm>
        <a:graphic>
          <a:graphicData uri="http://schemas.openxmlformats.org/drawingml/2006/table">
            <a:tbl>
              <a:tblPr/>
              <a:tblGrid>
                <a:gridCol w="2562750">
                  <a:extLst>
                    <a:ext uri="{9D8B030D-6E8A-4147-A177-3AD203B41FA5}">
                      <a16:colId xmlns:a16="http://schemas.microsoft.com/office/drawing/2014/main" val="3876185459"/>
                    </a:ext>
                  </a:extLst>
                </a:gridCol>
                <a:gridCol w="2562750">
                  <a:extLst>
                    <a:ext uri="{9D8B030D-6E8A-4147-A177-3AD203B41FA5}">
                      <a16:colId xmlns:a16="http://schemas.microsoft.com/office/drawing/2014/main" val="3633869250"/>
                    </a:ext>
                  </a:extLst>
                </a:gridCol>
                <a:gridCol w="2562750">
                  <a:extLst>
                    <a:ext uri="{9D8B030D-6E8A-4147-A177-3AD203B41FA5}">
                      <a16:colId xmlns:a16="http://schemas.microsoft.com/office/drawing/2014/main" val="910111172"/>
                    </a:ext>
                  </a:extLst>
                </a:gridCol>
              </a:tblGrid>
              <a:tr h="255137">
                <a:tc>
                  <a:txBody>
                    <a:bodyPr/>
                    <a:lstStyle/>
                    <a:p>
                      <a:r>
                        <a:rPr lang="en-GB" sz="800" b="1" dirty="0"/>
                        <a:t>Section</a:t>
                      </a:r>
                      <a:endParaRPr lang="en-GB" sz="800" dirty="0"/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/>
                        <a:t>Details</a:t>
                      </a:r>
                      <a:endParaRPr lang="en-GB" sz="800"/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/>
                        <a:t>Notes</a:t>
                      </a:r>
                      <a:endParaRPr lang="en-GB" sz="800"/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80954"/>
                  </a:ext>
                </a:extLst>
              </a:tr>
              <a:tr h="1785958">
                <a:tc>
                  <a:txBody>
                    <a:bodyPr/>
                    <a:lstStyle/>
                    <a:p>
                      <a:r>
                        <a:rPr lang="en-GB" sz="800" b="1"/>
                        <a:t>Prerequisites</a:t>
                      </a:r>
                      <a:endParaRPr lang="en-GB" sz="800"/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/>
                        <a:t>Tooling</a:t>
                      </a:r>
                      <a:r>
                        <a:rPr lang="en-GB" sz="800"/>
                        <a:t> 🛠️ • AWS CLI v2 • Terraform ≥ 1.2.2 • kubectl (EKS 1.29+) </a:t>
                      </a:r>
                      <a:r>
                        <a:rPr lang="en-GB" sz="800" b="1"/>
                        <a:t>AWS Requirements</a:t>
                      </a:r>
                      <a:r>
                        <a:rPr lang="en-GB" sz="800"/>
                        <a:t> 🔒 • IAM: EKS, EC2, VPC, IAM, S3 • Networking: ELB, Route 53 • Storage: EBS/EFS • Security: KMS, Secrets Manager</a:t>
                      </a:r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/>
                        <a:t>Quotas &amp; Limits</a:t>
                      </a:r>
                      <a:r>
                        <a:rPr lang="en-GB" sz="800" dirty="0"/>
                        <a:t> ⚠️ • VPCs: 5/region • EBS: 20 vols/region • Elastic IPs: 5+ • EKS Clusters: 100/account</a:t>
                      </a:r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021706"/>
                  </a:ext>
                </a:extLst>
              </a:tr>
              <a:tr h="1403253">
                <a:tc>
                  <a:txBody>
                    <a:bodyPr/>
                    <a:lstStyle/>
                    <a:p>
                      <a:r>
                        <a:rPr lang="en-GB" sz="800" b="1"/>
                        <a:t>Default Configuration</a:t>
                      </a:r>
                      <a:endParaRPr lang="en-GB" sz="800"/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aws_region = us-west-2 cluster_name = elastic-demo-cluster node_type = t3.medium (2 vCPU) es_storage = 100 Gi (GP2) environment = demo</a:t>
                      </a:r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DNS-compatible names recommended</a:t>
                      </a:r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780885"/>
                  </a:ext>
                </a:extLst>
              </a:tr>
              <a:tr h="1403253">
                <a:tc>
                  <a:txBody>
                    <a:bodyPr/>
                    <a:lstStyle/>
                    <a:p>
                      <a:r>
                        <a:rPr lang="en-GB" sz="800" b="1"/>
                        <a:t>Demo Specs</a:t>
                      </a:r>
                      <a:endParaRPr lang="en-GB" sz="800"/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/>
                        <a:t>EKS Cluster</a:t>
                      </a:r>
                      <a:r>
                        <a:rPr lang="en-GB" sz="800"/>
                        <a:t> • v1.29 • 2–3 nodes (t3.medium/small) </a:t>
                      </a:r>
                      <a:r>
                        <a:rPr lang="en-GB" sz="800" b="1"/>
                        <a:t>Elasticsearch</a:t>
                      </a:r>
                      <a:r>
                        <a:rPr lang="en-GB" sz="800"/>
                        <a:t> • v8.11.0 • 2 replicas • 1 vCPU / 2 GB RAM </a:t>
                      </a:r>
                      <a:r>
                        <a:rPr lang="en-GB" sz="800" b="1"/>
                        <a:t>Kibana</a:t>
                      </a:r>
                      <a:r>
                        <a:rPr lang="en-GB" sz="800"/>
                        <a:t> • v8.11.0 • 2 replicas • 500m CPU / 1 GB RAM</a:t>
                      </a:r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Match versions for compatibility</a:t>
                      </a:r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282321"/>
                  </a:ext>
                </a:extLst>
              </a:tr>
              <a:tr h="1211900">
                <a:tc>
                  <a:txBody>
                    <a:bodyPr/>
                    <a:lstStyle/>
                    <a:p>
                      <a:r>
                        <a:rPr lang="en-GB" sz="800" b="1"/>
                        <a:t>Cost Optimization</a:t>
                      </a:r>
                      <a:endParaRPr lang="en-GB" sz="800"/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/>
                        <a:t>✓ Burstable instances (t3 family) ✓ GP2 volumes (over GP3) ✓ Auto-scaling (conservative limits) ✓ Basic CloudWatch monitoring</a:t>
                      </a:r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40907" marR="40907" marT="20454" marB="20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85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03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2D98-1435-D94F-F01F-EEDBAE0E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095" y="123453"/>
            <a:ext cx="7965855" cy="625847"/>
          </a:xfrm>
        </p:spPr>
        <p:txBody>
          <a:bodyPr>
            <a:normAutofit fontScale="90000"/>
          </a:bodyPr>
          <a:lstStyle/>
          <a:p>
            <a:r>
              <a:rPr lang="en-GB" sz="2200" b="1" dirty="0"/>
              <a:t>Quick Start Guide - Infrastructure as Code Deployment</a:t>
            </a:r>
            <a:br>
              <a:rPr lang="en-GB" dirty="0"/>
            </a:b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418F1E-B893-1B9B-9D8B-2EFB0DF6ED88}"/>
              </a:ext>
            </a:extLst>
          </p:cNvPr>
          <p:cNvSpPr txBox="1"/>
          <p:nvPr/>
        </p:nvSpPr>
        <p:spPr>
          <a:xfrm>
            <a:off x="1741488" y="564634"/>
            <a:ext cx="2157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1. Clone &amp; Setup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EEF5B64-999D-FE43-B5F9-043C5DFE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60" y="933966"/>
            <a:ext cx="6604604" cy="676431"/>
          </a:xfrm>
          <a:prstGeom prst="rect">
            <a:avLst/>
          </a:prstGeom>
        </p:spPr>
      </p:pic>
      <p:sp>
        <p:nvSpPr>
          <p:cNvPr id="31" name="Rectangle 4">
            <a:extLst>
              <a:ext uri="{FF2B5EF4-FFF2-40B4-BE49-F238E27FC236}">
                <a16:creationId xmlns:a16="http://schemas.microsoft.com/office/drawing/2014/main" id="{FD7065DF-2366-EA80-270C-D9452291A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1818839"/>
            <a:ext cx="828213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Automated Script Workflow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provided script will automatically: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Prerequisites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Check AWS CLI, Terraform,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kubectl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installation.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Configuration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Validate setup and create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terraform.tfvars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Infrastructure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Run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kubectl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Configure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kubectl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your new cluster.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Verify pods are running.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Connection Info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Display URLs and access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65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7B9B-CB41-DB7F-0DA9-FFFE4825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6072"/>
            <a:ext cx="8911687" cy="1280890"/>
          </a:xfrm>
        </p:spPr>
        <p:txBody>
          <a:bodyPr/>
          <a:lstStyle/>
          <a:p>
            <a:r>
              <a:rPr lang="en-GB" b="1" dirty="0"/>
              <a:t>Access &amp; Verification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860C-34F2-463C-CF70-459BF76B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584" y="794292"/>
            <a:ext cx="8915400" cy="5632634"/>
          </a:xfrm>
        </p:spPr>
        <p:txBody>
          <a:bodyPr/>
          <a:lstStyle/>
          <a:p>
            <a:r>
              <a:rPr lang="en-GB" b="1" dirty="0"/>
              <a:t>Live Demo - Connect &amp; Validate</a:t>
            </a:r>
            <a:endParaRPr lang="en-GB" dirty="0"/>
          </a:p>
          <a:p>
            <a:r>
              <a:rPr lang="en-GB" b="1" dirty="0"/>
              <a:t>3. Access Services</a:t>
            </a:r>
            <a:endParaRPr lang="en-GB" dirty="0"/>
          </a:p>
          <a:p>
            <a:r>
              <a:rPr lang="en-GB" dirty="0"/>
              <a:t># Elasticsearch (JSON API)</a:t>
            </a:r>
          </a:p>
          <a:p>
            <a:r>
              <a:rPr lang="en-GB" dirty="0" err="1"/>
              <a:t>kubectl</a:t>
            </a:r>
            <a:r>
              <a:rPr lang="en-GB" dirty="0"/>
              <a:t> port-forward svc/</a:t>
            </a:r>
            <a:r>
              <a:rPr lang="en-GB" dirty="0" err="1"/>
              <a:t>elasticsearch</a:t>
            </a:r>
            <a:r>
              <a:rPr lang="en-GB" dirty="0"/>
              <a:t> 9200:9200 -n </a:t>
            </a:r>
            <a:r>
              <a:rPr lang="en-GB" dirty="0" err="1"/>
              <a:t>elasticsearch</a:t>
            </a:r>
            <a:r>
              <a:rPr lang="en-GB" dirty="0"/>
              <a:t> &amp;</a:t>
            </a:r>
          </a:p>
          <a:p>
            <a:r>
              <a:rPr lang="en-GB" dirty="0"/>
              <a:t>curl http://localhost:9200</a:t>
            </a:r>
          </a:p>
          <a:p>
            <a:endParaRPr lang="en-GB" dirty="0"/>
          </a:p>
          <a:p>
            <a:r>
              <a:rPr lang="en-GB" dirty="0"/>
              <a:t># Kibana (Web UI)</a:t>
            </a:r>
          </a:p>
          <a:p>
            <a:r>
              <a:rPr lang="en-GB" dirty="0" err="1"/>
              <a:t>kubectl</a:t>
            </a:r>
            <a:r>
              <a:rPr lang="en-GB" dirty="0"/>
              <a:t> port-forward svc/</a:t>
            </a:r>
            <a:r>
              <a:rPr lang="en-GB" dirty="0" err="1"/>
              <a:t>kibana</a:t>
            </a:r>
            <a:r>
              <a:rPr lang="en-GB" dirty="0"/>
              <a:t> 5601:5601 -n </a:t>
            </a:r>
            <a:r>
              <a:rPr lang="en-GB" dirty="0" err="1"/>
              <a:t>kibana</a:t>
            </a:r>
            <a:r>
              <a:rPr lang="en-GB" dirty="0"/>
              <a:t> &amp;</a:t>
            </a:r>
          </a:p>
          <a:p>
            <a:r>
              <a:rPr lang="en-GB" dirty="0"/>
              <a:t># Browser: </a:t>
            </a:r>
            <a:r>
              <a:rPr lang="en-GB" dirty="0">
                <a:hlinkClick r:id="rId2"/>
              </a:rPr>
              <a:t>http://localhost:5601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Username: elastic</a:t>
            </a:r>
          </a:p>
          <a:p>
            <a:r>
              <a:rPr lang="en-GB" dirty="0"/>
              <a:t>Password: $(terraform output -raw </a:t>
            </a:r>
            <a:r>
              <a:rPr lang="en-GB" dirty="0" err="1"/>
              <a:t>es_password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kubectl</a:t>
            </a:r>
            <a:r>
              <a:rPr lang="en-GB" dirty="0"/>
              <a:t> get svc -n </a:t>
            </a:r>
            <a:r>
              <a:rPr lang="en-GB" dirty="0" err="1"/>
              <a:t>elasticsearch</a:t>
            </a:r>
            <a:r>
              <a:rPr lang="en-GB" dirty="0"/>
              <a:t>  # Verify LB creation</a:t>
            </a:r>
          </a:p>
          <a:p>
            <a:r>
              <a:rPr lang="en-GB" dirty="0" err="1"/>
              <a:t>aws</a:t>
            </a:r>
            <a:r>
              <a:rPr lang="en-GB" dirty="0"/>
              <a:t> s3 ls $(terraform output -raw </a:t>
            </a:r>
            <a:r>
              <a:rPr lang="en-GB" dirty="0" err="1"/>
              <a:t>backup_bucket</a:t>
            </a:r>
            <a:r>
              <a:rPr lang="en-GB" dirty="0"/>
              <a:t>)  # Check backups</a:t>
            </a:r>
          </a:p>
        </p:txBody>
      </p:sp>
    </p:spTree>
    <p:extLst>
      <p:ext uri="{BB962C8B-B14F-4D97-AF65-F5344CB8AC3E}">
        <p14:creationId xmlns:p14="http://schemas.microsoft.com/office/powerpoint/2010/main" val="15804938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575CB40-8686-4C48-810A-C2974D3D3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7C3E52-A0B1-49C0-88BD-66B715EE8B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B8F5F2-61AB-4CE6-A5E3-F34B87B0EE4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 plan Wisp design</Template>
  <TotalTime>8590</TotalTime>
  <Words>1085</Words>
  <Application>Microsoft Office PowerPoint</Application>
  <PresentationFormat>Widescreen</PresentationFormat>
  <Paragraphs>165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Unicode MS</vt:lpstr>
      <vt:lpstr>Calibri</vt:lpstr>
      <vt:lpstr>Century Gothic</vt:lpstr>
      <vt:lpstr>Consolas</vt:lpstr>
      <vt:lpstr>Menlo</vt:lpstr>
      <vt:lpstr>quote-cjk-patch</vt:lpstr>
      <vt:lpstr>Wingdings 3</vt:lpstr>
      <vt:lpstr>Wisp</vt:lpstr>
      <vt:lpstr>Infrastructure as Code: Deploying Elasticsearch and Kibana with Terraform </vt:lpstr>
      <vt:lpstr>Agenda</vt:lpstr>
      <vt:lpstr>Who I’m I </vt:lpstr>
      <vt:lpstr>Why Infrastructure as Code for Elastic?  </vt:lpstr>
      <vt:lpstr>PowerPoint Presentation</vt:lpstr>
      <vt:lpstr>PowerPoint Presentation</vt:lpstr>
      <vt:lpstr>PowerPoint Presentation</vt:lpstr>
      <vt:lpstr>Quick Start Guide - Infrastructure as Code Deployment </vt:lpstr>
      <vt:lpstr>Access &amp; Verification </vt:lpstr>
      <vt:lpstr>Code walkthrough </vt:lpstr>
      <vt:lpstr>PowerPoint Presentation</vt:lpstr>
      <vt:lpstr>AWS IAM Policy Structure for Infrastructure Deployment </vt:lpstr>
      <vt:lpstr>Behold! The Terraform Script That Built It All </vt:lpstr>
      <vt:lpstr>Best Practices </vt:lpstr>
      <vt:lpstr>Cost Analysis  </vt:lpstr>
      <vt:lpstr>Community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Alam Ahmed</dc:creator>
  <cp:lastModifiedBy>Alam Ahmed</cp:lastModifiedBy>
  <cp:revision>15</cp:revision>
  <dcterms:created xsi:type="dcterms:W3CDTF">2025-08-08T17:20:14Z</dcterms:created>
  <dcterms:modified xsi:type="dcterms:W3CDTF">2025-08-14T16:30:43Z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