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22"/>
  </p:notesMasterIdLst>
  <p:handoutMasterIdLst>
    <p:handoutMasterId r:id="rId23"/>
  </p:handoutMasterIdLst>
  <p:sldIdLst>
    <p:sldId id="268" r:id="rId5"/>
    <p:sldId id="261" r:id="rId6"/>
    <p:sldId id="281" r:id="rId7"/>
    <p:sldId id="259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80" r:id="rId17"/>
    <p:sldId id="276" r:id="rId18"/>
    <p:sldId id="277" r:id="rId19"/>
    <p:sldId id="279" r:id="rId20"/>
    <p:sldId id="267" r:id="rId2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9CFC03-B425-4F17-A66F-D3A494D4D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CF0BB-912B-4618-9DDA-D2D2FDC57F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E3839-DE98-4DF0-AF0A-2A69A12CD27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A82D-B7B8-45FA-8E53-EE9001C21C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12E5B-1427-4A5D-93C8-C6938835F3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243B-F942-4F1E-963E-759E234C5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843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5CB7-ADDC-4CA0-93D7-A59D3565FF0C}" type="datetimeFigureOut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AA6D5-2F42-4F9E-A12A-EE28AC96310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05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9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80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1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48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294CD3-019E-4CF0-9E7A-204A437BADA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44B4E-148F-466A-A4F1-8643E4106669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6EF295-FDF1-4CA5-8CAE-35B7D8CD2597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C327F-ED94-4B20-B539-6115DEDB466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69CD0-E63F-433B-8C23-613FE71F6B32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7C95C-0D0A-4F86-925D-869EE6557123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F93EE-7CFB-4ED5-917A-3E325F086003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06870-F451-4A39-AA7A-9427C52AB79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563E68-1111-49D9-9723-F7B6C6617A9A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FF93E-9B55-461C-AE07-FC5DD9E8CA20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D8264-99F9-479A-9CAE-6E40EFD9D804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724B97-C7DB-46A2-A1D1-C8241A0FB409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D8611-D9B0-41E8-9EE2-629CFE20922D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92F2E-BFFE-4B83-B8F5-32303CAD2D4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39BD-0805-48C9-9814-8F6AE09CBA09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9654D0-B49E-4E7B-BE4D-796D0BC0C1EA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8BFC9A1-3309-4B87-8669-EA95B8AB6E85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elastic.co/" TargetMode="External"/><Relationship Id="rId3" Type="http://schemas.openxmlformats.org/officeDocument/2006/relationships/hyperlink" Target="https://www.terraform.io/docs" TargetMode="External"/><Relationship Id="rId7" Type="http://schemas.openxmlformats.org/officeDocument/2006/relationships/hyperlink" Target="https://forums.aws.amazon.com/" TargetMode="External"/><Relationship Id="rId12" Type="http://schemas.openxmlformats.org/officeDocument/2006/relationships/hyperlink" Target="https://kubernetes.io/docs/tasks/access-application-cluster/web-ui-dashboard/" TargetMode="External"/><Relationship Id="rId2" Type="http://schemas.openxmlformats.org/officeDocument/2006/relationships/hyperlink" Target="https://..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hashicorp.com/" TargetMode="External"/><Relationship Id="rId11" Type="http://schemas.openxmlformats.org/officeDocument/2006/relationships/hyperlink" Target="https://aws.amazon.com/aws-cost-management/aws-cost-explorer/" TargetMode="External"/><Relationship Id="rId5" Type="http://schemas.openxmlformats.org/officeDocument/2006/relationships/hyperlink" Target="https://www.elastic.co/guide/" TargetMode="External"/><Relationship Id="rId10" Type="http://schemas.openxmlformats.org/officeDocument/2006/relationships/hyperlink" Target="https://www.terraform.io/docs/cloud/cost-estimation/" TargetMode="External"/><Relationship Id="rId4" Type="http://schemas.openxmlformats.org/officeDocument/2006/relationships/hyperlink" Target="https://docs.aws.amazon.com/eks/" TargetMode="External"/><Relationship Id="rId9" Type="http://schemas.openxmlformats.org/officeDocument/2006/relationships/hyperlink" Target="https://slack.k8s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6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 fontScale="90000"/>
          </a:bodyPr>
          <a:lstStyle/>
          <a:p>
            <a:r>
              <a:rPr lang="en-GB" b="1" dirty="0"/>
              <a:t>Infrastructure as Code: Deploying Elasticsearch and Kibana with Terraform</a:t>
            </a:r>
            <a:br>
              <a:rPr lang="en-GB" dirty="0"/>
            </a:b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Presented by: Alam Ahmed </a:t>
            </a:r>
          </a:p>
          <a:p>
            <a:pPr rtl="0"/>
            <a:r>
              <a:rPr lang="en-GB" dirty="0"/>
              <a:t>Please Give me a JOB!!!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BE3A-7538-A7E8-850D-C42C180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96" y="75470"/>
            <a:ext cx="8911687" cy="1280890"/>
          </a:xfrm>
        </p:spPr>
        <p:txBody>
          <a:bodyPr>
            <a:normAutofit/>
          </a:bodyPr>
          <a:lstStyle/>
          <a:p>
            <a:r>
              <a:rPr lang="en-GB" dirty="0"/>
              <a:t>Code walkthrough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1AC98D-A6BA-72D7-F068-5870B4425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31" y="1061085"/>
            <a:ext cx="4371969" cy="5260528"/>
          </a:xfrm>
        </p:spPr>
      </p:pic>
    </p:spTree>
    <p:extLst>
      <p:ext uri="{BB962C8B-B14F-4D97-AF65-F5344CB8AC3E}">
        <p14:creationId xmlns:p14="http://schemas.microsoft.com/office/powerpoint/2010/main" val="281364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ED008-F107-E5B3-311F-598E0369B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34" y="512861"/>
            <a:ext cx="3771884" cy="56359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F7B5A-0F87-DD23-419B-6C4E9F1F1CAB}"/>
              </a:ext>
            </a:extLst>
          </p:cNvPr>
          <p:cNvSpPr txBox="1"/>
          <p:nvPr/>
        </p:nvSpPr>
        <p:spPr>
          <a:xfrm>
            <a:off x="1504934" y="1435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GB" b="1" i="0" dirty="0">
                <a:solidFill>
                  <a:srgbClr val="F8FAFF"/>
                </a:solidFill>
                <a:effectLst/>
                <a:latin typeface="quote-cjk-patch"/>
              </a:rPr>
              <a:t>Elasticsearch Module – Best Practices</a:t>
            </a:r>
            <a:endParaRPr lang="en-GB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AC725-46A4-DA6F-B9EC-A2174514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45" y="1803675"/>
            <a:ext cx="4279987" cy="11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8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CF-E334-F50C-6CF6-80665016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95" y="33081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AWS IAM Policy Structure for Infrastructure Deployment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2B84D-A664-D832-49DD-ABCA749C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174" y="1363448"/>
            <a:ext cx="6218387" cy="38273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F9989-4AE4-458E-D55F-B7F64D4C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41" y="1363448"/>
            <a:ext cx="4572235" cy="309260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F617F5D-860A-CBFA-A072-74A10EEEF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6092224" rIns="0" bIns="870691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quote-cjk-patch"/>
              </a:rPr>
              <a:t>🔑 Key Point: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quote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⚡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policy grants 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administrative-level access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for infrastructure deployment and management, enabling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resource creation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via tools like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Terraform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kumimoji="0" lang="en-US" altLang="en-US" sz="100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</a:t>
            </a:r>
            <a:r>
              <a:rPr kumimoji="0" lang="en-US" altLang="en-US" sz="100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construction_site</a:t>
            </a:r>
            <a:r>
              <a:rPr kumimoji="0" lang="en-US" altLang="en-US" sz="100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98EC3-C1BC-7AA7-84F6-9FDED16570EB}"/>
              </a:ext>
            </a:extLst>
          </p:cNvPr>
          <p:cNvSpPr txBox="1"/>
          <p:nvPr/>
        </p:nvSpPr>
        <p:spPr>
          <a:xfrm>
            <a:off x="7080488" y="4456057"/>
            <a:ext cx="485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🔑 Key Point:</a:t>
            </a:r>
          </a:p>
          <a:p>
            <a:r>
              <a:rPr lang="en-GB" dirty="0"/>
              <a:t>⚡ This policy grants administrative-level access for infrastructure deployment and management, enabling automated resource creation via Terraform (:</a:t>
            </a:r>
            <a:r>
              <a:rPr lang="en-GB" dirty="0" err="1"/>
              <a:t>construction_site</a:t>
            </a:r>
            <a:r>
              <a:rPr lang="en-GB" dirty="0"/>
              <a:t>:).</a:t>
            </a:r>
          </a:p>
        </p:txBody>
      </p:sp>
    </p:spTree>
    <p:extLst>
      <p:ext uri="{BB962C8B-B14F-4D97-AF65-F5344CB8AC3E}">
        <p14:creationId xmlns:p14="http://schemas.microsoft.com/office/powerpoint/2010/main" val="144547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E4A4-EB63-3AFB-E2FD-57E8DB7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4972019"/>
          </a:xfrm>
        </p:spPr>
        <p:txBody>
          <a:bodyPr>
            <a:normAutofit/>
          </a:bodyPr>
          <a:lstStyle/>
          <a:p>
            <a:r>
              <a:rPr lang="en-GB" sz="3200" b="1"/>
              <a:t>Behold! The Terraform Script That Built It All</a:t>
            </a:r>
            <a:br>
              <a:rPr lang="en-GB" sz="3200"/>
            </a:b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C08E-4D47-766E-5026-0FBE24F9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618706"/>
          </a:xfrm>
        </p:spPr>
        <p:txBody>
          <a:bodyPr>
            <a:normAutofit/>
          </a:bodyPr>
          <a:lstStyle/>
          <a:p>
            <a:r>
              <a:rPr lang="en-GB" b="1"/>
              <a:t>EKS cluster</a:t>
            </a:r>
            <a:r>
              <a:rPr lang="en-GB"/>
              <a:t> - Kubernetes environment</a:t>
            </a:r>
          </a:p>
          <a:p>
            <a:r>
              <a:rPr lang="en-GB" b="1"/>
              <a:t>Elasticsearch</a:t>
            </a:r>
            <a:r>
              <a:rPr lang="en-GB"/>
              <a:t> - Search and analytics engine</a:t>
            </a:r>
          </a:p>
          <a:p>
            <a:r>
              <a:rPr lang="en-GB" b="1"/>
              <a:t>Kibana</a:t>
            </a:r>
            <a:r>
              <a:rPr lang="en-GB"/>
              <a:t> - Beautiful data visualization dashboard</a:t>
            </a:r>
          </a:p>
          <a:p>
            <a:r>
              <a:rPr lang="en-GB" b="1"/>
              <a:t>Monitoring stack</a:t>
            </a:r>
            <a:r>
              <a:rPr lang="en-GB"/>
              <a:t> - Prometheus and Grafana</a:t>
            </a:r>
          </a:p>
          <a:p>
            <a:r>
              <a:rPr lang="en-GB" b="1"/>
              <a:t>Load balancers</a:t>
            </a:r>
            <a:r>
              <a:rPr lang="en-GB"/>
              <a:t> - External access</a:t>
            </a:r>
          </a:p>
          <a:p>
            <a:r>
              <a:rPr lang="en-GB" b="1"/>
              <a:t>All dashboards working</a:t>
            </a:r>
            <a:r>
              <a:rPr lang="en-GB"/>
              <a:t> - Ready to explore</a:t>
            </a:r>
          </a:p>
          <a:p>
            <a:endParaRPr lang="en-GB"/>
          </a:p>
        </p:txBody>
      </p:sp>
      <p:pic>
        <p:nvPicPr>
          <p:cNvPr id="8" name="Picture 7" descr="A screenshot of a computer program">
            <a:extLst>
              <a:ext uri="{FF2B5EF4-FFF2-40B4-BE49-F238E27FC236}">
                <a16:creationId xmlns:a16="http://schemas.microsoft.com/office/drawing/2014/main" id="{D0F585DB-C77B-F21F-7B98-E11BEC35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47" y="3471129"/>
            <a:ext cx="6796785" cy="15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8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7B9B-AC2E-42A7-1A8E-9E2C4A3D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FE4596F-8669-821B-41BE-9289D24E0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61322"/>
              </p:ext>
            </p:extLst>
          </p:nvPr>
        </p:nvGraphicFramePr>
        <p:xfrm>
          <a:off x="2520200" y="1702279"/>
          <a:ext cx="6615173" cy="4215443"/>
        </p:xfrm>
        <a:graphic>
          <a:graphicData uri="http://schemas.openxmlformats.org/drawingml/2006/table">
            <a:tbl>
              <a:tblPr/>
              <a:tblGrid>
                <a:gridCol w="3585323">
                  <a:extLst>
                    <a:ext uri="{9D8B030D-6E8A-4147-A177-3AD203B41FA5}">
                      <a16:colId xmlns:a16="http://schemas.microsoft.com/office/drawing/2014/main" val="3670714110"/>
                    </a:ext>
                  </a:extLst>
                </a:gridCol>
                <a:gridCol w="3029850">
                  <a:extLst>
                    <a:ext uri="{9D8B030D-6E8A-4147-A177-3AD203B41FA5}">
                      <a16:colId xmlns:a16="http://schemas.microsoft.com/office/drawing/2014/main" val="1941706326"/>
                    </a:ext>
                  </a:extLst>
                </a:gridCol>
              </a:tblGrid>
              <a:tr h="301448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Features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18429"/>
                  </a:ext>
                </a:extLst>
              </a:tr>
              <a:tr h="1343064">
                <a:tc>
                  <a:txBody>
                    <a:bodyPr/>
                    <a:lstStyle/>
                    <a:p>
                      <a:r>
                        <a:rPr lang="en-GB" sz="1300" b="1" dirty="0">
                          <a:effectLst/>
                        </a:rPr>
                        <a:t>🛠️ Modular Design</a:t>
                      </a:r>
                      <a:endParaRPr lang="en-GB" sz="1300" dirty="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• Separate modules for each component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♻️ Reusable and maintainable code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🧩 Clear interfaces between modules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36418"/>
                  </a:ext>
                </a:extLst>
              </a:tr>
              <a:tr h="926418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🔒 Security First</a:t>
                      </a:r>
                      <a:endParaRPr lang="en-GB" sz="130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• 🔐 TLS encryption enabled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🛂 RBAC for access control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🌐 Network policies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💎 Secrets management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27800"/>
                  </a:ext>
                </a:extLst>
              </a:tr>
              <a:tr h="926418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🏭 Production Ready</a:t>
                      </a:r>
                      <a:endParaRPr lang="en-GB" sz="130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• 🌍 Multi-AZ deployment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📈 Auto-scaling capabilities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❤️ Health checks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💾 Backup &amp; disaster recovery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917"/>
                  </a:ext>
                </a:extLst>
              </a:tr>
              <a:tr h="718095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💰 Cost Optimization</a:t>
                      </a:r>
                      <a:endParaRPr lang="en-GB" sz="130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• 📏 Right-sized resources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🏷️ Resource tagging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⚙️ Configurable instance types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7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69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17C7-5D68-1E2B-F0E9-72898C97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91" y="255170"/>
            <a:ext cx="8911687" cy="1280890"/>
          </a:xfrm>
        </p:spPr>
        <p:txBody>
          <a:bodyPr/>
          <a:lstStyle/>
          <a:p>
            <a:r>
              <a:rPr lang="en-GB" dirty="0"/>
              <a:t>Cost Analysis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63E10-C955-4C90-8A47-215841B83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958" y="1409636"/>
            <a:ext cx="4379699" cy="29147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80FD8-6D07-43DE-A248-A15BECF5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12" y="1550305"/>
            <a:ext cx="3613230" cy="26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8854-E05C-30FB-1AE5-465AD114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6347CD-D9EB-8CEB-6287-6D4483FFD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215328"/>
              </p:ext>
            </p:extLst>
          </p:nvPr>
        </p:nvGraphicFramePr>
        <p:xfrm>
          <a:off x="2490341" y="1539875"/>
          <a:ext cx="6617593" cy="3778250"/>
        </p:xfrm>
        <a:graphic>
          <a:graphicData uri="http://schemas.openxmlformats.org/drawingml/2006/table">
            <a:tbl>
              <a:tblPr/>
              <a:tblGrid>
                <a:gridCol w="2459943">
                  <a:extLst>
                    <a:ext uri="{9D8B030D-6E8A-4147-A177-3AD203B41FA5}">
                      <a16:colId xmlns:a16="http://schemas.microsoft.com/office/drawing/2014/main" val="3471961991"/>
                    </a:ext>
                  </a:extLst>
                </a:gridCol>
                <a:gridCol w="2078825">
                  <a:extLst>
                    <a:ext uri="{9D8B030D-6E8A-4147-A177-3AD203B41FA5}">
                      <a16:colId xmlns:a16="http://schemas.microsoft.com/office/drawing/2014/main" val="4136688317"/>
                    </a:ext>
                  </a:extLst>
                </a:gridCol>
                <a:gridCol w="2078825">
                  <a:extLst>
                    <a:ext uri="{9D8B030D-6E8A-4147-A177-3AD203B41FA5}">
                      <a16:colId xmlns:a16="http://schemas.microsoft.com/office/drawing/2014/main" val="1621119640"/>
                    </a:ext>
                  </a:extLst>
                </a:gridCol>
              </a:tblGrid>
              <a:tr h="297886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Type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9533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📚 Documentation</a:t>
                      </a:r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2"/>
                        </a:rPr>
                        <a:t>Project README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Local File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84712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3"/>
                        </a:rPr>
                        <a:t>Terraform Docs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Official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489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4"/>
                        </a:rPr>
                        <a:t>AWS EKS Docs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Official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09552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5"/>
                        </a:rPr>
                        <a:t>Elasticsearch Docs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Official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92876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👥 Community</a:t>
                      </a:r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6"/>
                        </a:rPr>
                        <a:t>Terraform Forum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Forum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706219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7"/>
                        </a:rPr>
                        <a:t>AWS Developer Forums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Forum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2873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8"/>
                        </a:rPr>
                        <a:t>Elastic Discuss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Forum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65767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9"/>
                        </a:rPr>
                        <a:t>Kubernetes Slack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Chat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85133"/>
                  </a:ext>
                </a:extLst>
              </a:tr>
              <a:tr h="501504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🛠️ Tools</a:t>
                      </a:r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10"/>
                        </a:rPr>
                        <a:t>Terraform Cost Estimation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Cost Tool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830962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11"/>
                        </a:rPr>
                        <a:t>AWS Cost Explorer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Cost Tool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130895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12"/>
                        </a:rPr>
                        <a:t>Kubernetes Dashboard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Monitoring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21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GB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Agenda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0F9AB-3B67-6B42-01BB-3938896753FE}"/>
              </a:ext>
            </a:extLst>
          </p:cNvPr>
          <p:cNvSpPr txBox="1"/>
          <p:nvPr/>
        </p:nvSpPr>
        <p:spPr>
          <a:xfrm>
            <a:off x="2107229" y="1336011"/>
            <a:ext cx="6106160" cy="434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What We'll Cover Today</a:t>
            </a:r>
            <a:endParaRPr lang="en-GB" dirty="0"/>
          </a:p>
          <a:p>
            <a:r>
              <a:rPr lang="en-GB" b="1" dirty="0"/>
              <a:t>Introduction</a:t>
            </a:r>
            <a:endParaRPr lang="en-GB" dirty="0"/>
          </a:p>
          <a:p>
            <a:pPr lvl="1"/>
            <a:r>
              <a:rPr lang="en-GB" dirty="0"/>
              <a:t>Why Infrastructure as Code?</a:t>
            </a:r>
          </a:p>
          <a:p>
            <a:pPr lvl="1"/>
            <a:r>
              <a:rPr lang="en-GB" dirty="0"/>
              <a:t>Benefits and challenges</a:t>
            </a:r>
          </a:p>
          <a:p>
            <a:r>
              <a:rPr lang="en-GB" b="1" dirty="0"/>
              <a:t>Project Overview</a:t>
            </a:r>
            <a:endParaRPr lang="en-GB" dirty="0"/>
          </a:p>
          <a:p>
            <a:pPr lvl="1"/>
            <a:r>
              <a:rPr lang="en-GB" dirty="0"/>
              <a:t>What we're building</a:t>
            </a:r>
          </a:p>
          <a:p>
            <a:pPr lvl="1"/>
            <a:r>
              <a:rPr lang="en-GB" dirty="0"/>
              <a:t>Architecture walkthrough</a:t>
            </a:r>
          </a:p>
          <a:p>
            <a:r>
              <a:rPr lang="en-GB" b="1" dirty="0"/>
              <a:t>Live Demo</a:t>
            </a:r>
            <a:endParaRPr lang="en-GB" dirty="0"/>
          </a:p>
          <a:p>
            <a:pPr lvl="1"/>
            <a:r>
              <a:rPr lang="en-GB" dirty="0"/>
              <a:t>Deploy infrastructure with Terraform</a:t>
            </a:r>
          </a:p>
          <a:p>
            <a:pPr lvl="1"/>
            <a:r>
              <a:rPr lang="en-GB" dirty="0"/>
              <a:t>Access Elasticsearch and Kibana</a:t>
            </a:r>
          </a:p>
          <a:p>
            <a:r>
              <a:rPr lang="en-GB" b="1" dirty="0"/>
              <a:t>Code Walkthrough</a:t>
            </a:r>
            <a:endParaRPr lang="en-GB" dirty="0"/>
          </a:p>
          <a:p>
            <a:pPr lvl="1"/>
            <a:r>
              <a:rPr lang="en-GB" dirty="0"/>
              <a:t>Best practices</a:t>
            </a:r>
          </a:p>
          <a:p>
            <a:r>
              <a:rPr lang="en-GB" b="1" dirty="0"/>
              <a:t>Discussion</a:t>
            </a:r>
            <a:endParaRPr lang="en-GB" dirty="0"/>
          </a:p>
          <a:p>
            <a:pPr lvl="1"/>
            <a:r>
              <a:rPr lang="en-GB" dirty="0"/>
              <a:t>Next steps</a:t>
            </a:r>
          </a:p>
          <a:p>
            <a:pPr>
              <a:lnSpc>
                <a:spcPts val="1425"/>
              </a:lnSpc>
              <a:buNone/>
            </a:pPr>
            <a:br>
              <a:rPr lang="en-GB" b="0" dirty="0">
                <a:solidFill>
                  <a:srgbClr val="7B88A1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7B88A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9292-0F0A-CBB9-1E88-7B933E64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65" y="105950"/>
            <a:ext cx="8911687" cy="1280890"/>
          </a:xfrm>
        </p:spPr>
        <p:txBody>
          <a:bodyPr/>
          <a:lstStyle/>
          <a:p>
            <a:r>
              <a:rPr lang="en-GB" dirty="0"/>
              <a:t>Who I’m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25DF-D36F-5FA4-883F-E0B77AD3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397000"/>
            <a:ext cx="9811605" cy="4612640"/>
          </a:xfrm>
        </p:spPr>
        <p:txBody>
          <a:bodyPr>
            <a:normAutofit/>
          </a:bodyPr>
          <a:lstStyle/>
          <a:p>
            <a:r>
              <a:rPr lang="en-GB" dirty="0"/>
              <a:t>Alam Ahmed</a:t>
            </a:r>
            <a:br>
              <a:rPr lang="en-GB" dirty="0"/>
            </a:br>
            <a:r>
              <a:rPr lang="en-GB" dirty="0"/>
              <a:t>NOC System Engineer + Network Engineer</a:t>
            </a:r>
          </a:p>
          <a:p>
            <a:r>
              <a:rPr lang="en-GB" dirty="0"/>
              <a:t>Experience: 3 years in Tech</a:t>
            </a:r>
            <a:br>
              <a:rPr lang="en-GB" dirty="0"/>
            </a:br>
            <a:r>
              <a:rPr lang="en-GB" dirty="0"/>
              <a:t>Specialization: Cloud Infrastructure, Network Security, Infrastructure as Code</a:t>
            </a:r>
          </a:p>
          <a:p>
            <a:r>
              <a:rPr lang="en-GB" dirty="0"/>
              <a:t>Certifications: 13 AWS, 3 FortiGate, 300+ Microsoft, 79 Meraki/Cisco, 3 Cilium, 5 Linux</a:t>
            </a:r>
          </a:p>
          <a:p>
            <a:r>
              <a:rPr lang="en-GB" dirty="0"/>
              <a:t>Education: BSc Business Management (De Montfort), Level 3 Cybersecurity (Serco)</a:t>
            </a:r>
          </a:p>
          <a:p>
            <a:br>
              <a:rPr lang="en-GB" dirty="0"/>
            </a:br>
            <a:r>
              <a:rPr lang="en-GB" dirty="0"/>
              <a:t>Open Source: Envoy AI Gateway - Author &amp; Technical Contributor</a:t>
            </a:r>
          </a:p>
          <a:p>
            <a:endParaRPr lang="en-GB" dirty="0"/>
          </a:p>
          <a:p>
            <a:r>
              <a:rPr lang="en-GB" dirty="0"/>
              <a:t>Passionate about </a:t>
            </a:r>
            <a:r>
              <a:rPr lang="en-GB" dirty="0" err="1"/>
              <a:t>Iac</a:t>
            </a:r>
            <a:r>
              <a:rPr lang="en-GB" dirty="0"/>
              <a:t> and Cloud</a:t>
            </a:r>
          </a:p>
        </p:txBody>
      </p:sp>
    </p:spTree>
    <p:extLst>
      <p:ext uri="{BB962C8B-B14F-4D97-AF65-F5344CB8AC3E}">
        <p14:creationId xmlns:p14="http://schemas.microsoft.com/office/powerpoint/2010/main" val="124698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rtlCol="0" anchor="ctr">
            <a:normAutofit/>
          </a:bodyPr>
          <a:lstStyle/>
          <a:p>
            <a:pPr algn="r"/>
            <a:r>
              <a:rPr lang="en-GB" b="1"/>
              <a:t>Why Infrastructure as Code for Elastic?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992A0F65-D65F-9E00-0DE7-41986DC7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GB" b="1" dirty="0"/>
              <a:t>The Challenges of Manual Deployments</a:t>
            </a:r>
            <a:endParaRPr lang="en-GB" dirty="0"/>
          </a:p>
          <a:p>
            <a:r>
              <a:rPr lang="en-GB" dirty="0"/>
              <a:t>🛑 </a:t>
            </a:r>
            <a:r>
              <a:rPr lang="en-GB" b="1" dirty="0"/>
              <a:t>"Works on my machine" syndrome</a:t>
            </a:r>
            <a:r>
              <a:rPr lang="en-GB" dirty="0"/>
              <a:t> – Inconsistent configurations</a:t>
            </a:r>
            <a:br>
              <a:rPr lang="en-GB" dirty="0"/>
            </a:br>
            <a:r>
              <a:rPr lang="en-GB" dirty="0"/>
              <a:t>🛑 </a:t>
            </a:r>
            <a:r>
              <a:rPr lang="en-GB" b="1" dirty="0"/>
              <a:t>Snowflake environments</a:t>
            </a:r>
            <a:r>
              <a:rPr lang="en-GB" dirty="0"/>
              <a:t> – No two deployments alike</a:t>
            </a:r>
            <a:br>
              <a:rPr lang="en-GB" dirty="0"/>
            </a:br>
            <a:r>
              <a:rPr lang="en-GB" dirty="0"/>
              <a:t>🛑 </a:t>
            </a:r>
            <a:r>
              <a:rPr lang="en-GB" b="1" dirty="0"/>
              <a:t>Slow scaling</a:t>
            </a:r>
            <a:r>
              <a:rPr lang="en-GB" dirty="0"/>
              <a:t> – Hours to provision new resources</a:t>
            </a:r>
            <a:br>
              <a:rPr lang="en-GB" dirty="0"/>
            </a:br>
            <a:r>
              <a:rPr lang="en-GB" dirty="0"/>
              <a:t>🛑 </a:t>
            </a:r>
            <a:r>
              <a:rPr lang="en-GB" b="1" dirty="0"/>
              <a:t>Mystery outages</a:t>
            </a:r>
            <a:r>
              <a:rPr lang="en-GB" dirty="0"/>
              <a:t> – No change history for troubleshooting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[Manual] 🚧 ---vs--- 🏗️ [Terraform]  </a:t>
            </a:r>
          </a:p>
          <a:p>
            <a:r>
              <a:rPr lang="en-GB" dirty="0"/>
              <a:t>│ Slow - weeks                 │ Fast  </a:t>
            </a:r>
          </a:p>
          <a:p>
            <a:r>
              <a:rPr lang="en-GB" dirty="0"/>
              <a:t>│ Fragile               │ Reliable  </a:t>
            </a:r>
          </a:p>
          <a:p>
            <a:r>
              <a:rPr lang="en-GB" dirty="0"/>
              <a:t>│ No history          │ Git-tracked </a:t>
            </a:r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What We're Building Today</a:t>
            </a:r>
            <a:br>
              <a:rPr lang="en-US" sz="2800"/>
            </a:br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078FCB-2498-8FBF-3BD7-FA1E2F707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57796"/>
              </p:ext>
            </p:extLst>
          </p:nvPr>
        </p:nvGraphicFramePr>
        <p:xfrm>
          <a:off x="4888266" y="640080"/>
          <a:ext cx="6416132" cy="5460306"/>
        </p:xfrm>
        <a:graphic>
          <a:graphicData uri="http://schemas.openxmlformats.org/drawingml/2006/table">
            <a:tbl>
              <a:tblPr firstRow="1" bandRow="1"/>
              <a:tblGrid>
                <a:gridCol w="3273034">
                  <a:extLst>
                    <a:ext uri="{9D8B030D-6E8A-4147-A177-3AD203B41FA5}">
                      <a16:colId xmlns:a16="http://schemas.microsoft.com/office/drawing/2014/main" val="1167697396"/>
                    </a:ext>
                  </a:extLst>
                </a:gridCol>
                <a:gridCol w="3143098">
                  <a:extLst>
                    <a:ext uri="{9D8B030D-6E8A-4147-A177-3AD203B41FA5}">
                      <a16:colId xmlns:a16="http://schemas.microsoft.com/office/drawing/2014/main" val="3734339484"/>
                    </a:ext>
                  </a:extLst>
                </a:gridCol>
              </a:tblGrid>
              <a:tr h="393250"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solidFill>
                            <a:srgbClr val="F5F5F5"/>
                          </a:solidFill>
                          <a:effectLst/>
                        </a:rPr>
                        <a:t>Layer</a:t>
                      </a:r>
                    </a:p>
                  </a:txBody>
                  <a:tcPr marL="77494" marR="53816" marT="53816" marB="53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>
                          <a:solidFill>
                            <a:srgbClr val="F5F5F5"/>
                          </a:solidFill>
                          <a:effectLst/>
                        </a:rPr>
                        <a:t>Components &amp; Features</a:t>
                      </a:r>
                    </a:p>
                  </a:txBody>
                  <a:tcPr marL="53816" marR="53816" marT="53816" marB="538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867693"/>
                  </a:ext>
                </a:extLst>
              </a:tr>
              <a:tr h="1116569">
                <a:tc>
                  <a:txBody>
                    <a:bodyPr/>
                    <a:lstStyle/>
                    <a:p>
                      <a:r>
                        <a:rPr lang="en-GB" sz="1600" b="1">
                          <a:effectLst/>
                        </a:rPr>
                        <a:t>🚀 Infrastructure Foundation</a:t>
                      </a:r>
                      <a:endParaRPr lang="en-GB" sz="1600">
                        <a:effectLst/>
                      </a:endParaRPr>
                    </a:p>
                  </a:txBody>
                  <a:tcPr marL="77494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AWS EKS Cluster, VPC with Public/Private Subnets, Auto-Scaling Node Groups, Load Balancers</a:t>
                      </a:r>
                    </a:p>
                  </a:txBody>
                  <a:tcPr marL="53816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569676"/>
                  </a:ext>
                </a:extLst>
              </a:tr>
              <a:tr h="1116569">
                <a:tc>
                  <a:txBody>
                    <a:bodyPr/>
                    <a:lstStyle/>
                    <a:p>
                      <a:r>
                        <a:rPr lang="en-GB" sz="1600" b="1">
                          <a:effectLst/>
                        </a:rPr>
                        <a:t>🔍 Data Layer (Elasticsearch)</a:t>
                      </a:r>
                      <a:endParaRPr lang="en-GB" sz="1600">
                        <a:effectLst/>
                      </a:endParaRPr>
                    </a:p>
                  </a:txBody>
                  <a:tcPr marL="77494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3-Node Cluster (HA), EBS Persistent Storage (100GB each), </a:t>
                      </a:r>
                      <a:r>
                        <a:rPr lang="en-GB" sz="1600" dirty="0" err="1">
                          <a:effectLst/>
                        </a:rPr>
                        <a:t>StatefulSet</a:t>
                      </a:r>
                      <a:r>
                        <a:rPr lang="en-GB" sz="1600" dirty="0">
                          <a:effectLst/>
                        </a:rPr>
                        <a:t>, Auto-Scaling (CPU/Memory)</a:t>
                      </a:r>
                    </a:p>
                  </a:txBody>
                  <a:tcPr marL="53816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077117"/>
                  </a:ext>
                </a:extLst>
              </a:tr>
              <a:tr h="875463">
                <a:tc>
                  <a:txBody>
                    <a:bodyPr/>
                    <a:lstStyle/>
                    <a:p>
                      <a:r>
                        <a:rPr lang="en-GB" sz="1600" b="1" dirty="0">
                          <a:effectLst/>
                        </a:rPr>
                        <a:t>📊 Visualization Layer (Kibana)</a:t>
                      </a:r>
                      <a:endParaRPr lang="en-GB" sz="1600" dirty="0">
                        <a:effectLst/>
                      </a:endParaRPr>
                    </a:p>
                  </a:txBody>
                  <a:tcPr marL="77494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2-Replica Deployment, Web Dashboard, External LB Access, Horizontal Pod Auto-Scaling</a:t>
                      </a:r>
                    </a:p>
                  </a:txBody>
                  <a:tcPr marL="53816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740599"/>
                  </a:ext>
                </a:extLst>
              </a:tr>
              <a:tr h="875463">
                <a:tc>
                  <a:txBody>
                    <a:bodyPr/>
                    <a:lstStyle/>
                    <a:p>
                      <a:r>
                        <a:rPr lang="en-GB" sz="1600" b="1">
                          <a:effectLst/>
                        </a:rPr>
                        <a:t>📈 Monitoring &amp; Observability</a:t>
                      </a:r>
                      <a:endParaRPr lang="en-GB" sz="1600">
                        <a:effectLst/>
                      </a:endParaRPr>
                    </a:p>
                  </a:txBody>
                  <a:tcPr marL="77494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</a:rPr>
                        <a:t>Prometheus (Metrics), Grafana (Dashboards), AlertManager, Health Checks</a:t>
                      </a:r>
                    </a:p>
                  </a:txBody>
                  <a:tcPr marL="53816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60657"/>
                  </a:ext>
                </a:extLst>
              </a:tr>
              <a:tr h="875463">
                <a:tc>
                  <a:txBody>
                    <a:bodyPr/>
                    <a:lstStyle/>
                    <a:p>
                      <a:r>
                        <a:rPr lang="en-GB" sz="1600" b="1">
                          <a:effectLst/>
                        </a:rPr>
                        <a:t>🔒 Security &amp; Operations</a:t>
                      </a:r>
                      <a:endParaRPr lang="en-GB" sz="1600">
                        <a:effectLst/>
                      </a:endParaRPr>
                    </a:p>
                  </a:txBody>
                  <a:tcPr marL="77494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</a:rPr>
                        <a:t>RBAC, Network Policies, S3 Automated Backups, IAM Integration</a:t>
                      </a:r>
                    </a:p>
                  </a:txBody>
                  <a:tcPr marL="53816" marR="53816" marT="53816" marB="53816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22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C40FA16-51C7-9B30-8A4D-165576EE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41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7B3E34F-FF9F-4DF0-8C25-A6A60F8AD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C76790-A558-4E69-8C18-11603E04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251C19F-7DC0-46F8-599D-49B6B4F7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717" y="137160"/>
            <a:ext cx="5122652" cy="37592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Elastic Stack on EKS: Demo Setup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D36306DC-1748-4A88-8EEC-84359BCAC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3A421A9-4D60-BC43-6E68-24EF5E5B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224" y="-104808656"/>
            <a:ext cx="903132" cy="205699388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6092224" rIns="0" bIns="870691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quote-cjk-patch"/>
              </a:rPr>
              <a:t>Prerequisites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8FAFF"/>
              </a:solidFill>
              <a:effectLst/>
              <a:latin typeface="quote-cjk-patch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2F29A07-7BD6-30E3-251F-C7C715F6E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861"/>
              </p:ext>
            </p:extLst>
          </p:nvPr>
        </p:nvGraphicFramePr>
        <p:xfrm>
          <a:off x="2908631" y="508001"/>
          <a:ext cx="7688250" cy="6059501"/>
        </p:xfrm>
        <a:graphic>
          <a:graphicData uri="http://schemas.openxmlformats.org/drawingml/2006/table">
            <a:tbl>
              <a:tblPr/>
              <a:tblGrid>
                <a:gridCol w="2562750">
                  <a:extLst>
                    <a:ext uri="{9D8B030D-6E8A-4147-A177-3AD203B41FA5}">
                      <a16:colId xmlns:a16="http://schemas.microsoft.com/office/drawing/2014/main" val="3876185459"/>
                    </a:ext>
                  </a:extLst>
                </a:gridCol>
                <a:gridCol w="2562750">
                  <a:extLst>
                    <a:ext uri="{9D8B030D-6E8A-4147-A177-3AD203B41FA5}">
                      <a16:colId xmlns:a16="http://schemas.microsoft.com/office/drawing/2014/main" val="3633869250"/>
                    </a:ext>
                  </a:extLst>
                </a:gridCol>
                <a:gridCol w="2562750">
                  <a:extLst>
                    <a:ext uri="{9D8B030D-6E8A-4147-A177-3AD203B41FA5}">
                      <a16:colId xmlns:a16="http://schemas.microsoft.com/office/drawing/2014/main" val="910111172"/>
                    </a:ext>
                  </a:extLst>
                </a:gridCol>
              </a:tblGrid>
              <a:tr h="255137">
                <a:tc>
                  <a:txBody>
                    <a:bodyPr/>
                    <a:lstStyle/>
                    <a:p>
                      <a:r>
                        <a:rPr lang="en-GB" sz="800" b="1"/>
                        <a:t>Section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Details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Notes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80954"/>
                  </a:ext>
                </a:extLst>
              </a:tr>
              <a:tr h="1785958">
                <a:tc>
                  <a:txBody>
                    <a:bodyPr/>
                    <a:lstStyle/>
                    <a:p>
                      <a:r>
                        <a:rPr lang="en-GB" sz="800" b="1"/>
                        <a:t>Prerequisites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Tooling</a:t>
                      </a:r>
                      <a:r>
                        <a:rPr lang="en-GB" sz="800"/>
                        <a:t> 🛠️ • AWS CLI v2 • Terraform ≥ 1.2.2 • kubectl (EKS 1.29+) </a:t>
                      </a:r>
                      <a:r>
                        <a:rPr lang="en-GB" sz="800" b="1"/>
                        <a:t>AWS Requirements</a:t>
                      </a:r>
                      <a:r>
                        <a:rPr lang="en-GB" sz="800"/>
                        <a:t> 🔒 • IAM: EKS, EC2, VPC, IAM, S3 • Networking: ELB, Route 53 • Storage: EBS/EFS • Security: KMS, Secrets Manager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/>
                        <a:t>Quotas &amp; Limits</a:t>
                      </a:r>
                      <a:r>
                        <a:rPr lang="en-GB" sz="800" dirty="0"/>
                        <a:t> ⚠️ • VPCs: 5/region • EBS: 20 vols/region • Elastic IPs: 5+ • EKS Clusters: 100/account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021706"/>
                  </a:ext>
                </a:extLst>
              </a:tr>
              <a:tr h="1403253">
                <a:tc>
                  <a:txBody>
                    <a:bodyPr/>
                    <a:lstStyle/>
                    <a:p>
                      <a:r>
                        <a:rPr lang="en-GB" sz="800" b="1"/>
                        <a:t>Default Configuration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aws_region = us-west-2 cluster_name = elastic-demo-cluster node_type = t3.medium (2 vCPU) es_storage = 100 Gi (GP2) environment = demo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DNS-compatible names recommended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780885"/>
                  </a:ext>
                </a:extLst>
              </a:tr>
              <a:tr h="1403253">
                <a:tc>
                  <a:txBody>
                    <a:bodyPr/>
                    <a:lstStyle/>
                    <a:p>
                      <a:r>
                        <a:rPr lang="en-GB" sz="800" b="1"/>
                        <a:t>Demo Specs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EKS Cluster</a:t>
                      </a:r>
                      <a:r>
                        <a:rPr lang="en-GB" sz="800"/>
                        <a:t> • v1.29 • 2–3 nodes (t3.medium/small) </a:t>
                      </a:r>
                      <a:r>
                        <a:rPr lang="en-GB" sz="800" b="1"/>
                        <a:t>Elasticsearch</a:t>
                      </a:r>
                      <a:r>
                        <a:rPr lang="en-GB" sz="800"/>
                        <a:t> • v8.11.0 • 2 replicas • 1 vCPU / 2 GB RAM </a:t>
                      </a:r>
                      <a:r>
                        <a:rPr lang="en-GB" sz="800" b="1"/>
                        <a:t>Kibana</a:t>
                      </a:r>
                      <a:r>
                        <a:rPr lang="en-GB" sz="800"/>
                        <a:t> • v8.11.0 • 2 replicas • 500m CPU / 1 GB RAM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Match versions for compatibility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82321"/>
                  </a:ext>
                </a:extLst>
              </a:tr>
              <a:tr h="1211900">
                <a:tc>
                  <a:txBody>
                    <a:bodyPr/>
                    <a:lstStyle/>
                    <a:p>
                      <a:r>
                        <a:rPr lang="en-GB" sz="800" b="1"/>
                        <a:t>Cost Optimization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✓ Burstable instances (t3 family) ✓ GP2 volumes (over GP3) ✓ Auto-scaling (conservative limits) ✓ Basic CloudWatch monitoring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85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3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2D98-1435-D94F-F01F-EEDBAE0E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6333"/>
            <a:ext cx="8911687" cy="1280890"/>
          </a:xfrm>
        </p:spPr>
        <p:txBody>
          <a:bodyPr/>
          <a:lstStyle/>
          <a:p>
            <a:r>
              <a:rPr lang="en-GB" b="1" dirty="0"/>
              <a:t>Deployment &amp; Monitoring</a:t>
            </a:r>
            <a:br>
              <a:rPr lang="en-GB" dirty="0"/>
            </a:b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6CC3A-867D-BAFE-1202-C5942ACF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3" y="964194"/>
            <a:ext cx="9770965" cy="5319039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Git clone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Script </a:t>
            </a:r>
          </a:p>
          <a:p>
            <a:r>
              <a:rPr lang="en-GB" dirty="0"/>
              <a:t>cd Elasticsearch-Terraform/terraform/</a:t>
            </a:r>
          </a:p>
          <a:p>
            <a:r>
              <a:rPr lang="en-GB" dirty="0"/>
              <a:t>terraform </a:t>
            </a:r>
            <a:r>
              <a:rPr lang="en-GB" dirty="0" err="1"/>
              <a:t>init</a:t>
            </a:r>
            <a:r>
              <a:rPr lang="en-GB" dirty="0"/>
              <a:t> &amp;&amp; terraform apply  # Auto-approve if desired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6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7B9B-CB41-DB7F-0DA9-FFFE4825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6072"/>
            <a:ext cx="8911687" cy="1280890"/>
          </a:xfrm>
        </p:spPr>
        <p:txBody>
          <a:bodyPr/>
          <a:lstStyle/>
          <a:p>
            <a:r>
              <a:rPr lang="en-GB" b="1" dirty="0"/>
              <a:t>Access &amp; Verification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860C-34F2-463C-CF70-459BF76B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584" y="794292"/>
            <a:ext cx="8915400" cy="5632634"/>
          </a:xfrm>
        </p:spPr>
        <p:txBody>
          <a:bodyPr/>
          <a:lstStyle/>
          <a:p>
            <a:r>
              <a:rPr lang="en-GB" b="1" dirty="0"/>
              <a:t>Live Demo - Connect &amp; Validate</a:t>
            </a:r>
            <a:endParaRPr lang="en-GB" dirty="0"/>
          </a:p>
          <a:p>
            <a:r>
              <a:rPr lang="en-GB" b="1" dirty="0"/>
              <a:t>3. Access Services</a:t>
            </a:r>
            <a:endParaRPr lang="en-GB" dirty="0"/>
          </a:p>
          <a:p>
            <a:r>
              <a:rPr lang="en-GB" dirty="0"/>
              <a:t># Elasticsearch (JSON API)</a:t>
            </a:r>
          </a:p>
          <a:p>
            <a:r>
              <a:rPr lang="en-GB" dirty="0" err="1"/>
              <a:t>kubectl</a:t>
            </a:r>
            <a:r>
              <a:rPr lang="en-GB" dirty="0"/>
              <a:t> port-forward svc/</a:t>
            </a:r>
            <a:r>
              <a:rPr lang="en-GB" dirty="0" err="1"/>
              <a:t>elasticsearch</a:t>
            </a:r>
            <a:r>
              <a:rPr lang="en-GB" dirty="0"/>
              <a:t> 9200:9200 -n </a:t>
            </a:r>
            <a:r>
              <a:rPr lang="en-GB" dirty="0" err="1"/>
              <a:t>elasticsearch</a:t>
            </a:r>
            <a:r>
              <a:rPr lang="en-GB" dirty="0"/>
              <a:t> &amp;</a:t>
            </a:r>
          </a:p>
          <a:p>
            <a:r>
              <a:rPr lang="en-GB" dirty="0"/>
              <a:t>curl http://localhost:9200</a:t>
            </a:r>
          </a:p>
          <a:p>
            <a:endParaRPr lang="en-GB" dirty="0"/>
          </a:p>
          <a:p>
            <a:r>
              <a:rPr lang="en-GB" dirty="0"/>
              <a:t># Kibana (Web UI)</a:t>
            </a:r>
          </a:p>
          <a:p>
            <a:r>
              <a:rPr lang="en-GB" dirty="0" err="1"/>
              <a:t>kubectl</a:t>
            </a:r>
            <a:r>
              <a:rPr lang="en-GB" dirty="0"/>
              <a:t> port-forward svc/</a:t>
            </a:r>
            <a:r>
              <a:rPr lang="en-GB" dirty="0" err="1"/>
              <a:t>kibana</a:t>
            </a:r>
            <a:r>
              <a:rPr lang="en-GB" dirty="0"/>
              <a:t> 5601:5601 -n </a:t>
            </a:r>
            <a:r>
              <a:rPr lang="en-GB" dirty="0" err="1"/>
              <a:t>kibana</a:t>
            </a:r>
            <a:r>
              <a:rPr lang="en-GB" dirty="0"/>
              <a:t> &amp;</a:t>
            </a:r>
          </a:p>
          <a:p>
            <a:r>
              <a:rPr lang="en-GB" dirty="0"/>
              <a:t># Browser: </a:t>
            </a:r>
            <a:r>
              <a:rPr lang="en-GB" dirty="0">
                <a:hlinkClick r:id="rId2"/>
              </a:rPr>
              <a:t>http://localhost:5601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Username: elastic</a:t>
            </a:r>
          </a:p>
          <a:p>
            <a:r>
              <a:rPr lang="en-GB" dirty="0"/>
              <a:t>Password: $(terraform output -raw </a:t>
            </a:r>
            <a:r>
              <a:rPr lang="en-GB" dirty="0" err="1"/>
              <a:t>es_password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svc -n </a:t>
            </a:r>
            <a:r>
              <a:rPr lang="en-GB" dirty="0" err="1"/>
              <a:t>elasticsearch</a:t>
            </a:r>
            <a:r>
              <a:rPr lang="en-GB" dirty="0"/>
              <a:t>  # Verify LB creation</a:t>
            </a:r>
          </a:p>
          <a:p>
            <a:r>
              <a:rPr lang="en-GB" dirty="0" err="1"/>
              <a:t>aws</a:t>
            </a:r>
            <a:r>
              <a:rPr lang="en-GB" dirty="0"/>
              <a:t> s3 ls $(terraform output -raw </a:t>
            </a:r>
            <a:r>
              <a:rPr lang="en-GB" dirty="0" err="1"/>
              <a:t>backup_bucket</a:t>
            </a:r>
            <a:r>
              <a:rPr lang="en-GB" dirty="0"/>
              <a:t>)  # Check backups</a:t>
            </a:r>
          </a:p>
        </p:txBody>
      </p:sp>
    </p:spTree>
    <p:extLst>
      <p:ext uri="{BB962C8B-B14F-4D97-AF65-F5344CB8AC3E}">
        <p14:creationId xmlns:p14="http://schemas.microsoft.com/office/powerpoint/2010/main" val="15804938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plan Wisp design</Template>
  <TotalTime>7054</TotalTime>
  <Words>930</Words>
  <Application>Microsoft Office PowerPoint</Application>
  <PresentationFormat>Widescreen</PresentationFormat>
  <Paragraphs>145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Menlo</vt:lpstr>
      <vt:lpstr>quote-cjk-patch</vt:lpstr>
      <vt:lpstr>Wingdings 3</vt:lpstr>
      <vt:lpstr>Wisp</vt:lpstr>
      <vt:lpstr>Infrastructure as Code: Deploying Elasticsearch and Kibana with Terraform </vt:lpstr>
      <vt:lpstr>Agenda</vt:lpstr>
      <vt:lpstr>Who I’m I </vt:lpstr>
      <vt:lpstr>Why Infrastructure as Code for Elastic?  </vt:lpstr>
      <vt:lpstr>What We're Building Today </vt:lpstr>
      <vt:lpstr>PowerPoint Presentation</vt:lpstr>
      <vt:lpstr>PowerPoint Presentation</vt:lpstr>
      <vt:lpstr>Deployment &amp; Monitoring </vt:lpstr>
      <vt:lpstr>Access &amp; Verification </vt:lpstr>
      <vt:lpstr>Code walkthrough </vt:lpstr>
      <vt:lpstr>PowerPoint Presentation</vt:lpstr>
      <vt:lpstr>AWS IAM Policy Structure for Infrastructure Deployment </vt:lpstr>
      <vt:lpstr>Behold! The Terraform Script That Built It All </vt:lpstr>
      <vt:lpstr>Best Practices </vt:lpstr>
      <vt:lpstr>Cost Analysis  </vt:lpstr>
      <vt:lpstr>Community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 Ahmed</dc:creator>
  <cp:lastModifiedBy>Alam Ahmed</cp:lastModifiedBy>
  <cp:revision>10</cp:revision>
  <dcterms:created xsi:type="dcterms:W3CDTF">2025-08-08T17:20:14Z</dcterms:created>
  <dcterms:modified xsi:type="dcterms:W3CDTF">2025-08-13T14:54:38Z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