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35" autoAdjust="0"/>
    <p:restoredTop sz="83262" autoAdjust="0"/>
  </p:normalViewPr>
  <p:slideViewPr>
    <p:cSldViewPr snapToGrid="0">
      <p:cViewPr>
        <p:scale>
          <a:sx n="70" d="100"/>
          <a:sy n="70" d="100"/>
        </p:scale>
        <p:origin x="1260" y="228"/>
      </p:cViewPr>
      <p:guideLst/>
    </p:cSldViewPr>
  </p:slid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584E0-A2C4-4841-B3E4-709CA06CC937}" type="datetimeFigureOut">
              <a:rPr lang="en-US" smtClean="0"/>
              <a:t>8/28/2015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3DD15-07F2-4EC6-BA0D-02684870046A}" type="slidenum">
              <a:rPr lang="en-US" smtClean="0"/>
              <a:t>‹#›</a:t>
            </a:fld>
            <a:endParaRPr lang="en-US"/>
          </a:p>
        </p:txBody>
      </p:sp>
    </p:spTree>
    <p:extLst>
      <p:ext uri="{BB962C8B-B14F-4D97-AF65-F5344CB8AC3E}">
        <p14:creationId xmlns:p14="http://schemas.microsoft.com/office/powerpoint/2010/main" val="297639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antiphishing.org/resources/overview/avoid-phishing-scams" TargetMode="External"/><Relationship Id="rId7" Type="http://schemas.openxmlformats.org/officeDocument/2006/relationships/hyperlink" Target="http://www.consumer.gov/section/scams-and-identity-thef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banksafeonline.org.uk/" TargetMode="External"/><Relationship Id="rId5" Type="http://schemas.openxmlformats.org/officeDocument/2006/relationships/hyperlink" Target="http://stopthinkconnect.org/" TargetMode="External"/><Relationship Id="rId4" Type="http://schemas.openxmlformats.org/officeDocument/2006/relationships/hyperlink" Target="http://www.fbi.gov/scams-safety/frau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microsoft.com/security/online-privacy/phishing-symptoms.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44C4B4-3A47-4849-96AC-1FE716B9CD15}" type="slidenum">
              <a:rPr lang="en-GB" altLang="en-US"/>
              <a:pPr eaLnBrk="1" hangingPunct="1"/>
              <a:t>1</a:t>
            </a:fld>
            <a:endParaRPr lang="en-GB" altLang="en-US"/>
          </a:p>
        </p:txBody>
      </p:sp>
      <p:sp>
        <p:nvSpPr>
          <p:cNvPr id="13315" name="Rectangle 2"/>
          <p:cNvSpPr>
            <a:spLocks noGrp="1" noRot="1" noChangeAspect="1" noChangeArrowheads="1" noTextEdit="1"/>
          </p:cNvSpPr>
          <p:nvPr>
            <p:ph type="sldImg"/>
          </p:nvPr>
        </p:nvSpPr>
        <p:spPr>
          <a:xfrm>
            <a:off x="1371600" y="1143000"/>
            <a:ext cx="4114800" cy="3086100"/>
          </a:xfrm>
          <a:ln/>
        </p:spPr>
      </p:sp>
      <p:sp>
        <p:nvSpPr>
          <p:cNvPr id="1331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As</a:t>
            </a:r>
            <a:r>
              <a:rPr lang="en-US" baseline="0" dirty="0" smtClean="0"/>
              <a:t> technology evolves over time so has the criminal. Two hundred years ago it was stage coach robberies. Then the criminals moved to bank robberies and other stores with perceived large quantities of cash on hand. Today, the criminal has turned to cybercrime. One of the most lucrative techniques utilized by cyber criminals today is social engineering and phishing. </a:t>
            </a:r>
            <a:endParaRPr lang="en-US" dirty="0" smtClean="0"/>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537112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Web of</a:t>
            </a:r>
            <a:r>
              <a:rPr lang="en-US" baseline="0" dirty="0" smtClean="0"/>
              <a:t> Trust allows you to see the potential security in links embedded in emails as well as websites and search engines. </a:t>
            </a:r>
          </a:p>
          <a:p>
            <a:r>
              <a:rPr lang="en-US" baseline="0" dirty="0" smtClean="0"/>
              <a:t>The plug-in uses a traffic light approach to give you their security rating of the link. </a:t>
            </a:r>
          </a:p>
          <a:p>
            <a:r>
              <a:rPr lang="en-US" baseline="0" dirty="0" smtClean="0"/>
              <a:t>Green is safe; Yellow – proceed with caution; Red – Unsafe do not follow the link; Grey – No information available be careful. </a:t>
            </a:r>
            <a:endParaRPr lang="en-US" dirty="0"/>
          </a:p>
        </p:txBody>
      </p:sp>
      <p:sp>
        <p:nvSpPr>
          <p:cNvPr id="4" name="Slide Number Placeholder 3"/>
          <p:cNvSpPr>
            <a:spLocks noGrp="1"/>
          </p:cNvSpPr>
          <p:nvPr>
            <p:ph type="sldNum" sz="quarter" idx="10"/>
          </p:nvPr>
        </p:nvSpPr>
        <p:spPr/>
        <p:txBody>
          <a:bodyPr/>
          <a:lstStyle/>
          <a:p>
            <a:fld id="{BE22EF5C-413B-41B5-88FE-4AEFB58E0384}" type="slidenum">
              <a:rPr lang="en-US" smtClean="0"/>
              <a:t>10</a:t>
            </a:fld>
            <a:endParaRPr lang="en-US"/>
          </a:p>
        </p:txBody>
      </p:sp>
    </p:spTree>
    <p:extLst>
      <p:ext uri="{BB962C8B-B14F-4D97-AF65-F5344CB8AC3E}">
        <p14:creationId xmlns:p14="http://schemas.microsoft.com/office/powerpoint/2010/main" val="2718986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spcBef>
                <a:spcPts val="0"/>
              </a:spcBef>
            </a:pPr>
            <a:r>
              <a:rPr lang="en-US" sz="1600" dirty="0" smtClean="0"/>
              <a:t>How to Avoid Phishing Scams  </a:t>
            </a:r>
            <a:r>
              <a:rPr lang="en-US" sz="1600" dirty="0" smtClean="0">
                <a:hlinkClick r:id="rId3"/>
              </a:rPr>
              <a:t>http://www.antiphishing.org/resources/overview/avoid-phishing-scams</a:t>
            </a:r>
            <a:endParaRPr lang="en-US" sz="1600" dirty="0" smtClean="0"/>
          </a:p>
          <a:p>
            <a:pPr marL="457200" lvl="1" indent="0">
              <a:spcBef>
                <a:spcPts val="0"/>
              </a:spcBef>
              <a:buNone/>
            </a:pPr>
            <a:endParaRPr lang="en-US" sz="1600" dirty="0" smtClean="0"/>
          </a:p>
          <a:p>
            <a:pPr marL="0" lvl="1" indent="0">
              <a:spcBef>
                <a:spcPts val="0"/>
              </a:spcBef>
              <a:buNone/>
            </a:pPr>
            <a:r>
              <a:rPr lang="en-US" sz="1600" dirty="0" smtClean="0">
                <a:ea typeface="+mn-ea"/>
                <a:cs typeface="+mn-cs"/>
              </a:rPr>
              <a:t>FBI's Common Fraud Schemes information page  </a:t>
            </a:r>
            <a:r>
              <a:rPr lang="en-US" sz="1600" dirty="0" smtClean="0">
                <a:ea typeface="+mn-ea"/>
                <a:cs typeface="+mn-cs"/>
                <a:hlinkClick r:id="rId4"/>
              </a:rPr>
              <a:t>http://www.fbi.gov/scams-safety/fraud</a:t>
            </a:r>
            <a:r>
              <a:rPr lang="en-US" sz="1600" dirty="0" smtClean="0">
                <a:ea typeface="+mn-ea"/>
                <a:cs typeface="+mn-cs"/>
              </a:rPr>
              <a:t> </a:t>
            </a:r>
          </a:p>
          <a:p>
            <a:pPr lvl="1">
              <a:spcBef>
                <a:spcPts val="0"/>
              </a:spcBef>
            </a:pPr>
            <a:endParaRPr lang="en-US" sz="1600" dirty="0" smtClean="0"/>
          </a:p>
          <a:p>
            <a:pPr marL="0" lvl="1" indent="0">
              <a:spcBef>
                <a:spcPts val="0"/>
              </a:spcBef>
              <a:buNone/>
            </a:pPr>
            <a:r>
              <a:rPr lang="en-US" sz="1600" dirty="0" smtClean="0">
                <a:ea typeface="+mn-ea"/>
                <a:cs typeface="+mn-cs"/>
              </a:rPr>
              <a:t>STOP. THINK. CONNECT. - a consumer awareness program  </a:t>
            </a:r>
            <a:r>
              <a:rPr lang="en-US" sz="1600" dirty="0" smtClean="0">
                <a:ea typeface="+mn-ea"/>
                <a:cs typeface="+mn-cs"/>
                <a:hlinkClick r:id="rId5"/>
              </a:rPr>
              <a:t>http://stopthinkconnect.org/</a:t>
            </a:r>
            <a:r>
              <a:rPr lang="en-US" sz="1600" dirty="0" smtClean="0">
                <a:ea typeface="+mn-ea"/>
                <a:cs typeface="+mn-cs"/>
              </a:rPr>
              <a:t> </a:t>
            </a:r>
          </a:p>
          <a:p>
            <a:pPr marL="342900" lvl="1" indent="-342900">
              <a:spcBef>
                <a:spcPts val="0"/>
              </a:spcBef>
              <a:buChar char="•"/>
            </a:pPr>
            <a:endParaRPr lang="en-US" sz="1600" dirty="0" smtClean="0">
              <a:ea typeface="+mn-ea"/>
              <a:cs typeface="+mn-cs"/>
            </a:endParaRPr>
          </a:p>
          <a:p>
            <a:pPr marL="0" lvl="1" indent="0">
              <a:spcBef>
                <a:spcPts val="0"/>
              </a:spcBef>
              <a:buNone/>
            </a:pPr>
            <a:r>
              <a:rPr lang="en-US" sz="1600" dirty="0" smtClean="0">
                <a:ea typeface="+mn-ea"/>
                <a:cs typeface="+mn-cs"/>
              </a:rPr>
              <a:t>Bank Safe Online from our research partners APACS in the UK  </a:t>
            </a:r>
            <a:r>
              <a:rPr lang="en-US" sz="1600" b="1" dirty="0" smtClean="0">
                <a:ea typeface="+mn-ea"/>
                <a:cs typeface="+mn-cs"/>
                <a:hlinkClick r:id="rId6"/>
              </a:rPr>
              <a:t>http://www.banksafeonline.org.uk/</a:t>
            </a:r>
            <a:r>
              <a:rPr lang="en-US" sz="1600" b="1" dirty="0" smtClean="0">
                <a:ea typeface="+mn-ea"/>
                <a:cs typeface="+mn-cs"/>
              </a:rPr>
              <a:t> </a:t>
            </a:r>
          </a:p>
          <a:p>
            <a:endParaRPr lang="en-US" dirty="0" smtClean="0"/>
          </a:p>
          <a:p>
            <a:r>
              <a:rPr lang="en-US" dirty="0" smtClean="0"/>
              <a:t>Federal Trade Commission </a:t>
            </a:r>
            <a:r>
              <a:rPr lang="en-US" dirty="0" smtClean="0">
                <a:hlinkClick r:id="rId7"/>
              </a:rPr>
              <a:t>"Avoid ID Theft: Deter, Detect, Defend"</a:t>
            </a:r>
            <a:r>
              <a:rPr lang="en-US" dirty="0" smtClean="0"/>
              <a:t>,  http://www.consumer.gov/section/scams-and-identity-theft </a:t>
            </a:r>
          </a:p>
          <a:p>
            <a:endParaRPr lang="en-US" dirty="0" smtClean="0"/>
          </a:p>
          <a:p>
            <a:r>
              <a:rPr lang="en-US" dirty="0" smtClean="0"/>
              <a:t>Site Jabber:  http://www.sitejabber.com/blog/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Identity theft and Data Breaches:</a:t>
            </a:r>
            <a:r>
              <a:rPr lang="en-US" baseline="0" dirty="0" smtClean="0"/>
              <a:t> </a:t>
            </a:r>
            <a:r>
              <a:rPr lang="en-US" dirty="0" smtClean="0"/>
              <a:t>http://www.privacyrights.org/identity-theft-data-breaches  </a:t>
            </a:r>
          </a:p>
          <a:p>
            <a:endParaRPr lang="en-US" dirty="0" smtClean="0"/>
          </a:p>
          <a:p>
            <a:r>
              <a:rPr lang="en-US" dirty="0" smtClean="0"/>
              <a:t>Wombat Technologies:  http://www.wombatsecurity.com/  </a:t>
            </a:r>
          </a:p>
        </p:txBody>
      </p:sp>
      <p:sp>
        <p:nvSpPr>
          <p:cNvPr id="4" name="Slide Number Placeholder 3"/>
          <p:cNvSpPr>
            <a:spLocks noGrp="1"/>
          </p:cNvSpPr>
          <p:nvPr>
            <p:ph type="sldNum" sz="quarter" idx="10"/>
          </p:nvPr>
        </p:nvSpPr>
        <p:spPr/>
        <p:txBody>
          <a:bodyPr/>
          <a:lstStyle/>
          <a:p>
            <a:fld id="{C89E9F9A-D8F1-4A52-AAE2-A91EFED4FE03}" type="slidenum">
              <a:rPr lang="en-GB" altLang="en-US" smtClean="0"/>
              <a:pPr/>
              <a:t>12</a:t>
            </a:fld>
            <a:endParaRPr lang="en-GB" altLang="en-US"/>
          </a:p>
        </p:txBody>
      </p:sp>
    </p:spTree>
    <p:extLst>
      <p:ext uri="{BB962C8B-B14F-4D97-AF65-F5344CB8AC3E}">
        <p14:creationId xmlns:p14="http://schemas.microsoft.com/office/powerpoint/2010/main" val="351068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77500" lnSpcReduction="20000"/>
          </a:bodyPr>
          <a:lstStyle/>
          <a:p>
            <a:pPr marL="274320" marR="0" indent="-274320" algn="l" defTabSz="914400" rtl="0" eaLnBrk="0" fontAlgn="base" latinLnBrk="0" hangingPunct="0">
              <a:lnSpc>
                <a:spcPct val="100000"/>
              </a:lnSpc>
              <a:spcBef>
                <a:spcPct val="30000"/>
              </a:spcBef>
              <a:spcAft>
                <a:spcPct val="0"/>
              </a:spcAft>
              <a:buClrTx/>
              <a:buSzTx/>
              <a:buFontTx/>
              <a:buNone/>
              <a:tabLst/>
              <a:defRPr/>
            </a:pPr>
            <a:r>
              <a:rPr lang="en-US" b="1" dirty="0" smtClean="0">
                <a:effectLst/>
              </a:rPr>
              <a:t>Social Engineering</a:t>
            </a:r>
            <a:endParaRPr lang="en-US" dirty="0" smtClean="0">
              <a:effectLst/>
            </a:endParaRPr>
          </a:p>
          <a:p>
            <a:pPr marL="274320" indent="-274320"/>
            <a:r>
              <a:rPr lang="en-US" sz="1200" dirty="0" smtClean="0"/>
              <a:t>	Someone engaged in Social Engineering will use deceptive techniques and attempt to gain the trust of someone in order to get them to expose</a:t>
            </a:r>
            <a:r>
              <a:rPr lang="en-US" sz="1200" baseline="0" dirty="0" smtClean="0"/>
              <a:t> </a:t>
            </a:r>
            <a:r>
              <a:rPr lang="en-US" sz="1200" dirty="0" smtClean="0"/>
              <a:t>information that they normally would not disclose. This could be a phone call to a help desk, where they masquerade as someone who they are not, or it could be an e-mail that has malicious program attached. Many viruses use social engineering techniques to trick people into getting infected. A common technique is to create a fraudulent return address based on the recipient's e-mail address, indicating that it is from their IT support group, urging one to execute an attached file to restore access to your network account. Of course, the attached file would contain a virus, and executing it would lead to infection.</a:t>
            </a:r>
          </a:p>
          <a:p>
            <a:pPr marL="274320" indent="-274320"/>
            <a:r>
              <a:rPr lang="en-US" sz="1200" dirty="0" smtClean="0"/>
              <a:t>	In the case of a phishing attack, the social engineer is trying to gain access to more than just a computer account or control of a computer system. In this case, the goal is to attain financial information in order to defraud people. As more banks move to provide on-line service, the stereotypical teen-age hacker has been replaced by organized crime, and in some cases, according to Cutter, terrorist organizations. </a:t>
            </a:r>
            <a:endParaRPr lang="en-US" dirty="0" smtClean="0"/>
          </a:p>
          <a:p>
            <a:endParaRPr lang="en-US" b="1" dirty="0" smtClean="0">
              <a:effectLst/>
            </a:endParaRPr>
          </a:p>
          <a:p>
            <a:endParaRPr lang="en-US" b="1" dirty="0" smtClean="0">
              <a:effectLst/>
            </a:endParaRPr>
          </a:p>
          <a:p>
            <a:r>
              <a:rPr lang="en-US" b="1" dirty="0" smtClean="0">
                <a:effectLst/>
              </a:rPr>
              <a:t>HOW TO PROTECT YOURSELF AND IDENTIFY SOCIAL ENGINEERING ATTEMPTS?</a:t>
            </a:r>
            <a:endParaRPr lang="en-US" dirty="0" smtClean="0">
              <a:effectLst/>
            </a:endParaRPr>
          </a:p>
          <a:p>
            <a:pPr lvl="1"/>
            <a:r>
              <a:rPr lang="en-US" b="1" dirty="0" smtClean="0">
                <a:effectLst/>
              </a:rPr>
              <a:t>Be suspicious</a:t>
            </a:r>
            <a:r>
              <a:rPr lang="en-US" dirty="0" smtClean="0">
                <a:effectLst/>
              </a:rPr>
              <a:t> of unsolicited phone calls requesting information about you</a:t>
            </a:r>
            <a:r>
              <a:rPr lang="en-US" baseline="0" dirty="0" smtClean="0">
                <a:effectLst/>
              </a:rPr>
              <a:t> or your family members</a:t>
            </a:r>
            <a:endParaRPr lang="en-US" dirty="0" smtClean="0">
              <a:effectLst/>
            </a:endParaRPr>
          </a:p>
          <a:p>
            <a:pPr lvl="1"/>
            <a:r>
              <a:rPr lang="en-US" b="1" dirty="0" smtClean="0">
                <a:effectLst/>
              </a:rPr>
              <a:t>Remember</a:t>
            </a:r>
            <a:r>
              <a:rPr lang="en-US" dirty="0" smtClean="0">
                <a:effectLst/>
              </a:rPr>
              <a:t> that Social Engineering attempts can happen via (Email, Telephone Calls, Web Pages, Snail Mail, Face to Face, and many other ways) </a:t>
            </a:r>
          </a:p>
          <a:p>
            <a:pPr lvl="1"/>
            <a:r>
              <a:rPr lang="en-US" b="1" dirty="0" smtClean="0">
                <a:effectLst/>
              </a:rPr>
              <a:t>Don’t believe</a:t>
            </a:r>
            <a:r>
              <a:rPr lang="en-US" dirty="0" smtClean="0">
                <a:effectLst/>
              </a:rPr>
              <a:t> everything you read.  Just because an email or website is presented in a professional manner does not mean that it’s telling you the truth. </a:t>
            </a:r>
          </a:p>
          <a:p>
            <a:pPr lvl="1"/>
            <a:r>
              <a:rPr lang="en-US" b="1" dirty="0" smtClean="0">
                <a:effectLst/>
              </a:rPr>
              <a:t>NEVER</a:t>
            </a:r>
            <a:r>
              <a:rPr lang="en-US" dirty="0" smtClean="0">
                <a:effectLst/>
              </a:rPr>
              <a:t> </a:t>
            </a:r>
            <a:r>
              <a:rPr lang="en-US" b="1" dirty="0" smtClean="0">
                <a:effectLst/>
              </a:rPr>
              <a:t>supply</a:t>
            </a:r>
            <a:r>
              <a:rPr lang="en-US" dirty="0" smtClean="0">
                <a:effectLst/>
              </a:rPr>
              <a:t> personal information about yourself or others unless you are certain of a person’s identify and their authority to request such information </a:t>
            </a:r>
          </a:p>
          <a:p>
            <a:pPr lvl="1"/>
            <a:r>
              <a:rPr lang="en-US" b="1" dirty="0" smtClean="0">
                <a:effectLst/>
              </a:rPr>
              <a:t>NEVER</a:t>
            </a:r>
            <a:r>
              <a:rPr lang="en-US" dirty="0" smtClean="0">
                <a:effectLst/>
              </a:rPr>
              <a:t> click on links in Email Messages from sources you do not know </a:t>
            </a:r>
          </a:p>
          <a:p>
            <a:pPr lvl="1"/>
            <a:r>
              <a:rPr lang="en-US" b="1" dirty="0" smtClean="0">
                <a:effectLst/>
              </a:rPr>
              <a:t>Use EXTREME CAUTION</a:t>
            </a:r>
            <a:r>
              <a:rPr lang="en-US" dirty="0" smtClean="0">
                <a:effectLst/>
              </a:rPr>
              <a:t> when presented with emails regarding (TAXES, Bank Accounts, User Accounts) </a:t>
            </a:r>
          </a:p>
          <a:p>
            <a:endParaRPr lang="en-US" dirty="0"/>
          </a:p>
        </p:txBody>
      </p:sp>
      <p:sp>
        <p:nvSpPr>
          <p:cNvPr id="4" name="Date Placeholder 3"/>
          <p:cNvSpPr>
            <a:spLocks noGrp="1"/>
          </p:cNvSpPr>
          <p:nvPr>
            <p:ph type="dt" idx="10"/>
          </p:nvPr>
        </p:nvSpPr>
        <p:spPr/>
        <p:txBody>
          <a:bodyPr/>
          <a:lstStyle/>
          <a:p>
            <a:fld id="{56DAFD41-C2EA-46C4-9313-9913026D132A}" type="datetime1">
              <a:rPr lang="en-GB" smtClean="0"/>
              <a:pPr/>
              <a:t>28/08/2015</a:t>
            </a:fld>
            <a:endParaRPr lang="en-GB"/>
          </a:p>
        </p:txBody>
      </p:sp>
      <p:sp>
        <p:nvSpPr>
          <p:cNvPr id="5" name="Slide Number Placeholder 4"/>
          <p:cNvSpPr>
            <a:spLocks noGrp="1"/>
          </p:cNvSpPr>
          <p:nvPr>
            <p:ph type="sldNum" sz="quarter" idx="11"/>
          </p:nvPr>
        </p:nvSpPr>
        <p:spPr/>
        <p:txBody>
          <a:bodyPr/>
          <a:lstStyle/>
          <a:p>
            <a:fld id="{2B6E0498-7719-403D-8376-0E0E64DE66B2}" type="slidenum">
              <a:rPr lang="en-GB" smtClean="0"/>
              <a:pPr/>
              <a:t>2</a:t>
            </a:fld>
            <a:endParaRPr lang="en-GB"/>
          </a:p>
        </p:txBody>
      </p:sp>
    </p:spTree>
    <p:extLst>
      <p:ext uri="{BB962C8B-B14F-4D97-AF65-F5344CB8AC3E}">
        <p14:creationId xmlns:p14="http://schemas.microsoft.com/office/powerpoint/2010/main" val="3921230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E9F9A-D8F1-4A52-AAE2-A91EFED4FE03}" type="slidenum">
              <a:rPr lang="en-GB" altLang="en-US" smtClean="0"/>
              <a:pPr/>
              <a:t>3</a:t>
            </a:fld>
            <a:endParaRPr lang="en-GB" altLang="en-US"/>
          </a:p>
        </p:txBody>
      </p:sp>
    </p:spTree>
    <p:extLst>
      <p:ext uri="{BB962C8B-B14F-4D97-AF65-F5344CB8AC3E}">
        <p14:creationId xmlns:p14="http://schemas.microsoft.com/office/powerpoint/2010/main" val="851599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800" b="1" dirty="0" smtClean="0"/>
              <a:t>What is Phishing?</a:t>
            </a:r>
          </a:p>
          <a:p>
            <a:r>
              <a:rPr lang="en-US" sz="1800" dirty="0" smtClean="0"/>
              <a:t>Phishing is an attempt by an individual or group to solicit personal information from unsuspecting users by employing social engineering techniques. Phishing emails are crafted to appear as if they have been sent from a legitimate organization or known individual. These emails often attempt to entice users to click on a link that will take the user to a fraudulent website that appears legitimate. The user then may be asked to provide personal information such as account usernames and passwords that can further expose them to future compromises. Additionally, these fraudulent websites may contain malicious code. </a:t>
            </a:r>
          </a:p>
          <a:p>
            <a:r>
              <a:rPr lang="en-US" sz="1800" dirty="0" smtClean="0"/>
              <a:t/>
            </a:r>
            <a:br>
              <a:rPr lang="en-US" sz="1800" dirty="0" smtClean="0"/>
            </a:br>
            <a:r>
              <a:rPr kumimoji="1" lang="en-US" sz="1800" kern="1200" dirty="0" smtClean="0">
                <a:solidFill>
                  <a:schemeClr val="tx1"/>
                </a:solidFill>
                <a:latin typeface="Arial" charset="0"/>
                <a:ea typeface="+mn-ea"/>
                <a:cs typeface="+mn-cs"/>
              </a:rPr>
              <a:t>Phishing attacks use 'spoofed' e-mails and fraudulent websites designed to fool recipients into divulging personal financial data such as credit card numbers, account usernames and passwords, social security numbers, etc. By hijacking the trusted brands of well-known banks, online retailers and credit card companies, phishers are able to convince recipients to respond to them.</a:t>
            </a:r>
          </a:p>
          <a:p>
            <a:endParaRPr kumimoji="1" lang="en-US" sz="180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800" kern="1200" dirty="0" smtClean="0">
                <a:solidFill>
                  <a:schemeClr val="tx1"/>
                </a:solidFill>
                <a:latin typeface="Arial" charset="0"/>
                <a:ea typeface="+mn-ea"/>
                <a:cs typeface="+mn-cs"/>
              </a:rPr>
              <a:t>Phishing </a:t>
            </a:r>
            <a:r>
              <a:rPr lang="en-US" sz="1800" dirty="0" smtClean="0"/>
              <a:t> is the term given to the practice of convincing people to disclose their personal or banking information through the use of fraudulent websites and e-mails. The term evolved in the mid-1990s by "Social Engineers" who would "fish" for account information from users on America On-Line.</a:t>
            </a:r>
          </a:p>
          <a:p>
            <a:endParaRPr kumimoji="1" lang="en-US" sz="1200" kern="1200" dirty="0">
              <a:solidFill>
                <a:schemeClr val="tx1"/>
              </a:solidFill>
              <a:latin typeface="Arial" charset="0"/>
              <a:ea typeface="+mn-ea"/>
              <a:cs typeface="+mn-cs"/>
            </a:endParaRPr>
          </a:p>
        </p:txBody>
      </p:sp>
      <p:sp>
        <p:nvSpPr>
          <p:cNvPr id="4" name="Date Placeholder 3"/>
          <p:cNvSpPr>
            <a:spLocks noGrp="1"/>
          </p:cNvSpPr>
          <p:nvPr>
            <p:ph type="dt" idx="10"/>
          </p:nvPr>
        </p:nvSpPr>
        <p:spPr/>
        <p:txBody>
          <a:bodyPr/>
          <a:lstStyle/>
          <a:p>
            <a:fld id="{56DAFD41-C2EA-46C4-9313-9913026D132A}" type="datetime1">
              <a:rPr lang="en-GB" smtClean="0"/>
              <a:pPr/>
              <a:t>28/08/2015</a:t>
            </a:fld>
            <a:endParaRPr lang="en-GB"/>
          </a:p>
        </p:txBody>
      </p:sp>
      <p:sp>
        <p:nvSpPr>
          <p:cNvPr id="5" name="Slide Number Placeholder 4"/>
          <p:cNvSpPr>
            <a:spLocks noGrp="1"/>
          </p:cNvSpPr>
          <p:nvPr>
            <p:ph type="sldNum" sz="quarter" idx="11"/>
          </p:nvPr>
        </p:nvSpPr>
        <p:spPr/>
        <p:txBody>
          <a:bodyPr/>
          <a:lstStyle/>
          <a:p>
            <a:fld id="{2B6E0498-7719-403D-8376-0E0E64DE66B2}" type="slidenum">
              <a:rPr lang="en-GB" smtClean="0"/>
              <a:pPr/>
              <a:t>4</a:t>
            </a:fld>
            <a:endParaRPr lang="en-GB"/>
          </a:p>
        </p:txBody>
      </p:sp>
    </p:spTree>
    <p:extLst>
      <p:ext uri="{BB962C8B-B14F-4D97-AF65-F5344CB8AC3E}">
        <p14:creationId xmlns:p14="http://schemas.microsoft.com/office/powerpoint/2010/main" val="267396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buNone/>
            </a:pPr>
            <a:r>
              <a:rPr lang="en-US" sz="1200" dirty="0" smtClean="0"/>
              <a:t>Most financial institutions or online services will not send a request</a:t>
            </a:r>
            <a:r>
              <a:rPr lang="en-US" sz="1200" baseline="0" dirty="0" smtClean="0"/>
              <a:t> for </a:t>
            </a:r>
            <a:r>
              <a:rPr lang="en-US" sz="1200" dirty="0" smtClean="0"/>
              <a:t>sensitive  personal information be sent to them over the Internet. Such a request should be viewed with cautious skepticism. Many scam e-mails utilize some common techniques in order to harvest information from people: </a:t>
            </a:r>
          </a:p>
          <a:p>
            <a:pPr marL="342900" indent="-342900"/>
            <a:r>
              <a:rPr lang="en-US" sz="1200" b="1" dirty="0" smtClean="0"/>
              <a:t>"Your account has been (or will be) suspended."</a:t>
            </a:r>
            <a:r>
              <a:rPr lang="en-US" sz="1200" dirty="0" smtClean="0"/>
              <a:t>  Provides a sense of urgency for you to react quickly to avoid problems with your account, such that you might act in a more hasty manner. </a:t>
            </a:r>
          </a:p>
          <a:p>
            <a:pPr marL="342900" indent="-342900"/>
            <a:r>
              <a:rPr lang="en-US" sz="1200" b="1" dirty="0" smtClean="0"/>
              <a:t>"Dear Valued Customer . . . " </a:t>
            </a:r>
            <a:r>
              <a:rPr lang="en-US" sz="1200" dirty="0" smtClean="0"/>
              <a:t>A non-personalized e-mail indicating that your account status is in danger is almost always a warning sign that an e-mail is not legitimate. </a:t>
            </a:r>
          </a:p>
          <a:p>
            <a:pPr marL="342900" indent="-342900"/>
            <a:r>
              <a:rPr lang="en-US" sz="1200" b="1" dirty="0" smtClean="0"/>
              <a:t>"Click on the following link . . ."</a:t>
            </a:r>
            <a:r>
              <a:rPr lang="en-US" sz="1200" dirty="0" smtClean="0"/>
              <a:t> Be wary of links in an e-mail. It is easy to be deceptive in using HTML.  </a:t>
            </a:r>
          </a:p>
          <a:p>
            <a:pPr marL="342900" indent="-342900"/>
            <a:r>
              <a:rPr lang="en-US" sz="1200" b="1" dirty="0" smtClean="0"/>
              <a:t>"Click on the attachment . . . "</a:t>
            </a:r>
            <a:r>
              <a:rPr lang="en-US" sz="1200" dirty="0" smtClean="0"/>
              <a:t> </a:t>
            </a:r>
            <a:r>
              <a:rPr lang="en-US" sz="1200" i="1" dirty="0" smtClean="0"/>
              <a:t>Don't</a:t>
            </a:r>
            <a:r>
              <a:rPr lang="en-US" sz="1200" dirty="0" smtClean="0"/>
              <a:t> click on the attachment. It's probably a virus, a </a:t>
            </a:r>
            <a:r>
              <a:rPr lang="en-US" sz="1200" dirty="0" err="1" smtClean="0"/>
              <a:t>trojan</a:t>
            </a:r>
            <a:r>
              <a:rPr lang="en-US" sz="1200" dirty="0" smtClean="0"/>
              <a:t>, or a key logger. A legitimate request will not have an attachment for you to execute. Don't open any attachment that you were not expecting - even if there is a very compelling case to do so. Many viruses use this technique to spread. </a:t>
            </a:r>
          </a:p>
          <a:p>
            <a:pPr marL="342900" indent="-342900"/>
            <a:r>
              <a:rPr lang="en-US" sz="1200" b="1" dirty="0" smtClean="0"/>
              <a:t>"Poor grammar or spelling"</a:t>
            </a:r>
            <a:r>
              <a:rPr lang="en-US" sz="1200" dirty="0" smtClean="0"/>
              <a:t> Initial phishing e-mails were easy to spot, as the were full of spelling and grammatical errors. Nowadays, many look as good or better than actual e-mails from an on-line bank.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9E9F9A-D8F1-4A52-AAE2-A91EFED4FE03}" type="slidenum">
              <a:rPr lang="en-GB" altLang="en-US" smtClean="0"/>
              <a:pPr/>
              <a:t>5</a:t>
            </a:fld>
            <a:endParaRPr lang="en-GB" altLang="en-US"/>
          </a:p>
        </p:txBody>
      </p:sp>
    </p:spTree>
    <p:extLst>
      <p:ext uri="{BB962C8B-B14F-4D97-AF65-F5344CB8AC3E}">
        <p14:creationId xmlns:p14="http://schemas.microsoft.com/office/powerpoint/2010/main" val="155842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Image:</a:t>
            </a:r>
            <a:r>
              <a:rPr lang="en-US" baseline="0" dirty="0" smtClean="0"/>
              <a:t> </a:t>
            </a:r>
            <a:r>
              <a:rPr lang="en-US" dirty="0" smtClean="0">
                <a:hlinkClick r:id="rId3"/>
              </a:rPr>
              <a:t>http://www.microsoft.com/security/online-privacy/phishing-symptoms.aspx</a:t>
            </a:r>
            <a:endParaRPr lang="en-US" baseline="0" dirty="0" smtClean="0"/>
          </a:p>
          <a:p>
            <a:endParaRPr lang="en-US" dirty="0" smtClean="0"/>
          </a:p>
        </p:txBody>
      </p:sp>
      <p:sp>
        <p:nvSpPr>
          <p:cNvPr id="4" name="Date Placeholder 3"/>
          <p:cNvSpPr>
            <a:spLocks noGrp="1"/>
          </p:cNvSpPr>
          <p:nvPr>
            <p:ph type="dt" idx="10"/>
          </p:nvPr>
        </p:nvSpPr>
        <p:spPr/>
        <p:txBody>
          <a:bodyPr/>
          <a:lstStyle/>
          <a:p>
            <a:fld id="{9512FFD8-E947-4052-85CB-2FAF51320B06}" type="datetime1">
              <a:rPr lang="en-GB" smtClean="0"/>
              <a:t>28/08/2015</a:t>
            </a:fld>
            <a:endParaRPr lang="en-GB"/>
          </a:p>
        </p:txBody>
      </p:sp>
      <p:sp>
        <p:nvSpPr>
          <p:cNvPr id="5" name="Slide Number Placeholder 4"/>
          <p:cNvSpPr>
            <a:spLocks noGrp="1"/>
          </p:cNvSpPr>
          <p:nvPr>
            <p:ph type="sldNum" sz="quarter" idx="11"/>
          </p:nvPr>
        </p:nvSpPr>
        <p:spPr/>
        <p:txBody>
          <a:bodyPr/>
          <a:lstStyle/>
          <a:p>
            <a:fld id="{2B6E0498-7719-403D-8376-0E0E64DE66B2}" type="slidenum">
              <a:rPr lang="en-GB" smtClean="0"/>
              <a:pPr/>
              <a:t>6</a:t>
            </a:fld>
            <a:endParaRPr lang="en-GB"/>
          </a:p>
        </p:txBody>
      </p:sp>
    </p:spTree>
    <p:extLst>
      <p:ext uri="{BB962C8B-B14F-4D97-AF65-F5344CB8AC3E}">
        <p14:creationId xmlns:p14="http://schemas.microsoft.com/office/powerpoint/2010/main" val="72005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5762F80-DDAC-4617-89B8-9E5A621E5DEB}" type="datetime1">
              <a:rPr lang="en-GB" smtClean="0"/>
              <a:t>28/08/2015</a:t>
            </a:fld>
            <a:endParaRPr lang="en-GB"/>
          </a:p>
        </p:txBody>
      </p:sp>
      <p:sp>
        <p:nvSpPr>
          <p:cNvPr id="5" name="Slide Number Placeholder 4"/>
          <p:cNvSpPr>
            <a:spLocks noGrp="1"/>
          </p:cNvSpPr>
          <p:nvPr>
            <p:ph type="sldNum" sz="quarter" idx="11"/>
          </p:nvPr>
        </p:nvSpPr>
        <p:spPr/>
        <p:txBody>
          <a:bodyPr/>
          <a:lstStyle/>
          <a:p>
            <a:fld id="{2B6E0498-7719-403D-8376-0E0E64DE66B2}" type="slidenum">
              <a:rPr lang="en-GB" smtClean="0"/>
              <a:pPr/>
              <a:t>7</a:t>
            </a:fld>
            <a:endParaRPr lang="en-GB"/>
          </a:p>
        </p:txBody>
      </p:sp>
    </p:spTree>
    <p:extLst>
      <p:ext uri="{BB962C8B-B14F-4D97-AF65-F5344CB8AC3E}">
        <p14:creationId xmlns:p14="http://schemas.microsoft.com/office/powerpoint/2010/main" val="2885797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smtClean="0"/>
              <a:t>Additionally, the U.S. Computer Emergency Readiness Team is accepting phishing e-mails for follow up. If you have a phishing e-mail that you would like to submit, follow</a:t>
            </a:r>
            <a:r>
              <a:rPr lang="en-US" sz="1200" baseline="0" dirty="0" smtClean="0"/>
              <a:t> the directions on their website. https://www.us-cert.gov/report-phishing  </a:t>
            </a:r>
            <a:endParaRPr lang="en-US" dirty="0"/>
          </a:p>
        </p:txBody>
      </p:sp>
      <p:sp>
        <p:nvSpPr>
          <p:cNvPr id="4" name="Slide Number Placeholder 3"/>
          <p:cNvSpPr>
            <a:spLocks noGrp="1"/>
          </p:cNvSpPr>
          <p:nvPr>
            <p:ph type="sldNum" sz="quarter" idx="10"/>
          </p:nvPr>
        </p:nvSpPr>
        <p:spPr/>
        <p:txBody>
          <a:bodyPr/>
          <a:lstStyle/>
          <a:p>
            <a:fld id="{C89E9F9A-D8F1-4A52-AAE2-A91EFED4FE03}" type="slidenum">
              <a:rPr lang="en-GB" altLang="en-US" smtClean="0"/>
              <a:pPr/>
              <a:t>8</a:t>
            </a:fld>
            <a:endParaRPr lang="en-GB" altLang="en-US"/>
          </a:p>
        </p:txBody>
      </p:sp>
    </p:spTree>
    <p:extLst>
      <p:ext uri="{BB962C8B-B14F-4D97-AF65-F5344CB8AC3E}">
        <p14:creationId xmlns:p14="http://schemas.microsoft.com/office/powerpoint/2010/main" val="187028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E9F9A-D8F1-4A52-AAE2-A91EFED4FE03}" type="slidenum">
              <a:rPr lang="en-GB" altLang="en-US" smtClean="0"/>
              <a:pPr/>
              <a:t>9</a:t>
            </a:fld>
            <a:endParaRPr lang="en-GB" altLang="en-US"/>
          </a:p>
        </p:txBody>
      </p:sp>
    </p:spTree>
    <p:extLst>
      <p:ext uri="{BB962C8B-B14F-4D97-AF65-F5344CB8AC3E}">
        <p14:creationId xmlns:p14="http://schemas.microsoft.com/office/powerpoint/2010/main" val="114289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FC0B43-CDA8-448F-8884-932BCF6B0F6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831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FC0B43-CDA8-448F-8884-932BCF6B0F6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325770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FC0B43-CDA8-448F-8884-932BCF6B0F6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94131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FC0B43-CDA8-448F-8884-932BCF6B0F6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323314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FC0B43-CDA8-448F-8884-932BCF6B0F6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310799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FC0B43-CDA8-448F-8884-932BCF6B0F62}"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400863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FC0B43-CDA8-448F-8884-932BCF6B0F62}"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16562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FC0B43-CDA8-448F-8884-932BCF6B0F62}"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209035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C0B43-CDA8-448F-8884-932BCF6B0F62}"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311722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C0B43-CDA8-448F-8884-932BCF6B0F62}"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48791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C0B43-CDA8-448F-8884-932BCF6B0F62}"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4083D-534F-4133-8EF2-5F18EA965BA1}" type="slidenum">
              <a:rPr lang="en-US" smtClean="0"/>
              <a:t>‹#›</a:t>
            </a:fld>
            <a:endParaRPr lang="en-US"/>
          </a:p>
        </p:txBody>
      </p:sp>
    </p:spTree>
    <p:extLst>
      <p:ext uri="{BB962C8B-B14F-4D97-AF65-F5344CB8AC3E}">
        <p14:creationId xmlns:p14="http://schemas.microsoft.com/office/powerpoint/2010/main" val="6090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C0B43-CDA8-448F-8884-932BCF6B0F62}" type="datetimeFigureOut">
              <a:rPr lang="en-US" smtClean="0"/>
              <a:t>8/28/2015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083D-534F-4133-8EF2-5F18EA965BA1}" type="slidenum">
              <a:rPr lang="en-US" smtClean="0"/>
              <a:t>‹#›</a:t>
            </a:fld>
            <a:endParaRPr lang="en-US"/>
          </a:p>
        </p:txBody>
      </p:sp>
    </p:spTree>
    <p:extLst>
      <p:ext uri="{BB962C8B-B14F-4D97-AF65-F5344CB8AC3E}">
        <p14:creationId xmlns:p14="http://schemas.microsoft.com/office/powerpoint/2010/main" val="4115987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ywot.com/" TargetMode="External"/><Relationship Id="rId7"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disconnect.m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sitejabber.com/blog/" TargetMode="External"/><Relationship Id="rId3" Type="http://schemas.openxmlformats.org/officeDocument/2006/relationships/hyperlink" Target="http://www.antiphishing.org/resources/overview/avoid-phishing-scams" TargetMode="External"/><Relationship Id="rId7" Type="http://schemas.openxmlformats.org/officeDocument/2006/relationships/hyperlink" Target="http://www.consumer.gov/section/scams-and-identity-thef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banksafeonline.org.uk/" TargetMode="External"/><Relationship Id="rId5" Type="http://schemas.openxmlformats.org/officeDocument/2006/relationships/hyperlink" Target="http://stopthinkconnect.org/" TargetMode="External"/><Relationship Id="rId10" Type="http://schemas.openxmlformats.org/officeDocument/2006/relationships/hyperlink" Target="http://www.wombatsecurity.com/" TargetMode="External"/><Relationship Id="rId4" Type="http://schemas.openxmlformats.org/officeDocument/2006/relationships/hyperlink" Target="http://www.fbi.gov/scams-safety/fraud" TargetMode="External"/><Relationship Id="rId9" Type="http://schemas.openxmlformats.org/officeDocument/2006/relationships/hyperlink" Target="http://www.privacyrights.org/identity-theft-data-breach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support.mozilla.org/en-US/kb/how-does-phishing-and-malware-protection-wor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windows.microsoft.com/en-US/windows7/SmartScreen-Filter-frequently-asked-questions-IE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1"/>
          <p:cNvSpPr>
            <a:spLocks noChangeArrowheads="1"/>
          </p:cNvSpPr>
          <p:nvPr/>
        </p:nvSpPr>
        <p:spPr bwMode="auto">
          <a:xfrm>
            <a:off x="1662114" y="4785122"/>
            <a:ext cx="5831681" cy="91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altLang="en-US" sz="2400"/>
          </a:p>
        </p:txBody>
      </p:sp>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411014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316" y="346837"/>
            <a:ext cx="4843463" cy="727328"/>
          </a:xfrm>
        </p:spPr>
        <p:txBody>
          <a:bodyPr/>
          <a:lstStyle/>
          <a:p>
            <a:pPr algn="l"/>
            <a:r>
              <a:rPr lang="en-US" sz="2700" b="1" dirty="0"/>
              <a:t>Other Tools you can use</a:t>
            </a:r>
          </a:p>
        </p:txBody>
      </p:sp>
      <p:sp>
        <p:nvSpPr>
          <p:cNvPr id="4" name="Content Placeholder 3"/>
          <p:cNvSpPr>
            <a:spLocks noGrp="1"/>
          </p:cNvSpPr>
          <p:nvPr>
            <p:ph sz="half" idx="1"/>
          </p:nvPr>
        </p:nvSpPr>
        <p:spPr>
          <a:xfrm>
            <a:off x="547315" y="1437020"/>
            <a:ext cx="4607363" cy="3394472"/>
          </a:xfrm>
        </p:spPr>
        <p:txBody>
          <a:bodyPr>
            <a:noAutofit/>
          </a:bodyPr>
          <a:lstStyle/>
          <a:p>
            <a:r>
              <a:rPr lang="en-US" sz="2000" dirty="0"/>
              <a:t>Safe Browsing Tool</a:t>
            </a:r>
            <a:br>
              <a:rPr lang="en-US" sz="2000" dirty="0"/>
            </a:br>
            <a:r>
              <a:rPr lang="en-US" sz="2000" dirty="0"/>
              <a:t>Web of Trust (</a:t>
            </a:r>
            <a:r>
              <a:rPr lang="en-US" sz="2000" dirty="0">
                <a:hlinkClick r:id="rId3"/>
              </a:rPr>
              <a:t>www.mywot.com</a:t>
            </a:r>
            <a:r>
              <a:rPr lang="en-US" sz="2000" dirty="0"/>
              <a:t>)</a:t>
            </a:r>
          </a:p>
          <a:p>
            <a:pPr lvl="1"/>
            <a:r>
              <a:rPr lang="en-US" sz="2000" dirty="0"/>
              <a:t>Allows you to see if a link is a known safe website or not</a:t>
            </a:r>
          </a:p>
          <a:p>
            <a:r>
              <a:rPr lang="en-US" sz="2000" dirty="0"/>
              <a:t>Protect your online Privacy</a:t>
            </a:r>
            <a:br>
              <a:rPr lang="en-US" sz="2000" dirty="0"/>
            </a:br>
            <a:r>
              <a:rPr lang="en-US" sz="2000" dirty="0"/>
              <a:t>Disconnect.me (</a:t>
            </a:r>
            <a:r>
              <a:rPr lang="en-US" sz="2000" dirty="0">
                <a:hlinkClick r:id="rId4"/>
              </a:rPr>
              <a:t>https://disconnect.me</a:t>
            </a:r>
            <a:r>
              <a:rPr lang="en-US" sz="2000" dirty="0">
                <a:hlinkClick r:id="rId4"/>
              </a:rPr>
              <a:t>/</a:t>
            </a:r>
            <a:r>
              <a:rPr lang="en-US" sz="2000" dirty="0"/>
              <a:t>)</a:t>
            </a:r>
          </a:p>
          <a:p>
            <a:pPr lvl="1"/>
            <a:r>
              <a:rPr lang="en-US" sz="2000" dirty="0"/>
              <a:t>Allows you to control your personal information that is analyzed by websites. </a:t>
            </a:r>
          </a:p>
          <a:p>
            <a:endParaRPr lang="en-US" sz="1500" dirty="0"/>
          </a:p>
        </p:txBody>
      </p:sp>
      <p:pic>
        <p:nvPicPr>
          <p:cNvPr id="1026" name="Picture 2" descr="http://daveeisler.com/Win7Suggestions/WOT.png"/>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5390779" y="1437020"/>
            <a:ext cx="2984688" cy="1551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anzanamecanica.org/files/disconnect.me-screensho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9582" y="3351715"/>
            <a:ext cx="1845175" cy="28211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2245" y="4831492"/>
            <a:ext cx="1737501" cy="821097"/>
          </a:xfrm>
          <a:prstGeom prst="rect">
            <a:avLst/>
          </a:prstGeom>
        </p:spPr>
      </p:pic>
    </p:spTree>
    <p:extLst>
      <p:ext uri="{BB962C8B-B14F-4D97-AF65-F5344CB8AC3E}">
        <p14:creationId xmlns:p14="http://schemas.microsoft.com/office/powerpoint/2010/main" val="1569554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05" y="233292"/>
            <a:ext cx="6515100" cy="857250"/>
          </a:xfrm>
        </p:spPr>
        <p:txBody>
          <a:bodyPr/>
          <a:lstStyle/>
          <a:p>
            <a:pPr algn="l"/>
            <a:r>
              <a:rPr lang="en-US" sz="2700" b="1" dirty="0"/>
              <a:t>What to do if you think </a:t>
            </a:r>
            <a:r>
              <a:rPr lang="en-US" sz="2700" b="1" dirty="0" smtClean="0"/>
              <a:t>you’ve fallen victim</a:t>
            </a:r>
            <a:r>
              <a:rPr lang="en-US" sz="2700" b="1" dirty="0"/>
              <a:t>?</a:t>
            </a:r>
            <a:endParaRPr lang="en-US" sz="2700" b="1" dirty="0"/>
          </a:p>
        </p:txBody>
      </p:sp>
      <p:sp>
        <p:nvSpPr>
          <p:cNvPr id="6" name="Content Placeholder 5"/>
          <p:cNvSpPr>
            <a:spLocks noGrp="1"/>
          </p:cNvSpPr>
          <p:nvPr>
            <p:ph idx="1"/>
          </p:nvPr>
        </p:nvSpPr>
        <p:spPr>
          <a:xfrm>
            <a:off x="737834" y="1465492"/>
            <a:ext cx="7095981" cy="1454126"/>
          </a:xfrm>
        </p:spPr>
        <p:txBody>
          <a:bodyPr>
            <a:normAutofit/>
          </a:bodyPr>
          <a:lstStyle/>
          <a:p>
            <a:r>
              <a:rPr lang="en-US" sz="2000" dirty="0"/>
              <a:t>If you believe you might have revealed sensitive information about your organization, report it to the appropriate people within the organization, including network administrators. </a:t>
            </a:r>
            <a:r>
              <a:rPr lang="en-US" sz="2000" dirty="0"/>
              <a:t>They can be alert for any suspicious or unusual activity</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164627" y="3052917"/>
            <a:ext cx="1814299" cy="1652094"/>
          </a:xfrm>
          <a:prstGeom prst="rect">
            <a:avLst/>
          </a:prstGeom>
        </p:spPr>
      </p:pic>
      <p:sp>
        <p:nvSpPr>
          <p:cNvPr id="4" name="TextBox 3"/>
          <p:cNvSpPr txBox="1"/>
          <p:nvPr/>
        </p:nvSpPr>
        <p:spPr>
          <a:xfrm>
            <a:off x="2224584" y="3052917"/>
            <a:ext cx="6714700" cy="3247043"/>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000">
                <a:solidFill>
                  <a:prstClr val="black"/>
                </a:solidFill>
              </a:rPr>
              <a:t>If you believe your financial accounts may be compromised, contact your financial institution immediately and close any accounts that may have been compromised. Watch for any unexplainable charges to your account.</a:t>
            </a:r>
          </a:p>
          <a:p>
            <a:pPr marL="228600" lvl="0" indent="-228600">
              <a:lnSpc>
                <a:spcPct val="90000"/>
              </a:lnSpc>
              <a:spcBef>
                <a:spcPts val="1000"/>
              </a:spcBef>
              <a:buFont typeface="Arial" panose="020B0604020202020204" pitchFamily="34" charset="0"/>
              <a:buChar char="•"/>
            </a:pPr>
            <a:r>
              <a:rPr lang="en-US" sz="2000">
                <a:solidFill>
                  <a:prstClr val="black"/>
                </a:solidFill>
              </a:rPr>
              <a:t>Immediately change any passwords you might have revealed. If you used the same password for multiple resources, make sure to change it for each account, and do not use that password in the future.</a:t>
            </a:r>
          </a:p>
          <a:p>
            <a:pPr marL="228600" lvl="0" indent="-228600">
              <a:lnSpc>
                <a:spcPct val="90000"/>
              </a:lnSpc>
              <a:spcBef>
                <a:spcPts val="1000"/>
              </a:spcBef>
              <a:buFont typeface="Arial" panose="020B0604020202020204" pitchFamily="34" charset="0"/>
              <a:buChar char="•"/>
            </a:pPr>
            <a:r>
              <a:rPr lang="en-US" sz="2000">
                <a:solidFill>
                  <a:prstClr val="black"/>
                </a:solidFill>
              </a:rPr>
              <a:t>Watch for other signs of identity theft.  </a:t>
            </a:r>
          </a:p>
          <a:p>
            <a:pPr marL="228600" lvl="0" indent="-228600">
              <a:lnSpc>
                <a:spcPct val="90000"/>
              </a:lnSpc>
              <a:spcBef>
                <a:spcPts val="1000"/>
              </a:spcBef>
              <a:buFont typeface="Arial" panose="020B0604020202020204" pitchFamily="34" charset="0"/>
              <a:buChar char="•"/>
            </a:pPr>
            <a:r>
              <a:rPr lang="en-US" sz="2000">
                <a:solidFill>
                  <a:prstClr val="black"/>
                </a:solidFill>
              </a:rPr>
              <a:t>Consider reporting the attack to your local authorities. </a:t>
            </a:r>
            <a:endParaRPr lang="en-US" sz="2000" dirty="0">
              <a:solidFill>
                <a:prstClr val="black"/>
              </a:solidFill>
            </a:endParaRPr>
          </a:p>
        </p:txBody>
      </p:sp>
    </p:spTree>
    <p:extLst>
      <p:ext uri="{BB962C8B-B14F-4D97-AF65-F5344CB8AC3E}">
        <p14:creationId xmlns:p14="http://schemas.microsoft.com/office/powerpoint/2010/main" val="9047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505" y="106624"/>
            <a:ext cx="6172200" cy="581186"/>
          </a:xfrm>
        </p:spPr>
        <p:txBody>
          <a:bodyPr>
            <a:normAutofit fontScale="90000"/>
          </a:bodyPr>
          <a:lstStyle/>
          <a:p>
            <a:r>
              <a:rPr lang="en-US" b="1" dirty="0" smtClean="0"/>
              <a:t>Additional information</a:t>
            </a:r>
            <a:endParaRPr lang="en-US" b="1" dirty="0"/>
          </a:p>
        </p:txBody>
      </p:sp>
      <p:sp>
        <p:nvSpPr>
          <p:cNvPr id="3" name="Content Placeholder 2"/>
          <p:cNvSpPr>
            <a:spLocks noGrp="1"/>
          </p:cNvSpPr>
          <p:nvPr>
            <p:ph idx="1"/>
          </p:nvPr>
        </p:nvSpPr>
        <p:spPr>
          <a:xfrm>
            <a:off x="245661" y="947117"/>
            <a:ext cx="8529849" cy="5076966"/>
          </a:xfrm>
        </p:spPr>
        <p:txBody>
          <a:bodyPr>
            <a:noAutofit/>
          </a:bodyPr>
          <a:lstStyle/>
          <a:p>
            <a:pPr>
              <a:spcBef>
                <a:spcPts val="0"/>
              </a:spcBef>
            </a:pPr>
            <a:r>
              <a:rPr lang="en-US" sz="1800" dirty="0"/>
              <a:t>How to Avoid Phishing Scams</a:t>
            </a:r>
          </a:p>
          <a:p>
            <a:pPr lvl="1">
              <a:spcBef>
                <a:spcPts val="0"/>
              </a:spcBef>
            </a:pPr>
            <a:r>
              <a:rPr lang="en-US" sz="1800" dirty="0">
                <a:hlinkClick r:id="rId3"/>
              </a:rPr>
              <a:t>http://www.antiphishing.org/resources/overview/avoid-phishing-scams</a:t>
            </a:r>
            <a:endParaRPr lang="en-US" sz="1800" dirty="0"/>
          </a:p>
          <a:p>
            <a:pPr marL="342900" lvl="1" indent="0">
              <a:spcBef>
                <a:spcPts val="0"/>
              </a:spcBef>
              <a:buNone/>
            </a:pPr>
            <a:endParaRPr lang="en-US" sz="1800" dirty="0"/>
          </a:p>
          <a:p>
            <a:pPr marL="257175" lvl="1" indent="-257175">
              <a:spcBef>
                <a:spcPts val="0"/>
              </a:spcBef>
            </a:pPr>
            <a:r>
              <a:rPr lang="en-US" sz="1800" dirty="0"/>
              <a:t> FBI's Common Fraud Schemes information </a:t>
            </a:r>
            <a:r>
              <a:rPr lang="en-US" sz="1800" dirty="0"/>
              <a:t>page</a:t>
            </a:r>
          </a:p>
          <a:p>
            <a:pPr marL="557213" lvl="2" indent="-257175">
              <a:spcBef>
                <a:spcPts val="0"/>
              </a:spcBef>
            </a:pPr>
            <a:r>
              <a:rPr lang="en-US" sz="1800" dirty="0">
                <a:hlinkClick r:id="rId4"/>
              </a:rPr>
              <a:t>http://www.fbi.gov/scams-safety/fraud</a:t>
            </a:r>
            <a:r>
              <a:rPr lang="en-US" sz="1800" dirty="0"/>
              <a:t> </a:t>
            </a:r>
            <a:endParaRPr lang="en-US" sz="1800" dirty="0"/>
          </a:p>
          <a:p>
            <a:pPr lvl="1">
              <a:spcBef>
                <a:spcPts val="0"/>
              </a:spcBef>
            </a:pPr>
            <a:endParaRPr lang="en-US" sz="1800" dirty="0"/>
          </a:p>
          <a:p>
            <a:pPr marL="257175" lvl="1" indent="-257175">
              <a:spcBef>
                <a:spcPts val="0"/>
              </a:spcBef>
            </a:pPr>
            <a:r>
              <a:rPr lang="en-US" sz="1800" dirty="0"/>
              <a:t>STOP. THINK. CONNECT. - a consumer awareness </a:t>
            </a:r>
            <a:r>
              <a:rPr lang="en-US" sz="1800" dirty="0"/>
              <a:t>program</a:t>
            </a:r>
          </a:p>
          <a:p>
            <a:pPr marL="557213" lvl="2" indent="-257175">
              <a:spcBef>
                <a:spcPts val="0"/>
              </a:spcBef>
            </a:pPr>
            <a:r>
              <a:rPr lang="en-US" sz="1800" dirty="0">
                <a:hlinkClick r:id="rId5"/>
              </a:rPr>
              <a:t>http://stopthinkconnect.org/</a:t>
            </a:r>
            <a:r>
              <a:rPr lang="en-US" sz="1800" dirty="0"/>
              <a:t> </a:t>
            </a:r>
            <a:endParaRPr lang="en-US" sz="1800" dirty="0"/>
          </a:p>
          <a:p>
            <a:pPr marL="257175" lvl="1" indent="-257175">
              <a:spcBef>
                <a:spcPts val="0"/>
              </a:spcBef>
            </a:pPr>
            <a:endParaRPr lang="en-US" sz="1800" dirty="0"/>
          </a:p>
          <a:p>
            <a:pPr marL="257175" lvl="1" indent="-257175">
              <a:spcBef>
                <a:spcPts val="0"/>
              </a:spcBef>
            </a:pPr>
            <a:r>
              <a:rPr lang="en-US" sz="1800" dirty="0"/>
              <a:t>Bank Safe Online from our research partners APACS in the </a:t>
            </a:r>
            <a:r>
              <a:rPr lang="en-US" sz="1800" dirty="0"/>
              <a:t>UK</a:t>
            </a:r>
          </a:p>
          <a:p>
            <a:pPr marL="557213" lvl="2" indent="-257175">
              <a:spcBef>
                <a:spcPts val="0"/>
              </a:spcBef>
            </a:pPr>
            <a:r>
              <a:rPr lang="en-US" sz="1800" dirty="0">
                <a:hlinkClick r:id="rId6"/>
              </a:rPr>
              <a:t>http://www.banksafeonline.org.uk/</a:t>
            </a:r>
            <a:r>
              <a:rPr lang="en-US" sz="1800" dirty="0"/>
              <a:t> </a:t>
            </a:r>
            <a:endParaRPr lang="en-US" sz="1800" dirty="0"/>
          </a:p>
          <a:p>
            <a:pPr marL="257175" lvl="1" indent="-257175">
              <a:spcBef>
                <a:spcPts val="0"/>
              </a:spcBef>
            </a:pPr>
            <a:endParaRPr lang="en-US" sz="1800" dirty="0"/>
          </a:p>
          <a:p>
            <a:pPr marL="257175" lvl="1" indent="-257175">
              <a:spcBef>
                <a:spcPts val="0"/>
              </a:spcBef>
            </a:pPr>
            <a:r>
              <a:rPr lang="en-US" sz="1800" dirty="0"/>
              <a:t>Federal Trade Commission "</a:t>
            </a:r>
            <a:r>
              <a:rPr lang="en-US" sz="1800" dirty="0">
                <a:hlinkClick r:id="rId7"/>
              </a:rPr>
              <a:t>Avoid ID Theft: Deter, Detect, Defend</a:t>
            </a:r>
            <a:r>
              <a:rPr lang="en-US" sz="1800" dirty="0"/>
              <a:t>", a campaign to advise consumers on techniques to neutralize identity </a:t>
            </a:r>
            <a:r>
              <a:rPr lang="en-US" sz="1800" dirty="0"/>
              <a:t>theft </a:t>
            </a:r>
            <a:endParaRPr lang="en-US" sz="1800" dirty="0"/>
          </a:p>
          <a:p>
            <a:pPr marL="257175" lvl="1" indent="-257175">
              <a:spcBef>
                <a:spcPts val="0"/>
              </a:spcBef>
            </a:pPr>
            <a:endParaRPr lang="en-US" sz="1800" dirty="0"/>
          </a:p>
          <a:p>
            <a:pPr marL="257175" lvl="1" indent="-257175">
              <a:spcBef>
                <a:spcPts val="0"/>
              </a:spcBef>
            </a:pPr>
            <a:r>
              <a:rPr lang="en-US" sz="1800" dirty="0">
                <a:hlinkClick r:id="rId8"/>
              </a:rPr>
              <a:t>Site Jabber Blog</a:t>
            </a:r>
            <a:r>
              <a:rPr lang="en-US" sz="1800" dirty="0"/>
              <a:t>, a consumer protection service which helps people avoid fraudulent websites and find ones they will love.</a:t>
            </a:r>
          </a:p>
          <a:p>
            <a:pPr marL="257175" lvl="1" indent="-257175">
              <a:spcBef>
                <a:spcPts val="0"/>
              </a:spcBef>
            </a:pPr>
            <a:endParaRPr lang="en-US" sz="1800" dirty="0"/>
          </a:p>
          <a:p>
            <a:pPr marL="257175" lvl="1" indent="-257175">
              <a:spcBef>
                <a:spcPts val="0"/>
              </a:spcBef>
            </a:pPr>
            <a:r>
              <a:rPr lang="en-US" sz="1800" dirty="0"/>
              <a:t>Good collection of </a:t>
            </a:r>
            <a:r>
              <a:rPr lang="en-US" sz="1800" dirty="0"/>
              <a:t>articles </a:t>
            </a:r>
            <a:r>
              <a:rPr lang="en-US" sz="1800" dirty="0"/>
              <a:t>on "</a:t>
            </a:r>
            <a:r>
              <a:rPr lang="en-US" sz="1800" dirty="0">
                <a:hlinkClick r:id="rId9"/>
              </a:rPr>
              <a:t>Identity Theft &amp; Data Breaches</a:t>
            </a:r>
            <a:r>
              <a:rPr lang="en-US" sz="1800" dirty="0"/>
              <a:t>" hosted by the Privacy Rights Clearinghouse</a:t>
            </a:r>
            <a:r>
              <a:rPr lang="en-US" sz="1800" dirty="0"/>
              <a:t>.</a:t>
            </a:r>
          </a:p>
          <a:p>
            <a:pPr marL="257175" lvl="1" indent="-257175">
              <a:spcBef>
                <a:spcPts val="0"/>
              </a:spcBef>
            </a:pPr>
            <a:r>
              <a:rPr lang="en-US" sz="1800" dirty="0">
                <a:hlinkClick r:id="rId10"/>
              </a:rPr>
              <a:t>Wombat </a:t>
            </a:r>
            <a:r>
              <a:rPr lang="en-US" sz="1800" dirty="0">
                <a:hlinkClick r:id="rId10"/>
              </a:rPr>
              <a:t>Security Technologies </a:t>
            </a:r>
            <a:r>
              <a:rPr lang="en-US" sz="1800" dirty="0"/>
              <a:t>have developed this cute little game to help customers recognize phishing attacks. </a:t>
            </a:r>
            <a:r>
              <a:rPr lang="en-US" sz="1800" dirty="0"/>
              <a:t>Play </a:t>
            </a:r>
            <a:r>
              <a:rPr lang="en-US" sz="1800" dirty="0"/>
              <a:t>the first round of </a:t>
            </a:r>
            <a:r>
              <a:rPr lang="en-US" sz="1800" dirty="0" err="1" smtClean="0"/>
              <a:t>AntiPhishing</a:t>
            </a:r>
            <a:r>
              <a:rPr lang="en-US" sz="1800" dirty="0" smtClean="0"/>
              <a:t> </a:t>
            </a:r>
            <a:r>
              <a:rPr lang="en-US" sz="1800" dirty="0"/>
              <a:t>Phil and see how knowledgeable you are.</a:t>
            </a:r>
          </a:p>
        </p:txBody>
      </p:sp>
    </p:spTree>
    <p:extLst>
      <p:ext uri="{BB962C8B-B14F-4D97-AF65-F5344CB8AC3E}">
        <p14:creationId xmlns:p14="http://schemas.microsoft.com/office/powerpoint/2010/main" val="188315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70" y="236773"/>
            <a:ext cx="4339135" cy="1325563"/>
          </a:xfrm>
        </p:spPr>
        <p:txBody>
          <a:bodyPr/>
          <a:lstStyle/>
          <a:p>
            <a:pPr marL="142485" indent="-142485"/>
            <a:r>
              <a:rPr lang="en-US" sz="2700" b="1" dirty="0"/>
              <a:t>What is </a:t>
            </a:r>
            <a:r>
              <a:rPr lang="en-US" sz="2700" b="1" dirty="0"/>
              <a:t>Social Engineering? </a:t>
            </a:r>
            <a:endParaRPr lang="en-US" sz="2700" b="1" dirty="0"/>
          </a:p>
        </p:txBody>
      </p:sp>
      <p:sp>
        <p:nvSpPr>
          <p:cNvPr id="4" name="Content Placeholder 3"/>
          <p:cNvSpPr>
            <a:spLocks noGrp="1"/>
          </p:cNvSpPr>
          <p:nvPr>
            <p:ph idx="1"/>
          </p:nvPr>
        </p:nvSpPr>
        <p:spPr>
          <a:xfrm>
            <a:off x="1201906" y="2524837"/>
            <a:ext cx="6959086" cy="3622718"/>
          </a:xfrm>
        </p:spPr>
        <p:txBody>
          <a:bodyPr>
            <a:normAutofit/>
          </a:bodyPr>
          <a:lstStyle/>
          <a:p>
            <a:r>
              <a:rPr lang="en-US" sz="2000" dirty="0"/>
              <a:t>An act of using </a:t>
            </a:r>
            <a:r>
              <a:rPr lang="en-US" sz="2000" dirty="0"/>
              <a:t>deceptive techniques </a:t>
            </a:r>
            <a:r>
              <a:rPr lang="en-US" sz="2000" dirty="0"/>
              <a:t>to </a:t>
            </a:r>
            <a:r>
              <a:rPr lang="en-US" sz="2000" dirty="0"/>
              <a:t>gain the trust of someone in order to get them to expose information </a:t>
            </a:r>
            <a:r>
              <a:rPr lang="en-US" sz="2000" dirty="0"/>
              <a:t>they </a:t>
            </a:r>
            <a:r>
              <a:rPr lang="en-US" sz="2000" dirty="0"/>
              <a:t>normally would not disclose. </a:t>
            </a:r>
          </a:p>
          <a:p>
            <a:r>
              <a:rPr lang="en-US" sz="2000" dirty="0"/>
              <a:t>Social Engineering methods may include: </a:t>
            </a:r>
          </a:p>
          <a:p>
            <a:pPr marL="598614" lvl="1" indent="-192881"/>
            <a:r>
              <a:rPr lang="en-US" sz="2000" b="1" dirty="0"/>
              <a:t>phone call:  </a:t>
            </a:r>
            <a:r>
              <a:rPr lang="en-US" sz="2000" dirty="0"/>
              <a:t>where </a:t>
            </a:r>
            <a:r>
              <a:rPr lang="en-US" sz="2000" dirty="0"/>
              <a:t>they masquerade as someone who they are </a:t>
            </a:r>
            <a:r>
              <a:rPr lang="en-US" sz="2000" dirty="0"/>
              <a:t>not</a:t>
            </a:r>
            <a:r>
              <a:rPr lang="en-US" sz="2000" dirty="0"/>
              <a:t> </a:t>
            </a:r>
            <a:endParaRPr lang="en-US" sz="2000" dirty="0"/>
          </a:p>
          <a:p>
            <a:pPr marL="598614" lvl="1" indent="-192881"/>
            <a:r>
              <a:rPr lang="en-US" sz="2000" b="1" dirty="0"/>
              <a:t>e-mail:  </a:t>
            </a:r>
            <a:r>
              <a:rPr lang="en-US" sz="2000" dirty="0"/>
              <a:t>that has </a:t>
            </a:r>
            <a:r>
              <a:rPr lang="en-US" sz="2000" dirty="0"/>
              <a:t>malicious program </a:t>
            </a:r>
            <a:r>
              <a:rPr lang="en-US" sz="2000" dirty="0"/>
              <a:t>attached or link to a web page. The </a:t>
            </a:r>
            <a:r>
              <a:rPr lang="en-US" sz="2000" dirty="0"/>
              <a:t>attached file </a:t>
            </a:r>
            <a:r>
              <a:rPr lang="en-US" sz="2000" dirty="0"/>
              <a:t>or web page would </a:t>
            </a:r>
            <a:r>
              <a:rPr lang="en-US" sz="2000" dirty="0"/>
              <a:t>contain a virus, and executing it would lead to infection</a:t>
            </a:r>
            <a:r>
              <a:rPr lang="en-US" sz="2000" dirty="0"/>
              <a:t>.</a:t>
            </a:r>
            <a:endParaRPr lang="en-US" sz="2000" dirty="0"/>
          </a:p>
        </p:txBody>
      </p:sp>
      <p:pic>
        <p:nvPicPr>
          <p:cNvPr id="6" name="Picture 5"/>
          <p:cNvPicPr>
            <a:picLocks noChangeAspect="1"/>
          </p:cNvPicPr>
          <p:nvPr/>
        </p:nvPicPr>
        <p:blipFill>
          <a:blip r:embed="rId3"/>
          <a:stretch>
            <a:fillRect/>
          </a:stretch>
        </p:blipFill>
        <p:spPr>
          <a:xfrm>
            <a:off x="55393" y="3882023"/>
            <a:ext cx="1146513" cy="1536992"/>
          </a:xfrm>
          <a:prstGeom prst="rect">
            <a:avLst/>
          </a:prstGeom>
        </p:spPr>
      </p:pic>
      <p:pic>
        <p:nvPicPr>
          <p:cNvPr id="3" name="Picture 2"/>
          <p:cNvPicPr>
            <a:picLocks noChangeAspect="1"/>
          </p:cNvPicPr>
          <p:nvPr/>
        </p:nvPicPr>
        <p:blipFill>
          <a:blip r:embed="rId4"/>
          <a:stretch>
            <a:fillRect/>
          </a:stretch>
        </p:blipFill>
        <p:spPr>
          <a:xfrm>
            <a:off x="5015817" y="548775"/>
            <a:ext cx="3533494" cy="1453916"/>
          </a:xfrm>
          <a:prstGeom prst="rect">
            <a:avLst/>
          </a:prstGeom>
        </p:spPr>
      </p:pic>
    </p:spTree>
    <p:extLst>
      <p:ext uri="{BB962C8B-B14F-4D97-AF65-F5344CB8AC3E}">
        <p14:creationId xmlns:p14="http://schemas.microsoft.com/office/powerpoint/2010/main" val="1504868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700" b="1" dirty="0"/>
              <a:t>In a phishing attack…..</a:t>
            </a:r>
            <a:endParaRPr lang="en-US" sz="2700" b="1" dirty="0"/>
          </a:p>
        </p:txBody>
      </p:sp>
      <p:sp>
        <p:nvSpPr>
          <p:cNvPr id="3" name="Content Placeholder 2"/>
          <p:cNvSpPr>
            <a:spLocks noGrp="1"/>
          </p:cNvSpPr>
          <p:nvPr>
            <p:ph idx="1"/>
          </p:nvPr>
        </p:nvSpPr>
        <p:spPr>
          <a:xfrm>
            <a:off x="741866" y="2212250"/>
            <a:ext cx="6172200" cy="2359750"/>
          </a:xfrm>
        </p:spPr>
        <p:txBody>
          <a:bodyPr/>
          <a:lstStyle/>
          <a:p>
            <a:r>
              <a:rPr lang="en-US" dirty="0"/>
              <a:t>….the social engineer is trying to gain access to more than just an account or control of a computer system. </a:t>
            </a:r>
          </a:p>
          <a:p>
            <a:r>
              <a:rPr lang="en-US" dirty="0"/>
              <a:t>The goal usually is to attain personal information in order to defraud people. </a:t>
            </a:r>
          </a:p>
          <a:p>
            <a:endParaRPr lang="en-US" dirty="0"/>
          </a:p>
        </p:txBody>
      </p:sp>
      <p:pic>
        <p:nvPicPr>
          <p:cNvPr id="5" name="Picture 4"/>
          <p:cNvPicPr>
            <a:picLocks noChangeAspect="1"/>
          </p:cNvPicPr>
          <p:nvPr/>
        </p:nvPicPr>
        <p:blipFill>
          <a:blip r:embed="rId3"/>
          <a:stretch>
            <a:fillRect/>
          </a:stretch>
        </p:blipFill>
        <p:spPr>
          <a:xfrm>
            <a:off x="847014" y="4920376"/>
            <a:ext cx="2597121" cy="1563760"/>
          </a:xfrm>
          <a:prstGeom prst="rect">
            <a:avLst/>
          </a:prstGeom>
        </p:spPr>
      </p:pic>
      <p:pic>
        <p:nvPicPr>
          <p:cNvPr id="6" name="Picture 5"/>
          <p:cNvPicPr>
            <a:picLocks noChangeAspect="1"/>
          </p:cNvPicPr>
          <p:nvPr/>
        </p:nvPicPr>
        <p:blipFill>
          <a:blip r:embed="rId4"/>
          <a:stretch>
            <a:fillRect/>
          </a:stretch>
        </p:blipFill>
        <p:spPr>
          <a:xfrm>
            <a:off x="6625426" y="322326"/>
            <a:ext cx="1889924" cy="1889924"/>
          </a:xfrm>
          <a:prstGeom prst="rect">
            <a:avLst/>
          </a:prstGeom>
        </p:spPr>
      </p:pic>
    </p:spTree>
    <p:extLst>
      <p:ext uri="{BB962C8B-B14F-4D97-AF65-F5344CB8AC3E}">
        <p14:creationId xmlns:p14="http://schemas.microsoft.com/office/powerpoint/2010/main" val="151342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35" y="358770"/>
            <a:ext cx="4748217" cy="593671"/>
          </a:xfrm>
        </p:spPr>
        <p:txBody>
          <a:bodyPr/>
          <a:lstStyle/>
          <a:p>
            <a:pPr algn="l"/>
            <a:r>
              <a:rPr lang="en-US" sz="2700" b="1" dirty="0"/>
              <a:t>What is Phishing?</a:t>
            </a:r>
          </a:p>
        </p:txBody>
      </p:sp>
      <p:sp>
        <p:nvSpPr>
          <p:cNvPr id="5" name="Content Placeholder 4"/>
          <p:cNvSpPr>
            <a:spLocks noGrp="1"/>
          </p:cNvSpPr>
          <p:nvPr>
            <p:ph idx="1"/>
          </p:nvPr>
        </p:nvSpPr>
        <p:spPr>
          <a:xfrm>
            <a:off x="467135" y="2542349"/>
            <a:ext cx="6848065" cy="1899615"/>
          </a:xfrm>
        </p:spPr>
        <p:txBody>
          <a:bodyPr>
            <a:normAutofit/>
          </a:bodyPr>
          <a:lstStyle/>
          <a:p>
            <a:r>
              <a:rPr lang="en-US" sz="2000" dirty="0"/>
              <a:t>"</a:t>
            </a:r>
            <a:r>
              <a:rPr lang="en-US" sz="2000" b="1" dirty="0"/>
              <a:t>Phishing</a:t>
            </a:r>
            <a:r>
              <a:rPr lang="en-US" sz="2000" dirty="0"/>
              <a:t>" is an attempt by an individual or group to solicit personal information from unsuspecting users by employing social engineering techniques. </a:t>
            </a:r>
            <a:endParaRPr lang="en-US" sz="2000" dirty="0"/>
          </a:p>
          <a:p>
            <a:r>
              <a:rPr lang="en-US" sz="2000" dirty="0"/>
              <a:t>Phishing </a:t>
            </a:r>
            <a:r>
              <a:rPr lang="en-US" sz="2000" dirty="0"/>
              <a:t>emails are crafted to appear as if they have been sent from a legitimate organization or known individual.  </a:t>
            </a:r>
          </a:p>
        </p:txBody>
      </p:sp>
      <p:sp>
        <p:nvSpPr>
          <p:cNvPr id="6" name="Content Placeholder 4"/>
          <p:cNvSpPr txBox="1">
            <a:spLocks/>
          </p:cNvSpPr>
          <p:nvPr/>
        </p:nvSpPr>
        <p:spPr>
          <a:xfrm>
            <a:off x="3818114" y="3297303"/>
            <a:ext cx="3234484" cy="1144661"/>
          </a:xfrm>
          <a:prstGeom prst="rect">
            <a:avLst/>
          </a:prstGeom>
        </p:spPr>
        <p:txBody>
          <a:bodyPr/>
          <a:lstStyle>
            <a:lvl1pPr algn="l" rtl="0" fontAlgn="base">
              <a:spcBef>
                <a:spcPct val="20000"/>
              </a:spcBef>
              <a:spcAft>
                <a:spcPct val="0"/>
              </a:spcAft>
              <a:buClr>
                <a:srgbClr val="336699"/>
              </a:buClr>
              <a:buFont typeface="Wingdings" pitchFamily="2" charset="2"/>
              <a:buChar char="§"/>
              <a:defRPr sz="2800">
                <a:solidFill>
                  <a:schemeClr val="tx1"/>
                </a:solidFill>
                <a:latin typeface="Arial Narrow" pitchFamily="34" charset="0"/>
                <a:ea typeface="+mn-ea"/>
                <a:cs typeface="+mn-cs"/>
              </a:defRPr>
            </a:lvl1pPr>
            <a:lvl2pPr marL="742950" indent="-285750" algn="l" rtl="0" fontAlgn="base">
              <a:spcBef>
                <a:spcPct val="20000"/>
              </a:spcBef>
              <a:spcAft>
                <a:spcPct val="0"/>
              </a:spcAft>
              <a:buClr>
                <a:srgbClr val="336699"/>
              </a:buClr>
              <a:buSzPct val="100000"/>
              <a:buFont typeface="Tahoma" pitchFamily="34" charset="0"/>
              <a:buChar char="–"/>
              <a:defRPr sz="2400">
                <a:solidFill>
                  <a:schemeClr val="tx1"/>
                </a:solidFill>
                <a:latin typeface="Arial Narrow" pitchFamily="34" charset="0"/>
                <a:ea typeface="+mn-ea"/>
              </a:defRPr>
            </a:lvl2pPr>
            <a:lvl3pPr marL="1143000" indent="-228600" algn="l" rtl="0" fontAlgn="base">
              <a:spcBef>
                <a:spcPct val="20000"/>
              </a:spcBef>
              <a:spcAft>
                <a:spcPct val="0"/>
              </a:spcAft>
              <a:buClr>
                <a:srgbClr val="336699"/>
              </a:buClr>
              <a:buSzPct val="100000"/>
              <a:buFont typeface="Wingdings" pitchFamily="2" charset="2"/>
              <a:buChar char="§"/>
              <a:defRPr sz="2000">
                <a:solidFill>
                  <a:schemeClr val="tx1"/>
                </a:solidFill>
                <a:latin typeface="Arial Narrow" pitchFamily="34" charset="0"/>
                <a:ea typeface="+mn-ea"/>
              </a:defRPr>
            </a:lvl3pPr>
            <a:lvl4pPr marL="1600200" indent="-228600" algn="l" rtl="0" fontAlgn="base">
              <a:spcBef>
                <a:spcPct val="20000"/>
              </a:spcBef>
              <a:spcAft>
                <a:spcPct val="0"/>
              </a:spcAft>
              <a:buClr>
                <a:srgbClr val="336699"/>
              </a:buClr>
              <a:buSzPct val="100000"/>
              <a:buFont typeface="Arial Narrow" pitchFamily="34" charset="0"/>
              <a:buChar char="–"/>
              <a:defRPr sz="1800">
                <a:solidFill>
                  <a:schemeClr val="tx1"/>
                </a:solidFill>
                <a:latin typeface="Arial Narrow" pitchFamily="34" charset="0"/>
                <a:ea typeface="+mn-ea"/>
              </a:defRPr>
            </a:lvl4pPr>
            <a:lvl5pPr marL="2057400" indent="-228600" algn="l" rtl="0" fontAlgn="base">
              <a:spcBef>
                <a:spcPct val="20000"/>
              </a:spcBef>
              <a:spcAft>
                <a:spcPct val="0"/>
              </a:spcAft>
              <a:buClr>
                <a:srgbClr val="336699"/>
              </a:buClr>
              <a:buSzPct val="100000"/>
              <a:buFont typeface="Arial" charset="0"/>
              <a:buChar char="»"/>
              <a:defRPr sz="1800">
                <a:solidFill>
                  <a:schemeClr val="tx1"/>
                </a:solidFill>
                <a:latin typeface="Arial Narrow" pitchFamily="34" charset="0"/>
                <a:ea typeface="+mn-ea"/>
              </a:defRPr>
            </a:lvl5pPr>
            <a:lvl6pPr marL="25146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6pPr>
            <a:lvl7pPr marL="29718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7pPr>
            <a:lvl8pPr marL="34290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8pPr>
            <a:lvl9pPr marL="38862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9pPr>
          </a:lstStyle>
          <a:p>
            <a:pPr>
              <a:buFont typeface="Wingdings" pitchFamily="2" charset="2"/>
              <a:buNone/>
            </a:pPr>
            <a:endParaRPr lang="en-US" sz="1247" dirty="0"/>
          </a:p>
        </p:txBody>
      </p:sp>
      <p:pic>
        <p:nvPicPr>
          <p:cNvPr id="3" name="Picture 2"/>
          <p:cNvPicPr>
            <a:picLocks noChangeAspect="1"/>
          </p:cNvPicPr>
          <p:nvPr/>
        </p:nvPicPr>
        <p:blipFill>
          <a:blip r:embed="rId3"/>
          <a:stretch>
            <a:fillRect/>
          </a:stretch>
        </p:blipFill>
        <p:spPr>
          <a:xfrm>
            <a:off x="2110375" y="4441964"/>
            <a:ext cx="2095642" cy="1395439"/>
          </a:xfrm>
          <a:prstGeom prst="rect">
            <a:avLst/>
          </a:prstGeom>
        </p:spPr>
      </p:pic>
      <p:pic>
        <p:nvPicPr>
          <p:cNvPr id="4" name="Picture 3"/>
          <p:cNvPicPr>
            <a:picLocks noChangeAspect="1"/>
          </p:cNvPicPr>
          <p:nvPr/>
        </p:nvPicPr>
        <p:blipFill>
          <a:blip r:embed="rId4"/>
          <a:stretch>
            <a:fillRect/>
          </a:stretch>
        </p:blipFill>
        <p:spPr>
          <a:xfrm>
            <a:off x="6102407" y="91545"/>
            <a:ext cx="2261812" cy="2450804"/>
          </a:xfrm>
          <a:prstGeom prst="rect">
            <a:avLst/>
          </a:prstGeom>
        </p:spPr>
      </p:pic>
    </p:spTree>
    <p:extLst>
      <p:ext uri="{BB962C8B-B14F-4D97-AF65-F5344CB8AC3E}">
        <p14:creationId xmlns:p14="http://schemas.microsoft.com/office/powerpoint/2010/main" val="67244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405" y="219637"/>
            <a:ext cx="6022181" cy="727328"/>
          </a:xfrm>
        </p:spPr>
        <p:txBody>
          <a:bodyPr/>
          <a:lstStyle/>
          <a:p>
            <a:pPr algn="l"/>
            <a:r>
              <a:rPr lang="en-US" sz="2700" b="1" dirty="0"/>
              <a:t>How to recognize a phishing email?</a:t>
            </a:r>
          </a:p>
        </p:txBody>
      </p:sp>
      <p:sp>
        <p:nvSpPr>
          <p:cNvPr id="3" name="Content Placeholder 2"/>
          <p:cNvSpPr>
            <a:spLocks noGrp="1"/>
          </p:cNvSpPr>
          <p:nvPr>
            <p:ph idx="1"/>
          </p:nvPr>
        </p:nvSpPr>
        <p:spPr>
          <a:xfrm>
            <a:off x="423081" y="1241947"/>
            <a:ext cx="5322955" cy="4636756"/>
          </a:xfrm>
        </p:spPr>
        <p:txBody>
          <a:bodyPr>
            <a:noAutofit/>
          </a:bodyPr>
          <a:lstStyle/>
          <a:p>
            <a:pPr>
              <a:buFont typeface="Arial" panose="020B0604020202020204" pitchFamily="34" charset="0"/>
              <a:buChar char="•"/>
            </a:pPr>
            <a:r>
              <a:rPr lang="en-US" sz="2000" dirty="0"/>
              <a:t>Most financial institutions/online services will not send a request for sensitive personal information to be sent over the Internet. Such a request should be viewed with </a:t>
            </a:r>
            <a:r>
              <a:rPr lang="en-US" sz="2000" dirty="0"/>
              <a:t>cautious skepticism.   </a:t>
            </a:r>
            <a:endParaRPr lang="en-US" sz="2000" dirty="0"/>
          </a:p>
          <a:p>
            <a:pPr>
              <a:buFont typeface="Arial" panose="020B0604020202020204" pitchFamily="34" charset="0"/>
              <a:buChar char="•"/>
            </a:pPr>
            <a:r>
              <a:rPr lang="en-US" sz="2000" dirty="0"/>
              <a:t>Many scam e-mails utilize some common techniques in order to harvest information from people: </a:t>
            </a:r>
          </a:p>
          <a:p>
            <a:pPr lvl="1">
              <a:buFont typeface="Arial" panose="020B0604020202020204" pitchFamily="34" charset="0"/>
              <a:buChar char="•"/>
            </a:pPr>
            <a:r>
              <a:rPr lang="en-US" sz="2000" b="1" dirty="0"/>
              <a:t>"</a:t>
            </a:r>
            <a:r>
              <a:rPr lang="en-US" sz="2000" b="1" dirty="0"/>
              <a:t>Your account has been (or will be) suspended."</a:t>
            </a:r>
            <a:r>
              <a:rPr lang="en-US" sz="2000" dirty="0"/>
              <a:t>  -  sense of </a:t>
            </a:r>
            <a:r>
              <a:rPr lang="en-US" sz="2000" i="1" dirty="0"/>
              <a:t>urgency</a:t>
            </a:r>
            <a:r>
              <a:rPr lang="en-US" sz="2000" dirty="0"/>
              <a:t> for you to react </a:t>
            </a:r>
            <a:endParaRPr lang="en-US" sz="2000" dirty="0"/>
          </a:p>
          <a:p>
            <a:pPr lvl="1">
              <a:buFont typeface="Arial" panose="020B0604020202020204" pitchFamily="34" charset="0"/>
              <a:buChar char="•"/>
            </a:pPr>
            <a:r>
              <a:rPr lang="en-US" sz="2000" b="1" dirty="0"/>
              <a:t>"</a:t>
            </a:r>
            <a:r>
              <a:rPr lang="en-US" sz="2000" b="1" dirty="0"/>
              <a:t>Dear Valued Customer…" </a:t>
            </a:r>
            <a:r>
              <a:rPr lang="en-US" sz="2000" dirty="0"/>
              <a:t> -  A non-personalized e-mail that inform your account status is in danger.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73198">
            <a:off x="6682846" y="1241096"/>
            <a:ext cx="1834582" cy="13825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586" y="3683674"/>
            <a:ext cx="2115396" cy="15069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124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844" y="261757"/>
            <a:ext cx="6400718" cy="593671"/>
          </a:xfrm>
        </p:spPr>
        <p:txBody>
          <a:bodyPr>
            <a:normAutofit/>
          </a:bodyPr>
          <a:lstStyle/>
          <a:p>
            <a:pPr algn="l"/>
            <a:r>
              <a:rPr lang="en-US" sz="2700" b="1" dirty="0"/>
              <a:t>How to recognize a phishing email?</a:t>
            </a:r>
          </a:p>
        </p:txBody>
      </p:sp>
      <p:sp>
        <p:nvSpPr>
          <p:cNvPr id="4" name="Content Placeholder 3"/>
          <p:cNvSpPr>
            <a:spLocks noGrp="1"/>
          </p:cNvSpPr>
          <p:nvPr>
            <p:ph idx="1"/>
          </p:nvPr>
        </p:nvSpPr>
        <p:spPr>
          <a:xfrm>
            <a:off x="512151" y="1393302"/>
            <a:ext cx="4353231" cy="932735"/>
          </a:xfrm>
        </p:spPr>
        <p:txBody>
          <a:bodyPr>
            <a:noAutofit/>
          </a:bodyPr>
          <a:lstStyle/>
          <a:p>
            <a:pPr marL="178107" indent="-178107"/>
            <a:r>
              <a:rPr lang="en-US" sz="2000" b="1" dirty="0"/>
              <a:t>"Click on the following link . . ."</a:t>
            </a:r>
            <a:r>
              <a:rPr lang="en-US" sz="2000" dirty="0"/>
              <a:t> Be wary of links in an HTML e-mail.  It might be a fake link</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594" y="2675391"/>
            <a:ext cx="3211476" cy="12086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802" y="1206934"/>
            <a:ext cx="4177438" cy="7996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3"/>
          <p:cNvSpPr txBox="1">
            <a:spLocks/>
          </p:cNvSpPr>
          <p:nvPr/>
        </p:nvSpPr>
        <p:spPr>
          <a:xfrm>
            <a:off x="512151" y="2675391"/>
            <a:ext cx="4934189" cy="1411148"/>
          </a:xfrm>
          <a:prstGeom prst="rect">
            <a:avLst/>
          </a:prstGeom>
        </p:spPr>
        <p:txBody>
          <a:bodyPr/>
          <a:lstStyle>
            <a:lvl1pPr algn="l" rtl="0" fontAlgn="base">
              <a:spcBef>
                <a:spcPct val="20000"/>
              </a:spcBef>
              <a:spcAft>
                <a:spcPct val="0"/>
              </a:spcAft>
              <a:buClr>
                <a:srgbClr val="336699"/>
              </a:buClr>
              <a:buFont typeface="Wingdings" pitchFamily="2" charset="2"/>
              <a:buChar char="§"/>
              <a:defRPr sz="2800">
                <a:solidFill>
                  <a:schemeClr val="tx1"/>
                </a:solidFill>
                <a:latin typeface="Arial Narrow" pitchFamily="34" charset="0"/>
                <a:ea typeface="+mn-ea"/>
                <a:cs typeface="+mn-cs"/>
              </a:defRPr>
            </a:lvl1pPr>
            <a:lvl2pPr marL="742950" indent="-285750" algn="l" rtl="0" fontAlgn="base">
              <a:spcBef>
                <a:spcPct val="20000"/>
              </a:spcBef>
              <a:spcAft>
                <a:spcPct val="0"/>
              </a:spcAft>
              <a:buClr>
                <a:srgbClr val="336699"/>
              </a:buClr>
              <a:buSzPct val="100000"/>
              <a:buFont typeface="Tahoma" pitchFamily="34" charset="0"/>
              <a:buChar char="–"/>
              <a:defRPr sz="2400">
                <a:solidFill>
                  <a:schemeClr val="tx1"/>
                </a:solidFill>
                <a:latin typeface="Arial Narrow" pitchFamily="34" charset="0"/>
                <a:ea typeface="+mn-ea"/>
              </a:defRPr>
            </a:lvl2pPr>
            <a:lvl3pPr marL="1143000" indent="-228600" algn="l" rtl="0" fontAlgn="base">
              <a:spcBef>
                <a:spcPct val="20000"/>
              </a:spcBef>
              <a:spcAft>
                <a:spcPct val="0"/>
              </a:spcAft>
              <a:buClr>
                <a:srgbClr val="336699"/>
              </a:buClr>
              <a:buSzPct val="100000"/>
              <a:buFont typeface="Wingdings" pitchFamily="2" charset="2"/>
              <a:buChar char="§"/>
              <a:defRPr sz="2000">
                <a:solidFill>
                  <a:schemeClr val="tx1"/>
                </a:solidFill>
                <a:latin typeface="Arial Narrow" pitchFamily="34" charset="0"/>
                <a:ea typeface="+mn-ea"/>
              </a:defRPr>
            </a:lvl3pPr>
            <a:lvl4pPr marL="1600200" indent="-228600" algn="l" rtl="0" fontAlgn="base">
              <a:spcBef>
                <a:spcPct val="20000"/>
              </a:spcBef>
              <a:spcAft>
                <a:spcPct val="0"/>
              </a:spcAft>
              <a:buClr>
                <a:srgbClr val="336699"/>
              </a:buClr>
              <a:buSzPct val="100000"/>
              <a:buFont typeface="Arial Narrow" pitchFamily="34" charset="0"/>
              <a:buChar char="–"/>
              <a:defRPr sz="1800">
                <a:solidFill>
                  <a:schemeClr val="tx1"/>
                </a:solidFill>
                <a:latin typeface="Arial Narrow" pitchFamily="34" charset="0"/>
                <a:ea typeface="+mn-ea"/>
              </a:defRPr>
            </a:lvl4pPr>
            <a:lvl5pPr marL="2057400" indent="-228600" algn="l" rtl="0" fontAlgn="base">
              <a:spcBef>
                <a:spcPct val="20000"/>
              </a:spcBef>
              <a:spcAft>
                <a:spcPct val="0"/>
              </a:spcAft>
              <a:buClr>
                <a:srgbClr val="336699"/>
              </a:buClr>
              <a:buSzPct val="100000"/>
              <a:buFont typeface="Arial" charset="0"/>
              <a:buChar char="»"/>
              <a:defRPr sz="1800">
                <a:solidFill>
                  <a:schemeClr val="tx1"/>
                </a:solidFill>
                <a:latin typeface="Arial Narrow" pitchFamily="34" charset="0"/>
                <a:ea typeface="+mn-ea"/>
              </a:defRPr>
            </a:lvl5pPr>
            <a:lvl6pPr marL="25146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6pPr>
            <a:lvl7pPr marL="29718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7pPr>
            <a:lvl8pPr marL="34290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8pPr>
            <a:lvl9pPr marL="38862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9pPr>
          </a:lstStyle>
          <a:p>
            <a:pPr marL="178107" indent="-178107"/>
            <a:r>
              <a:rPr lang="en-US" sz="2000" b="1" dirty="0"/>
              <a:t>"Click on the attachment . . . "</a:t>
            </a:r>
            <a:r>
              <a:rPr lang="en-US" sz="2000" dirty="0"/>
              <a:t> </a:t>
            </a:r>
            <a:r>
              <a:rPr lang="en-US" sz="2000" i="1" dirty="0"/>
              <a:t>Don't click or open </a:t>
            </a:r>
            <a:r>
              <a:rPr lang="en-US" sz="2000" dirty="0"/>
              <a:t>any attachment that you were not expecting - even if there is a very compelling case to do so. Many viruses use this technique to spread. </a:t>
            </a:r>
          </a:p>
        </p:txBody>
      </p:sp>
      <p:sp>
        <p:nvSpPr>
          <p:cNvPr id="9" name="Content Placeholder 3"/>
          <p:cNvSpPr txBox="1">
            <a:spLocks/>
          </p:cNvSpPr>
          <p:nvPr/>
        </p:nvSpPr>
        <p:spPr>
          <a:xfrm>
            <a:off x="512151" y="4421876"/>
            <a:ext cx="7758392" cy="1282888"/>
          </a:xfrm>
          <a:prstGeom prst="rect">
            <a:avLst/>
          </a:prstGeom>
        </p:spPr>
        <p:txBody>
          <a:bodyPr/>
          <a:lstStyle>
            <a:lvl1pPr algn="l" rtl="0" fontAlgn="base">
              <a:spcBef>
                <a:spcPct val="20000"/>
              </a:spcBef>
              <a:spcAft>
                <a:spcPct val="0"/>
              </a:spcAft>
              <a:buClr>
                <a:srgbClr val="336699"/>
              </a:buClr>
              <a:buFont typeface="Wingdings" pitchFamily="2" charset="2"/>
              <a:buChar char="§"/>
              <a:defRPr sz="2800">
                <a:solidFill>
                  <a:schemeClr val="tx1"/>
                </a:solidFill>
                <a:latin typeface="Arial Narrow" pitchFamily="34" charset="0"/>
                <a:ea typeface="+mn-ea"/>
                <a:cs typeface="+mn-cs"/>
              </a:defRPr>
            </a:lvl1pPr>
            <a:lvl2pPr marL="742950" indent="-285750" algn="l" rtl="0" fontAlgn="base">
              <a:spcBef>
                <a:spcPct val="20000"/>
              </a:spcBef>
              <a:spcAft>
                <a:spcPct val="0"/>
              </a:spcAft>
              <a:buClr>
                <a:srgbClr val="336699"/>
              </a:buClr>
              <a:buSzPct val="100000"/>
              <a:buFont typeface="Tahoma" pitchFamily="34" charset="0"/>
              <a:buChar char="–"/>
              <a:defRPr sz="2400">
                <a:solidFill>
                  <a:schemeClr val="tx1"/>
                </a:solidFill>
                <a:latin typeface="Arial Narrow" pitchFamily="34" charset="0"/>
                <a:ea typeface="+mn-ea"/>
              </a:defRPr>
            </a:lvl2pPr>
            <a:lvl3pPr marL="1143000" indent="-228600" algn="l" rtl="0" fontAlgn="base">
              <a:spcBef>
                <a:spcPct val="20000"/>
              </a:spcBef>
              <a:spcAft>
                <a:spcPct val="0"/>
              </a:spcAft>
              <a:buClr>
                <a:srgbClr val="336699"/>
              </a:buClr>
              <a:buSzPct val="100000"/>
              <a:buFont typeface="Wingdings" pitchFamily="2" charset="2"/>
              <a:buChar char="§"/>
              <a:defRPr sz="2000">
                <a:solidFill>
                  <a:schemeClr val="tx1"/>
                </a:solidFill>
                <a:latin typeface="Arial Narrow" pitchFamily="34" charset="0"/>
                <a:ea typeface="+mn-ea"/>
              </a:defRPr>
            </a:lvl3pPr>
            <a:lvl4pPr marL="1600200" indent="-228600" algn="l" rtl="0" fontAlgn="base">
              <a:spcBef>
                <a:spcPct val="20000"/>
              </a:spcBef>
              <a:spcAft>
                <a:spcPct val="0"/>
              </a:spcAft>
              <a:buClr>
                <a:srgbClr val="336699"/>
              </a:buClr>
              <a:buSzPct val="100000"/>
              <a:buFont typeface="Arial Narrow" pitchFamily="34" charset="0"/>
              <a:buChar char="–"/>
              <a:defRPr sz="1800">
                <a:solidFill>
                  <a:schemeClr val="tx1"/>
                </a:solidFill>
                <a:latin typeface="Arial Narrow" pitchFamily="34" charset="0"/>
                <a:ea typeface="+mn-ea"/>
              </a:defRPr>
            </a:lvl4pPr>
            <a:lvl5pPr marL="2057400" indent="-228600" algn="l" rtl="0" fontAlgn="base">
              <a:spcBef>
                <a:spcPct val="20000"/>
              </a:spcBef>
              <a:spcAft>
                <a:spcPct val="0"/>
              </a:spcAft>
              <a:buClr>
                <a:srgbClr val="336699"/>
              </a:buClr>
              <a:buSzPct val="100000"/>
              <a:buFont typeface="Arial" charset="0"/>
              <a:buChar char="»"/>
              <a:defRPr sz="1800">
                <a:solidFill>
                  <a:schemeClr val="tx1"/>
                </a:solidFill>
                <a:latin typeface="Arial Narrow" pitchFamily="34" charset="0"/>
                <a:ea typeface="+mn-ea"/>
              </a:defRPr>
            </a:lvl5pPr>
            <a:lvl6pPr marL="25146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6pPr>
            <a:lvl7pPr marL="29718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7pPr>
            <a:lvl8pPr marL="34290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8pPr>
            <a:lvl9pPr marL="3886200" indent="-228600" algn="l" rtl="0" fontAlgn="base">
              <a:spcBef>
                <a:spcPct val="20000"/>
              </a:spcBef>
              <a:spcAft>
                <a:spcPct val="0"/>
              </a:spcAft>
              <a:buClr>
                <a:srgbClr val="CC9933"/>
              </a:buClr>
              <a:buSzPct val="120000"/>
              <a:buFont typeface="Arial" charset="0"/>
              <a:buChar char="»"/>
              <a:defRPr sz="2000">
                <a:solidFill>
                  <a:schemeClr val="tx1"/>
                </a:solidFill>
                <a:latin typeface="+mn-lt"/>
                <a:ea typeface="+mn-ea"/>
              </a:defRPr>
            </a:lvl9pPr>
          </a:lstStyle>
          <a:p>
            <a:pPr marL="178107" indent="-178107"/>
            <a:r>
              <a:rPr lang="en-US" sz="2000" b="1" dirty="0"/>
              <a:t>"Poor grammar or spelling"</a:t>
            </a:r>
            <a:r>
              <a:rPr lang="en-US" sz="2000" dirty="0"/>
              <a:t> Initial phishing e-mails were easy to spot, as they were full of spelling and grammatical errors. Nowadays, many look as good or better than actual e-mails from an on-line bank or services. </a:t>
            </a:r>
            <a:endParaRPr lang="en-US" sz="2000" dirty="0"/>
          </a:p>
          <a:p>
            <a:pPr marL="178107" indent="-178107"/>
            <a:r>
              <a:rPr lang="en-US" sz="2000" b="1" dirty="0"/>
              <a:t>Pay attention to the URL of a website</a:t>
            </a:r>
            <a:r>
              <a:rPr lang="en-US" sz="2000" dirty="0"/>
              <a:t>. Malicious websites may look identical to a legitimate site, but the URL may use a variation in spelling or a different domain (e.g., .com vs. </a:t>
            </a:r>
            <a:r>
              <a:rPr lang="en-US" sz="2000" dirty="0" err="1"/>
              <a:t>.net</a:t>
            </a:r>
            <a:r>
              <a:rPr lang="en-US" sz="2000" dirty="0"/>
              <a:t>).</a:t>
            </a:r>
          </a:p>
          <a:p>
            <a:endParaRPr lang="en-US" sz="1247" dirty="0"/>
          </a:p>
          <a:p>
            <a:endParaRPr lang="en-US" sz="1455" dirty="0"/>
          </a:p>
        </p:txBody>
      </p:sp>
    </p:spTree>
    <p:extLst>
      <p:ext uri="{BB962C8B-B14F-4D97-AF65-F5344CB8AC3E}">
        <p14:creationId xmlns:p14="http://schemas.microsoft.com/office/powerpoint/2010/main" val="941122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65" y="277533"/>
            <a:ext cx="6392947" cy="835258"/>
          </a:xfrm>
        </p:spPr>
        <p:txBody>
          <a:bodyPr>
            <a:normAutofit/>
          </a:bodyPr>
          <a:lstStyle/>
          <a:p>
            <a:pPr algn="l"/>
            <a:r>
              <a:rPr lang="en-US" sz="2700" b="1" dirty="0"/>
              <a:t>Don’t take the bait!</a:t>
            </a:r>
            <a:endParaRPr lang="en-US" sz="2700" b="1" dirty="0"/>
          </a:p>
        </p:txBody>
      </p:sp>
      <p:sp>
        <p:nvSpPr>
          <p:cNvPr id="4" name="Content Placeholder 3"/>
          <p:cNvSpPr>
            <a:spLocks noGrp="1"/>
          </p:cNvSpPr>
          <p:nvPr>
            <p:ph idx="1"/>
          </p:nvPr>
        </p:nvSpPr>
        <p:spPr>
          <a:xfrm>
            <a:off x="818866" y="1501254"/>
            <a:ext cx="7033853" cy="3869303"/>
          </a:xfrm>
        </p:spPr>
        <p:txBody>
          <a:bodyPr>
            <a:normAutofit/>
          </a:bodyPr>
          <a:lstStyle/>
          <a:p>
            <a:pPr marL="178107" indent="-178107"/>
            <a:r>
              <a:rPr lang="en-US" sz="2000" b="1" dirty="0"/>
              <a:t>Many viruses pretend to be legitimate programs and security tools</a:t>
            </a:r>
            <a:r>
              <a:rPr lang="en-US" sz="2000" dirty="0"/>
              <a:t>. Clicking on links or attachments in unexpected e-mails is a common method of infection. </a:t>
            </a:r>
          </a:p>
          <a:p>
            <a:pPr marL="178107" indent="-178107"/>
            <a:r>
              <a:rPr lang="en-US" sz="2000" dirty="0"/>
              <a:t>Since the </a:t>
            </a:r>
            <a:r>
              <a:rPr lang="en-US" sz="2000" b="1" dirty="0"/>
              <a:t>exposure of passwords from social networking </a:t>
            </a:r>
            <a:r>
              <a:rPr lang="en-US" sz="2000" b="1" dirty="0"/>
              <a:t>services</a:t>
            </a:r>
            <a:r>
              <a:rPr lang="en-US" sz="2000" dirty="0"/>
              <a:t>, </a:t>
            </a:r>
            <a:r>
              <a:rPr lang="en-US" sz="2000" dirty="0"/>
              <a:t>scammers have been improving their techniques for trying to craft more and more believable </a:t>
            </a:r>
            <a:r>
              <a:rPr lang="en-US" sz="2000" dirty="0"/>
              <a:t>e-mails.  These are all intended to infect your </a:t>
            </a:r>
            <a:r>
              <a:rPr lang="en-US" sz="2000" dirty="0"/>
              <a:t>computer </a:t>
            </a:r>
            <a:r>
              <a:rPr lang="en-US" sz="2000" dirty="0"/>
              <a:t>with </a:t>
            </a:r>
            <a:r>
              <a:rPr lang="en-US" sz="2000" dirty="0"/>
              <a:t>malicious programs designed to </a:t>
            </a:r>
            <a:r>
              <a:rPr lang="en-US" sz="2000" b="1" dirty="0"/>
              <a:t>commit identity theft or steal intellectual property</a:t>
            </a:r>
            <a:r>
              <a:rPr lang="en-US" sz="2000" dirty="0"/>
              <a:t>.</a:t>
            </a:r>
          </a:p>
        </p:txBody>
      </p:sp>
      <p:pic>
        <p:nvPicPr>
          <p:cNvPr id="3" name="Picture 2"/>
          <p:cNvPicPr>
            <a:picLocks noChangeAspect="1"/>
          </p:cNvPicPr>
          <p:nvPr/>
        </p:nvPicPr>
        <p:blipFill>
          <a:blip r:embed="rId3"/>
          <a:stretch>
            <a:fillRect/>
          </a:stretch>
        </p:blipFill>
        <p:spPr>
          <a:xfrm>
            <a:off x="2192501" y="4145658"/>
            <a:ext cx="3730627" cy="2449797"/>
          </a:xfrm>
          <a:prstGeom prst="rect">
            <a:avLst/>
          </a:prstGeom>
        </p:spPr>
      </p:pic>
    </p:spTree>
    <p:extLst>
      <p:ext uri="{BB962C8B-B14F-4D97-AF65-F5344CB8AC3E}">
        <p14:creationId xmlns:p14="http://schemas.microsoft.com/office/powerpoint/2010/main" val="3214604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17" y="79773"/>
            <a:ext cx="7886700" cy="1325563"/>
          </a:xfrm>
        </p:spPr>
        <p:txBody>
          <a:bodyPr/>
          <a:lstStyle/>
          <a:p>
            <a:r>
              <a:rPr lang="en-US" sz="2400" b="1" dirty="0"/>
              <a:t>What to do if you receive a Phishing e-mail?</a:t>
            </a:r>
            <a:endParaRPr lang="en-US" sz="2400" b="1" dirty="0"/>
          </a:p>
        </p:txBody>
      </p:sp>
      <p:sp>
        <p:nvSpPr>
          <p:cNvPr id="3" name="Content Placeholder 2"/>
          <p:cNvSpPr>
            <a:spLocks noGrp="1"/>
          </p:cNvSpPr>
          <p:nvPr>
            <p:ph idx="1"/>
          </p:nvPr>
        </p:nvSpPr>
        <p:spPr>
          <a:xfrm>
            <a:off x="421386" y="1573655"/>
            <a:ext cx="5907087" cy="1944463"/>
          </a:xfrm>
        </p:spPr>
        <p:txBody>
          <a:bodyPr/>
          <a:lstStyle/>
          <a:p>
            <a:r>
              <a:rPr lang="en-US" sz="2000" b="1" dirty="0"/>
              <a:t>DO NOT CLICK on any links (or </a:t>
            </a:r>
            <a:r>
              <a:rPr lang="en-US" sz="2000" b="1" dirty="0" smtClean="0"/>
              <a:t>attachment(s)) </a:t>
            </a:r>
            <a:r>
              <a:rPr lang="en-US" sz="2000" b="1" dirty="0"/>
              <a:t>in the e-mail </a:t>
            </a:r>
            <a:r>
              <a:rPr lang="en-US" sz="2000" dirty="0"/>
              <a:t>– no matter how urgent the instructions may be. </a:t>
            </a:r>
          </a:p>
          <a:p>
            <a:r>
              <a:rPr lang="en-US" sz="2000" dirty="0"/>
              <a:t>These links are designed to take you to a site where malware will attempt to install itself on your machine. </a:t>
            </a:r>
            <a:endParaRPr lang="en-US" sz="1500" dirty="0"/>
          </a:p>
        </p:txBody>
      </p:sp>
      <p:pic>
        <p:nvPicPr>
          <p:cNvPr id="4" name="Picture 3"/>
          <p:cNvPicPr>
            <a:picLocks noChangeAspect="1"/>
          </p:cNvPicPr>
          <p:nvPr/>
        </p:nvPicPr>
        <p:blipFill>
          <a:blip r:embed="rId3"/>
          <a:stretch>
            <a:fillRect/>
          </a:stretch>
        </p:blipFill>
        <p:spPr>
          <a:xfrm rot="20687243">
            <a:off x="6875145" y="1320086"/>
            <a:ext cx="1817399" cy="1308129"/>
          </a:xfrm>
          <a:prstGeom prst="rect">
            <a:avLst/>
          </a:prstGeom>
        </p:spPr>
      </p:pic>
      <p:pic>
        <p:nvPicPr>
          <p:cNvPr id="5" name="Picture 4"/>
          <p:cNvPicPr>
            <a:picLocks noChangeAspect="1"/>
          </p:cNvPicPr>
          <p:nvPr/>
        </p:nvPicPr>
        <p:blipFill>
          <a:blip r:embed="rId4"/>
          <a:stretch>
            <a:fillRect/>
          </a:stretch>
        </p:blipFill>
        <p:spPr>
          <a:xfrm rot="807371">
            <a:off x="564755" y="4280768"/>
            <a:ext cx="1747457" cy="1438362"/>
          </a:xfrm>
          <a:prstGeom prst="rect">
            <a:avLst/>
          </a:prstGeom>
        </p:spPr>
      </p:pic>
      <p:sp>
        <p:nvSpPr>
          <p:cNvPr id="6" name="TextBox 5"/>
          <p:cNvSpPr txBox="1"/>
          <p:nvPr/>
        </p:nvSpPr>
        <p:spPr>
          <a:xfrm>
            <a:off x="2688610" y="3908540"/>
            <a:ext cx="5704764" cy="1882567"/>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000" dirty="0">
                <a:solidFill>
                  <a:prstClr val="black"/>
                </a:solidFill>
              </a:rPr>
              <a:t>If it is a notification from a legitimate business – you should be able to contact the business via telephone or e-mail to confirm that the notification is legitimate.</a:t>
            </a:r>
          </a:p>
          <a:p>
            <a:pPr marL="228600" lvl="0" indent="-228600">
              <a:lnSpc>
                <a:spcPct val="90000"/>
              </a:lnSpc>
              <a:spcBef>
                <a:spcPts val="1000"/>
              </a:spcBef>
              <a:buFont typeface="Arial" panose="020B0604020202020204" pitchFamily="34" charset="0"/>
              <a:buChar char="•"/>
            </a:pPr>
            <a:r>
              <a:rPr lang="en-US" sz="2000" dirty="0">
                <a:solidFill>
                  <a:prstClr val="black"/>
                </a:solidFill>
              </a:rPr>
              <a:t>If it is from your banking institution, go directly to their website for up to date information.</a:t>
            </a:r>
            <a:endParaRPr lang="en-US" sz="2000" dirty="0">
              <a:solidFill>
                <a:prstClr val="black"/>
              </a:solidFill>
            </a:endParaRPr>
          </a:p>
        </p:txBody>
      </p:sp>
    </p:spTree>
    <p:extLst>
      <p:ext uri="{BB962C8B-B14F-4D97-AF65-F5344CB8AC3E}">
        <p14:creationId xmlns:p14="http://schemas.microsoft.com/office/powerpoint/2010/main" val="181226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49" y="174202"/>
            <a:ext cx="6786971" cy="727328"/>
          </a:xfrm>
        </p:spPr>
        <p:txBody>
          <a:bodyPr>
            <a:normAutofit/>
          </a:bodyPr>
          <a:lstStyle/>
          <a:p>
            <a:pPr algn="l"/>
            <a:r>
              <a:rPr lang="en-US" sz="2700" b="1" dirty="0" smtClean="0"/>
              <a:t>What can you do to reduce your risks?</a:t>
            </a:r>
            <a:endParaRPr lang="en-US" sz="2700" b="1" dirty="0"/>
          </a:p>
        </p:txBody>
      </p:sp>
      <p:sp>
        <p:nvSpPr>
          <p:cNvPr id="4" name="Content Placeholder 3"/>
          <p:cNvSpPr>
            <a:spLocks noGrp="1"/>
          </p:cNvSpPr>
          <p:nvPr>
            <p:ph idx="1"/>
          </p:nvPr>
        </p:nvSpPr>
        <p:spPr>
          <a:xfrm>
            <a:off x="378104" y="1405720"/>
            <a:ext cx="4872250" cy="4595354"/>
          </a:xfrm>
        </p:spPr>
        <p:txBody>
          <a:bodyPr>
            <a:noAutofit/>
          </a:bodyPr>
          <a:lstStyle/>
          <a:p>
            <a:pPr marL="237476" indent="-237476"/>
            <a:r>
              <a:rPr lang="en-US" sz="2000" dirty="0"/>
              <a:t>Enable anti-phishing features in browsers:</a:t>
            </a:r>
          </a:p>
          <a:p>
            <a:pPr lvl="1">
              <a:buFont typeface="Arial" pitchFamily="34" charset="0"/>
              <a:buChar char="•"/>
            </a:pPr>
            <a:r>
              <a:rPr lang="en-US" sz="2000" b="1" dirty="0"/>
              <a:t>Firefox</a:t>
            </a:r>
            <a:r>
              <a:rPr lang="en-US" sz="2000" dirty="0"/>
              <a:t> – Phishing </a:t>
            </a:r>
            <a:r>
              <a:rPr lang="en-US" sz="2000" dirty="0"/>
              <a:t>protection</a:t>
            </a:r>
          </a:p>
          <a:p>
            <a:pPr lvl="2">
              <a:buFont typeface="Arial" pitchFamily="34" charset="0"/>
              <a:buChar char="•"/>
            </a:pPr>
            <a:r>
              <a:rPr lang="en-US" dirty="0">
                <a:hlinkClick r:id="rId3"/>
              </a:rPr>
              <a:t>https://support.mozilla.org/en-US/kb/how-does-phishing-and-malware-protection-work</a:t>
            </a:r>
            <a:r>
              <a:rPr lang="en-US" dirty="0"/>
              <a:t> </a:t>
            </a:r>
          </a:p>
          <a:p>
            <a:pPr lvl="1">
              <a:buFont typeface="Arial" pitchFamily="34" charset="0"/>
              <a:buChar char="•"/>
            </a:pPr>
            <a:endParaRPr lang="en-US" sz="2000" dirty="0"/>
          </a:p>
          <a:p>
            <a:pPr lvl="1">
              <a:buFont typeface="Arial" pitchFamily="34" charset="0"/>
              <a:buChar char="•"/>
            </a:pPr>
            <a:r>
              <a:rPr lang="en-US" sz="2000" b="1" dirty="0"/>
              <a:t>Internet </a:t>
            </a:r>
            <a:r>
              <a:rPr lang="en-US" sz="2000" b="1" dirty="0"/>
              <a:t>Explorer</a:t>
            </a:r>
            <a:r>
              <a:rPr lang="en-US" sz="2000" dirty="0"/>
              <a:t> – </a:t>
            </a:r>
            <a:r>
              <a:rPr lang="en-US" sz="2000" dirty="0" err="1"/>
              <a:t>SmartScreen</a:t>
            </a:r>
            <a:endParaRPr lang="en-US" sz="2000" dirty="0"/>
          </a:p>
          <a:p>
            <a:pPr lvl="2">
              <a:buFont typeface="Arial" pitchFamily="34" charset="0"/>
              <a:buChar char="•"/>
            </a:pPr>
            <a:r>
              <a:rPr lang="en-US" dirty="0">
                <a:hlinkClick r:id="rId4"/>
              </a:rPr>
              <a:t>http://windows.microsoft.com/en-US/windows7/SmartScreen-Filter-frequently-asked-questions-IE9#</a:t>
            </a:r>
            <a:endParaRPr lang="en-US" dirty="0"/>
          </a:p>
          <a:p>
            <a:pPr marL="237476" indent="-237476"/>
            <a:r>
              <a:rPr lang="en-US" sz="2000" dirty="0"/>
              <a:t>Prevent security risk in mail clients, </a:t>
            </a:r>
            <a:r>
              <a:rPr lang="en-US" sz="2000" dirty="0" err="1"/>
              <a:t>ie</a:t>
            </a:r>
            <a:r>
              <a:rPr lang="en-US" sz="2000" dirty="0"/>
              <a:t>.:</a:t>
            </a:r>
          </a:p>
          <a:p>
            <a:pPr marL="830984" lvl="2" indent="-316634"/>
            <a:r>
              <a:rPr lang="en-US" dirty="0"/>
              <a:t>Disable HTML email: </a:t>
            </a:r>
            <a:r>
              <a:rPr lang="en-US" b="1" dirty="0"/>
              <a:t>Outlook &gt; Trust Center &gt; Trust Center Settings &gt; E-Mail &gt; Read email as plain text</a:t>
            </a:r>
          </a:p>
          <a:p>
            <a:pPr marL="0" indent="0">
              <a:buNone/>
            </a:pPr>
            <a:endParaRPr lang="en-US" sz="2000" dirty="0"/>
          </a:p>
          <a:p>
            <a:pPr>
              <a:buNone/>
            </a:pPr>
            <a:endParaRPr lang="en-US" sz="2000" dirty="0" smtClean="0"/>
          </a:p>
        </p:txBody>
      </p:sp>
      <p:pic>
        <p:nvPicPr>
          <p:cNvPr id="3" name="Picture 2"/>
          <p:cNvPicPr>
            <a:picLocks noChangeAspect="1"/>
          </p:cNvPicPr>
          <p:nvPr/>
        </p:nvPicPr>
        <p:blipFill>
          <a:blip r:embed="rId5"/>
          <a:stretch>
            <a:fillRect/>
          </a:stretch>
        </p:blipFill>
        <p:spPr>
          <a:xfrm>
            <a:off x="5656959" y="1151398"/>
            <a:ext cx="2554922" cy="2319987"/>
          </a:xfrm>
          <a:prstGeom prst="rect">
            <a:avLst/>
          </a:prstGeom>
        </p:spPr>
      </p:pic>
      <p:pic>
        <p:nvPicPr>
          <p:cNvPr id="5" name="Picture 4"/>
          <p:cNvPicPr>
            <a:picLocks noChangeAspect="1"/>
          </p:cNvPicPr>
          <p:nvPr/>
        </p:nvPicPr>
        <p:blipFill>
          <a:blip r:embed="rId6"/>
          <a:stretch>
            <a:fillRect/>
          </a:stretch>
        </p:blipFill>
        <p:spPr>
          <a:xfrm>
            <a:off x="5659934" y="4084917"/>
            <a:ext cx="2551947" cy="2088410"/>
          </a:xfrm>
          <a:prstGeom prst="rect">
            <a:avLst/>
          </a:prstGeom>
        </p:spPr>
      </p:pic>
    </p:spTree>
    <p:extLst>
      <p:ext uri="{BB962C8B-B14F-4D97-AF65-F5344CB8AC3E}">
        <p14:creationId xmlns:p14="http://schemas.microsoft.com/office/powerpoint/2010/main" val="747000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1321</Words>
  <PresentationFormat>On-screen Show (4:3)</PresentationFormat>
  <Paragraphs>128</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Calibri</vt:lpstr>
      <vt:lpstr>Calibri Light</vt:lpstr>
      <vt:lpstr>Wingdings</vt:lpstr>
      <vt:lpstr>Office Theme</vt:lpstr>
      <vt:lpstr>PowerPoint Presentation</vt:lpstr>
      <vt:lpstr>What is Social Engineering? </vt:lpstr>
      <vt:lpstr>In a phishing attack…..</vt:lpstr>
      <vt:lpstr>What is Phishing?</vt:lpstr>
      <vt:lpstr>How to recognize a phishing email?</vt:lpstr>
      <vt:lpstr>How to recognize a phishing email?</vt:lpstr>
      <vt:lpstr>Don’t take the bait!</vt:lpstr>
      <vt:lpstr>What to do if you receive a Phishing e-mail?</vt:lpstr>
      <vt:lpstr>What can you do to reduce your risks?</vt:lpstr>
      <vt:lpstr>Other Tools you can use</vt:lpstr>
      <vt:lpstr>What to do if you think you’ve fallen victim?</vt:lpstr>
      <vt:lpstr>Additional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2015-08-28T14:18:22Z</dcterms:created>
  <dcterms:modified xsi:type="dcterms:W3CDTF">2015-08-28T16:03:46Z</dcterms:modified>
</cp:coreProperties>
</file>