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58" r:id="rId8"/>
    <p:sldId id="260" r:id="rId9"/>
    <p:sldId id="261" r:id="rId10"/>
    <p:sldId id="262" r:id="rId11"/>
    <p:sldId id="264" r:id="rId12"/>
    <p:sldId id="265" r:id="rId13"/>
    <p:sldId id="267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646F5-A9BF-1EA3-3689-7F5025BC96E2}" v="47" dt="2023-11-26T15:18:00.432"/>
    <p1510:client id="{DE808F9E-3883-4234-8531-DB6B67ACBA64}" v="165" dt="2023-11-26T15:20:57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3685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11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39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829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16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8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8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03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754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450C09-D765-4E59-9E04-FA29756319F6}" type="datetimeFigureOut">
              <a:rPr lang="it-IT" smtClean="0"/>
              <a:t>26/11/2023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475DA9-19B0-4F5C-8EED-9DE4835938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82CD4-D7BC-332E-03CC-DA6DA1FAF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Machine Learning sensors fusion of LiDAR and HS for classification map 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584AAD-D694-823B-8E44-1B1C54E45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Francesca Stefano and Giovanni Schianchi</a:t>
            </a:r>
          </a:p>
        </p:txBody>
      </p:sp>
    </p:spTree>
    <p:extLst>
      <p:ext uri="{BB962C8B-B14F-4D97-AF65-F5344CB8AC3E}">
        <p14:creationId xmlns:p14="http://schemas.microsoft.com/office/powerpoint/2010/main" val="274466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1420C5-7DF3-2E08-9297-8A4BCA25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4059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TB CNN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9CA66C28-584A-F733-A377-12FE863C3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65" y="1612445"/>
            <a:ext cx="3283227" cy="363792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01B87A4-2009-130A-9726-BBB2269F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62" y="209958"/>
            <a:ext cx="9547754" cy="1097988"/>
          </a:xfrm>
          <a:prstGeom prst="rect">
            <a:avLst/>
          </a:prstGeom>
        </p:spPr>
      </p:pic>
      <p:pic>
        <p:nvPicPr>
          <p:cNvPr id="5" name="Immagine 4" descr="Immagine che contiene testo, schermata, diagramma, quadrato&#10;&#10;Descrizione generata automaticamente">
            <a:extLst>
              <a:ext uri="{FF2B5EF4-FFF2-40B4-BE49-F238E27FC236}">
                <a16:creationId xmlns:a16="http://schemas.microsoft.com/office/drawing/2014/main" id="{0254E605-CCB3-0AD0-7FF3-2AA2DD935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088" y="3450631"/>
            <a:ext cx="3438568" cy="26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8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0AD9D-931B-A66B-2002-9FBF7734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it-IT" err="1"/>
              <a:t>Difficulty</a:t>
            </a:r>
            <a:r>
              <a:rPr lang="it-IT"/>
              <a:t>  &amp; </a:t>
            </a:r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learn</a:t>
            </a:r>
            <a:r>
              <a:rPr lang="it-IT"/>
              <a:t>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3313B2-A0AF-95DC-379A-55C0F75D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251098"/>
            <a:ext cx="4401509" cy="1325562"/>
          </a:xfrm>
        </p:spPr>
        <p:txBody>
          <a:bodyPr>
            <a:normAutofit/>
          </a:bodyPr>
          <a:lstStyle/>
          <a:p>
            <a:r>
              <a:rPr lang="it-IT"/>
              <a:t>Work with new </a:t>
            </a:r>
            <a:r>
              <a:rPr lang="it-IT" err="1"/>
              <a:t>sensors</a:t>
            </a:r>
            <a:r>
              <a:rPr lang="it-IT"/>
              <a:t> </a:t>
            </a:r>
          </a:p>
          <a:p>
            <a:endParaRPr lang="it-IT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FC1A010-6528-C256-BC6B-4266BC5D3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7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D101B-127E-FDCD-E40D-8AEB6BBE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594" y="758952"/>
            <a:ext cx="905687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Thanks for attention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9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F2BF5-3AA9-C462-98D1-960B77BF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it-IT" sz="5400"/>
              <a:t>Dataset &amp; Goal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E40F4F-D072-0EE7-38C0-20A606A80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/>
              <a:t>The MUUFL Gulfport dataset  is an HS-LiDAR dataset. It was collected over The University of Southern Mississippi. </a:t>
            </a:r>
          </a:p>
          <a:p>
            <a:r>
              <a:rPr lang="en-US" sz="2200"/>
              <a:t>In the ground truth labels, there are 11 classes</a:t>
            </a:r>
          </a:p>
          <a:p>
            <a:r>
              <a:rPr lang="en-US" sz="2200"/>
              <a:t>On a practical level, data from LiDAR and HS were merged to obtain classification maps based on the different predefined categories of the dataset.</a:t>
            </a:r>
            <a:endParaRPr lang="it-IT" sz="220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BA32C142-A1D4-51F2-1909-A3C292CF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18604"/>
            <a:ext cx="5458968" cy="32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4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212759-788E-98A7-279C-EAAE6EBA5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5" r="1" b="1"/>
          <a:stretch/>
        </p:blipFill>
        <p:spPr bwMode="auto">
          <a:xfrm>
            <a:off x="373626" y="403232"/>
            <a:ext cx="10771730" cy="605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2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C17D7-A8E8-2335-1657-47F99665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it-IT"/>
              <a:t>Tools &amp; </a:t>
            </a:r>
            <a:r>
              <a:rPr lang="it-IT" err="1"/>
              <a:t>Algorithm</a:t>
            </a:r>
            <a:r>
              <a:rPr lang="it-IT"/>
              <a:t> </a:t>
            </a:r>
          </a:p>
        </p:txBody>
      </p:sp>
      <p:pic>
        <p:nvPicPr>
          <p:cNvPr id="6" name="Picture 4" descr="Computer script on a screen">
            <a:extLst>
              <a:ext uri="{FF2B5EF4-FFF2-40B4-BE49-F238E27FC236}">
                <a16:creationId xmlns:a16="http://schemas.microsoft.com/office/drawing/2014/main" id="{11775B8F-4D81-C8DC-7D5C-BE54217CD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r="40225" b="-1"/>
          <a:stretch/>
        </p:blipFill>
        <p:spPr>
          <a:xfrm>
            <a:off x="20" y="10"/>
            <a:ext cx="6094799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DFDFC5-0FA2-B046-95C6-DDFD3010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r>
              <a:rPr lang="it-IT"/>
              <a:t>Python </a:t>
            </a:r>
          </a:p>
          <a:p>
            <a:r>
              <a:rPr lang="it-IT"/>
              <a:t>CUDA</a:t>
            </a:r>
          </a:p>
          <a:p>
            <a:r>
              <a:rPr lang="it-IT"/>
              <a:t>ResNet18</a:t>
            </a:r>
          </a:p>
          <a:p>
            <a:r>
              <a:rPr lang="it-IT"/>
              <a:t>ResNet50</a:t>
            </a:r>
          </a:p>
          <a:p>
            <a:r>
              <a:rPr lang="it-IT"/>
              <a:t>TB CNN</a:t>
            </a:r>
          </a:p>
        </p:txBody>
      </p:sp>
    </p:spTree>
    <p:extLst>
      <p:ext uri="{BB962C8B-B14F-4D97-AF65-F5344CB8AC3E}">
        <p14:creationId xmlns:p14="http://schemas.microsoft.com/office/powerpoint/2010/main" val="350513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5F09-5F48-77E4-CBD8-78C10F28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Implementation</a:t>
            </a:r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5DE049C-A073-FB6F-0A47-8B248744B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794658"/>
              </p:ext>
            </p:extLst>
          </p:nvPr>
        </p:nvGraphicFramePr>
        <p:xfrm>
          <a:off x="1262063" y="1828800"/>
          <a:ext cx="8594724" cy="2671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742417386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9763619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23673163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42533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ResNet18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ResNet50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TB CNN</a:t>
                      </a:r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68226"/>
                  </a:ext>
                </a:extLst>
              </a:tr>
              <a:tr h="446283">
                <a:tc>
                  <a:txBody>
                    <a:bodyPr/>
                    <a:lstStyle/>
                    <a:p>
                      <a:r>
                        <a:rPr lang="en-US"/>
                        <a:t>epochs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5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rate 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0,001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optimizer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3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batch size 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7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sample radius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82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learning schedule 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[200, 400]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[300, 350]</a:t>
                      </a: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6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96344-6C76-D077-D9C2-7CEDB62B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>
            <a:normAutofit/>
          </a:bodyPr>
          <a:lstStyle/>
          <a:p>
            <a:r>
              <a:rPr lang="it-IT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629FC0-57D4-9164-18CC-48F859C0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438399"/>
            <a:ext cx="4572002" cy="3853219"/>
          </a:xfrm>
        </p:spPr>
        <p:txBody>
          <a:bodyPr>
            <a:normAutofit/>
          </a:bodyPr>
          <a:lstStyle/>
          <a:p>
            <a:r>
              <a:rPr lang="it-IT"/>
              <a:t>Main.py</a:t>
            </a:r>
          </a:p>
          <a:p>
            <a:endParaRPr lang="it-IT"/>
          </a:p>
          <a:p>
            <a:r>
              <a:rPr lang="it-IT"/>
              <a:t>Train.py</a:t>
            </a:r>
          </a:p>
          <a:p>
            <a:endParaRPr lang="it-IT"/>
          </a:p>
          <a:p>
            <a:r>
              <a:rPr lang="it-IT"/>
              <a:t>Test.py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1DEB4EBF-D3D0-01BC-34A8-0C1D40C28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0" r="19476" b="1"/>
          <a:stretch/>
        </p:blipFill>
        <p:spPr>
          <a:xfrm>
            <a:off x="6097181" y="10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4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3F18E9-371C-05D2-DEF2-C6A16112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FFFF"/>
                </a:solidFill>
              </a:rPr>
              <a:t>Results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B383DF-93CD-2E8E-5F1E-F9F852EA1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084812"/>
              </p:ext>
            </p:extLst>
          </p:nvPr>
        </p:nvGraphicFramePr>
        <p:xfrm>
          <a:off x="924375" y="2087919"/>
          <a:ext cx="6616826" cy="26756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60893">
                  <a:extLst>
                    <a:ext uri="{9D8B030D-6E8A-4147-A177-3AD203B41FA5}">
                      <a16:colId xmlns:a16="http://schemas.microsoft.com/office/drawing/2014/main" val="2642173497"/>
                    </a:ext>
                  </a:extLst>
                </a:gridCol>
                <a:gridCol w="1810498">
                  <a:extLst>
                    <a:ext uri="{9D8B030D-6E8A-4147-A177-3AD203B41FA5}">
                      <a16:colId xmlns:a16="http://schemas.microsoft.com/office/drawing/2014/main" val="2150714304"/>
                    </a:ext>
                  </a:extLst>
                </a:gridCol>
                <a:gridCol w="1810498">
                  <a:extLst>
                    <a:ext uri="{9D8B030D-6E8A-4147-A177-3AD203B41FA5}">
                      <a16:colId xmlns:a16="http://schemas.microsoft.com/office/drawing/2014/main" val="506329677"/>
                    </a:ext>
                  </a:extLst>
                </a:gridCol>
                <a:gridCol w="1534937">
                  <a:extLst>
                    <a:ext uri="{9D8B030D-6E8A-4147-A177-3AD203B41FA5}">
                      <a16:colId xmlns:a16="http://schemas.microsoft.com/office/drawing/2014/main" val="1021663267"/>
                    </a:ext>
                  </a:extLst>
                </a:gridCol>
              </a:tblGrid>
              <a:tr h="615910">
                <a:tc>
                  <a:txBody>
                    <a:bodyPr/>
                    <a:lstStyle/>
                    <a:p>
                      <a:endParaRPr lang="it-IT" sz="2700" b="1" cap="none" spc="30">
                        <a:solidFill>
                          <a:schemeClr val="tx1"/>
                        </a:solidFill>
                      </a:endParaRP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700" b="1" cap="none" spc="30">
                          <a:solidFill>
                            <a:schemeClr val="tx1"/>
                          </a:solidFill>
                        </a:rPr>
                        <a:t>ResNet18</a:t>
                      </a: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700" b="1" cap="none" spc="30">
                          <a:solidFill>
                            <a:schemeClr val="tx1"/>
                          </a:solidFill>
                        </a:rPr>
                        <a:t>ResNet50</a:t>
                      </a: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700" b="1" cap="none" spc="30">
                          <a:solidFill>
                            <a:schemeClr val="tx1"/>
                          </a:solidFill>
                        </a:rPr>
                        <a:t>TB CNN</a:t>
                      </a:r>
                    </a:p>
                  </a:txBody>
                  <a:tcPr marL="0" marR="15145" marT="75727" marB="757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19152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90.545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79.455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97.818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18464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Losses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070375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K_scores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0.726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0.683 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3037"/>
                  </a:ext>
                </a:extLst>
              </a:tr>
              <a:tr h="514941">
                <a:tc>
                  <a:txBody>
                    <a:bodyPr/>
                    <a:lstStyle/>
                    <a:p>
                      <a:r>
                        <a:rPr lang="it-IT" sz="2000" cap="none" spc="0" err="1">
                          <a:solidFill>
                            <a:schemeClr val="tx1"/>
                          </a:solidFill>
                        </a:rPr>
                        <a:t>Oa_array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0.786 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0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</a:t>
                      </a:r>
                      <a:endParaRPr lang="it-IT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727" marR="151453" marT="75727" marB="7572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3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2C3743-B194-4F8E-830C-2A4C5990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4059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ResNet18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mappa&#10;&#10;Descrizione generata automaticamente">
            <a:extLst>
              <a:ext uri="{FF2B5EF4-FFF2-40B4-BE49-F238E27FC236}">
                <a16:creationId xmlns:a16="http://schemas.microsoft.com/office/drawing/2014/main" id="{7A19714C-8A28-DB29-2FCE-937E0C9D9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68" y="1406073"/>
            <a:ext cx="3438568" cy="37274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6F5D07-C9EE-49C2-B093-A6D6D7EE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43" y="0"/>
            <a:ext cx="9462058" cy="1301030"/>
          </a:xfrm>
          <a:prstGeom prst="rect">
            <a:avLst/>
          </a:prstGeom>
        </p:spPr>
      </p:pic>
      <p:pic>
        <p:nvPicPr>
          <p:cNvPr id="5" name="Immagine 4" descr="Immagine che contiene testo, schermata, diagramma, quadrato&#10;&#10;Descrizione generata automaticamente">
            <a:extLst>
              <a:ext uri="{FF2B5EF4-FFF2-40B4-BE49-F238E27FC236}">
                <a16:creationId xmlns:a16="http://schemas.microsoft.com/office/drawing/2014/main" id="{F73B6175-32CA-E41C-E252-75FD3704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94" y="3508677"/>
            <a:ext cx="4027792" cy="30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3BC921DF-9345-4B9D-A324-FA2A21AFF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5C4699-2DF8-BA39-6B9D-0E6B9A4A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016" y="758952"/>
            <a:ext cx="2977134" cy="4059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 ResNet50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EAA4BC9-6EED-4508-B472-0AF7BD53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0"/>
            <a:ext cx="72430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mappa, testo, schermata&#10;&#10;Descrizione generata automaticamente">
            <a:extLst>
              <a:ext uri="{FF2B5EF4-FFF2-40B4-BE49-F238E27FC236}">
                <a16:creationId xmlns:a16="http://schemas.microsoft.com/office/drawing/2014/main" id="{FC302FA9-2B18-FBE4-8DC8-E04BDFF4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65" y="1592064"/>
            <a:ext cx="3283227" cy="367868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78D77A-70A9-3DB0-3767-33B88506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4" y="228735"/>
            <a:ext cx="10063075" cy="1358516"/>
          </a:xfrm>
          <a:prstGeom prst="rect">
            <a:avLst/>
          </a:prstGeom>
        </p:spPr>
      </p:pic>
      <p:pic>
        <p:nvPicPr>
          <p:cNvPr id="5" name="Immagine 4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18AA0758-0795-E850-21E0-54F6E3AF4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92" y="3410340"/>
            <a:ext cx="4180422" cy="32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54071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973fa3-af32-4d39-8d81-a323484c0b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38BA7EBAAE68479CDD4D3E24E8641D" ma:contentTypeVersion="13" ma:contentTypeDescription="Creare un nuovo documento." ma:contentTypeScope="" ma:versionID="c02c02ce17ea41908ef32d5ad1d562a7">
  <xsd:schema xmlns:xsd="http://www.w3.org/2001/XMLSchema" xmlns:xs="http://www.w3.org/2001/XMLSchema" xmlns:p="http://schemas.microsoft.com/office/2006/metadata/properties" xmlns:ns3="1e973fa3-af32-4d39-8d81-a323484c0b43" xmlns:ns4="9bca26e9-79d1-4a7c-b85b-0bb21faa7cd2" targetNamespace="http://schemas.microsoft.com/office/2006/metadata/properties" ma:root="true" ma:fieldsID="8ab4e9bde30f5fdf64057c18f1539d52" ns3:_="" ns4:_="">
    <xsd:import namespace="1e973fa3-af32-4d39-8d81-a323484c0b43"/>
    <xsd:import namespace="9bca26e9-79d1-4a7c-b85b-0bb21faa7c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973fa3-af32-4d39-8d81-a323484c0b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a26e9-79d1-4a7c-b85b-0bb21faa7c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BEA4C2-B758-496D-8614-19995C37DF27}">
  <ds:schemaRefs>
    <ds:schemaRef ds:uri="1e973fa3-af32-4d39-8d81-a323484c0b43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bca26e9-79d1-4a7c-b85b-0bb21faa7cd2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A8437A-419E-49AC-A609-DDCFFDDACF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3475D-BCBC-4412-BDB4-9148C4EF4B21}">
  <ds:schemaRefs>
    <ds:schemaRef ds:uri="1e973fa3-af32-4d39-8d81-a323484c0b43"/>
    <ds:schemaRef ds:uri="9bca26e9-79d1-4a7c-b85b-0bb21faa7c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0</TotalTime>
  <Words>178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Vista</vt:lpstr>
      <vt:lpstr>Machine Learning sensors fusion of LiDAR and HS for classification map </vt:lpstr>
      <vt:lpstr>Dataset &amp; Goal </vt:lpstr>
      <vt:lpstr>Presentazione standard di PowerPoint</vt:lpstr>
      <vt:lpstr>Tools &amp; Algorithm </vt:lpstr>
      <vt:lpstr>Implementation</vt:lpstr>
      <vt:lpstr>Code</vt:lpstr>
      <vt:lpstr>Results</vt:lpstr>
      <vt:lpstr>Results ResNet18</vt:lpstr>
      <vt:lpstr>Results ResNet50</vt:lpstr>
      <vt:lpstr>Results TB CNN</vt:lpstr>
      <vt:lpstr>Difficulty  &amp; What we learn 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Francesca STEFANO</dc:creator>
  <cp:lastModifiedBy>Francesca STEFANO</cp:lastModifiedBy>
  <cp:revision>1</cp:revision>
  <dcterms:created xsi:type="dcterms:W3CDTF">2023-11-26T10:34:03Z</dcterms:created>
  <dcterms:modified xsi:type="dcterms:W3CDTF">2023-11-26T15:24:00Z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0x010100EE38BA7EBAAE68479CDD4D3E24E8641D</vt:lpwstr>
  </property>
</Properties>
</file>