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68" r:id="rId7"/>
    <p:sldId id="258" r:id="rId8"/>
    <p:sldId id="260" r:id="rId9"/>
    <p:sldId id="261" r:id="rId10"/>
    <p:sldId id="262" r:id="rId11"/>
    <p:sldId id="264" r:id="rId12"/>
    <p:sldId id="265" r:id="rId13"/>
    <p:sldId id="267" r:id="rId14"/>
    <p:sldId id="266" r:id="rId15"/>
    <p:sldId id="26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C1646F5-A9BF-1EA3-3689-7F5025BC96E2}" v="47" dt="2023-11-26T15:18:00.432"/>
    <p1510:client id="{DE808F9E-3883-4234-8531-DB6B67ACBA64}" v="165" dt="2023-11-26T15:20:57.53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87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C5450C09-D765-4E59-9E04-FA29756319F6}" type="datetimeFigureOut">
              <a:rPr lang="it-IT" smtClean="0"/>
              <a:t>27/11/2023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9E475DA9-19B0-4F5C-8EED-9DE4835938AE}" type="slidenum">
              <a:rPr lang="it-IT" smtClean="0"/>
              <a:t>‹N›</a:t>
            </a:fld>
            <a:endParaRPr lang="it-IT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936850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50C09-D765-4E59-9E04-FA29756319F6}" type="datetimeFigureOut">
              <a:rPr lang="it-IT" smtClean="0"/>
              <a:t>27/11/2023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75DA9-19B0-4F5C-8EED-9DE4835938A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60118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50C09-D765-4E59-9E04-FA29756319F6}" type="datetimeFigureOut">
              <a:rPr lang="it-IT" smtClean="0"/>
              <a:t>27/11/2023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75DA9-19B0-4F5C-8EED-9DE4835938A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4790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50C09-D765-4E59-9E04-FA29756319F6}" type="datetimeFigureOut">
              <a:rPr lang="it-IT" smtClean="0"/>
              <a:t>27/11/2023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75DA9-19B0-4F5C-8EED-9DE4835938A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85397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50C09-D765-4E59-9E04-FA29756319F6}" type="datetimeFigureOut">
              <a:rPr lang="it-IT" smtClean="0"/>
              <a:t>27/11/2023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75DA9-19B0-4F5C-8EED-9DE4835938AE}" type="slidenum">
              <a:rPr lang="it-IT" smtClean="0"/>
              <a:t>‹N›</a:t>
            </a:fld>
            <a:endParaRPr lang="it-IT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48291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50C09-D765-4E59-9E04-FA29756319F6}" type="datetimeFigureOut">
              <a:rPr lang="it-IT" smtClean="0"/>
              <a:t>27/11/2023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75DA9-19B0-4F5C-8EED-9DE4835938A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94163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50C09-D765-4E59-9E04-FA29756319F6}" type="datetimeFigureOut">
              <a:rPr lang="it-IT" smtClean="0"/>
              <a:t>27/11/2023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75DA9-19B0-4F5C-8EED-9DE4835938A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48828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50C09-D765-4E59-9E04-FA29756319F6}" type="datetimeFigureOut">
              <a:rPr lang="it-IT" smtClean="0"/>
              <a:t>27/11/2023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75DA9-19B0-4F5C-8EED-9DE4835938A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92863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50C09-D765-4E59-9E04-FA29756319F6}" type="datetimeFigureOut">
              <a:rPr lang="it-IT" smtClean="0"/>
              <a:t>27/11/2023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75DA9-19B0-4F5C-8EED-9DE4835938A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1235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50C09-D765-4E59-9E04-FA29756319F6}" type="datetimeFigureOut">
              <a:rPr lang="it-IT" smtClean="0"/>
              <a:t>27/11/2023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75DA9-19B0-4F5C-8EED-9DE4835938A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94039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50C09-D765-4E59-9E04-FA29756319F6}" type="datetimeFigureOut">
              <a:rPr lang="it-IT" smtClean="0"/>
              <a:t>27/11/2023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75DA9-19B0-4F5C-8EED-9DE4835938A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07545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C5450C09-D765-4E59-9E04-FA29756319F6}" type="datetimeFigureOut">
              <a:rPr lang="it-IT" smtClean="0"/>
              <a:t>27/11/2023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9E475DA9-19B0-4F5C-8EED-9DE4835938A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68525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9E82CD4-D7BC-332E-03CC-DA6DA1FAF3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/>
              <a:t>Machine Learning sensors fusion of LiDAR and HS for classification map </a:t>
            </a:r>
            <a:endParaRPr lang="it-IT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61584AAD-D694-823B-8E44-1B1C54E45A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/>
              <a:t>Francesca Stefano and Giovanni Schianchi</a:t>
            </a:r>
          </a:p>
        </p:txBody>
      </p:sp>
    </p:spTree>
    <p:extLst>
      <p:ext uri="{BB962C8B-B14F-4D97-AF65-F5344CB8AC3E}">
        <p14:creationId xmlns:p14="http://schemas.microsoft.com/office/powerpoint/2010/main" val="27446672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BC921DF-9345-4B9D-A324-FA2A21AFF5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61420C5-7DF3-2E08-9297-8A4BCA253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9016" y="758952"/>
            <a:ext cx="2977134" cy="405900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48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Results TB CNN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AA4BC9-6EED-4508-B472-0AF7BD537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1" y="0"/>
            <a:ext cx="724301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Segnaposto contenuto 3" descr="Immagine che contiene testo, schermata, mappa&#10;&#10;Descrizione generata automaticamente">
            <a:extLst>
              <a:ext uri="{FF2B5EF4-FFF2-40B4-BE49-F238E27FC236}">
                <a16:creationId xmlns:a16="http://schemas.microsoft.com/office/drawing/2014/main" id="{9CA66C28-584A-F733-A377-12FE863C3F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2265" y="1612445"/>
            <a:ext cx="3283227" cy="3637924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301B87A4-2009-130A-9726-BBB2269FEC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3862" y="209958"/>
            <a:ext cx="9547754" cy="1097988"/>
          </a:xfrm>
          <a:prstGeom prst="rect">
            <a:avLst/>
          </a:prstGeom>
        </p:spPr>
      </p:pic>
      <p:pic>
        <p:nvPicPr>
          <p:cNvPr id="5" name="Immagine 4" descr="Immagine che contiene testo, schermata, diagramma, quadrato&#10;&#10;Descrizione generata automaticamente">
            <a:extLst>
              <a:ext uri="{FF2B5EF4-FFF2-40B4-BE49-F238E27FC236}">
                <a16:creationId xmlns:a16="http://schemas.microsoft.com/office/drawing/2014/main" id="{0254E605-CCB3-0AD0-7FF3-2AA2DD935A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6088" y="3450631"/>
            <a:ext cx="3438568" cy="2613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9856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300AD9D-931B-A66B-2002-9FBF77347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it-IT" err="1"/>
              <a:t>Difficulty</a:t>
            </a:r>
            <a:r>
              <a:rPr lang="it-IT"/>
              <a:t>  &amp; </a:t>
            </a:r>
            <a:r>
              <a:rPr lang="it-IT" err="1"/>
              <a:t>What</a:t>
            </a:r>
            <a:r>
              <a:rPr lang="it-IT"/>
              <a:t> </a:t>
            </a:r>
            <a:r>
              <a:rPr lang="it-IT" err="1"/>
              <a:t>we</a:t>
            </a:r>
            <a:r>
              <a:rPr lang="it-IT"/>
              <a:t> </a:t>
            </a:r>
            <a:r>
              <a:rPr lang="it-IT" err="1"/>
              <a:t>learn</a:t>
            </a:r>
            <a:r>
              <a:rPr lang="it-IT"/>
              <a:t> 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13313B2-A0AF-95DC-379A-55C0F75DCB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3251098"/>
            <a:ext cx="4401509" cy="1325562"/>
          </a:xfrm>
        </p:spPr>
        <p:txBody>
          <a:bodyPr>
            <a:normAutofit/>
          </a:bodyPr>
          <a:lstStyle/>
          <a:p>
            <a:r>
              <a:rPr lang="it-IT"/>
              <a:t>Work with new </a:t>
            </a:r>
            <a:r>
              <a:rPr lang="it-IT" err="1"/>
              <a:t>sensors</a:t>
            </a:r>
            <a:r>
              <a:rPr lang="it-IT"/>
              <a:t> </a:t>
            </a:r>
          </a:p>
          <a:p>
            <a:endParaRPr lang="it-IT"/>
          </a:p>
        </p:txBody>
      </p:sp>
      <p:pic>
        <p:nvPicPr>
          <p:cNvPr id="7" name="Graphic 6" descr="Bar chart">
            <a:extLst>
              <a:ext uri="{FF2B5EF4-FFF2-40B4-BE49-F238E27FC236}">
                <a16:creationId xmlns:a16="http://schemas.microsoft.com/office/drawing/2014/main" id="{EFC1A010-6528-C256-BC6B-4266BC5D39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79706" y="1933575"/>
            <a:ext cx="3639872" cy="3639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3707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6F05DDE-5F2C-44F5-BACC-DED4737B1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6BC6A0D-8979-47FF-B606-70528EF8E5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C6D101B-127E-FDCD-E40D-8AEB6BBE5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2594" y="758952"/>
            <a:ext cx="9056876" cy="404164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7200"/>
              <a:t>Thanks for attention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92CCBF-1641-4D35-9B74-6E4981730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97955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44F2BF5-3AA9-C462-98D1-960B77BF5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 fontScale="90000"/>
          </a:bodyPr>
          <a:lstStyle/>
          <a:p>
            <a:r>
              <a:rPr lang="it-IT" sz="5400"/>
              <a:t>Dataset &amp; Goal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9E40F4F-D072-0EE7-38C0-20A606A80B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 fontScale="92500" lnSpcReduction="10000"/>
          </a:bodyPr>
          <a:lstStyle/>
          <a:p>
            <a:r>
              <a:rPr lang="en-US" sz="2200"/>
              <a:t>The MUUFL Gulfport dataset  is an HS-LiDAR dataset. It was collected over The University of Southern Mississippi. </a:t>
            </a:r>
          </a:p>
          <a:p>
            <a:r>
              <a:rPr lang="en-US" sz="2200"/>
              <a:t>In the ground truth labels, there are 11 classes</a:t>
            </a:r>
          </a:p>
          <a:p>
            <a:r>
              <a:rPr lang="en-US" sz="2200"/>
              <a:t>On a practical level, data from LiDAR and HS were merged to obtain classification maps based on the different predefined categories of the dataset.</a:t>
            </a:r>
            <a:endParaRPr lang="it-IT" sz="2200"/>
          </a:p>
        </p:txBody>
      </p:sp>
      <p:pic>
        <p:nvPicPr>
          <p:cNvPr id="5" name="Immagine 4" descr="Immagine che contiene testo, schermata, numero, Carattere&#10;&#10;Descrizione generata automaticamente">
            <a:extLst>
              <a:ext uri="{FF2B5EF4-FFF2-40B4-BE49-F238E27FC236}">
                <a16:creationId xmlns:a16="http://schemas.microsoft.com/office/drawing/2014/main" id="{BA32C142-A1D4-51F2-1909-A3C292CFBC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9048" y="1818604"/>
            <a:ext cx="5458968" cy="3220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141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Rectangle 1030">
            <a:extLst>
              <a:ext uri="{FF2B5EF4-FFF2-40B4-BE49-F238E27FC236}">
                <a16:creationId xmlns:a16="http://schemas.microsoft.com/office/drawing/2014/main" id="{21FFDA05-9640-4040-B33E-D46FD04434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4212759-788E-98A7-279C-EAAE6EBA519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85" r="1" b="1"/>
          <a:stretch/>
        </p:blipFill>
        <p:spPr bwMode="auto">
          <a:xfrm>
            <a:off x="373626" y="403232"/>
            <a:ext cx="10771730" cy="6051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6626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AEC17D7-A8E8-2335-1657-47F99665B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0464" y="539087"/>
            <a:ext cx="4534047" cy="1584895"/>
          </a:xfrm>
        </p:spPr>
        <p:txBody>
          <a:bodyPr>
            <a:normAutofit/>
          </a:bodyPr>
          <a:lstStyle/>
          <a:p>
            <a:r>
              <a:rPr lang="it-IT"/>
              <a:t>Tools &amp; </a:t>
            </a:r>
            <a:r>
              <a:rPr lang="it-IT" err="1"/>
              <a:t>Algorithm</a:t>
            </a:r>
            <a:r>
              <a:rPr lang="it-IT"/>
              <a:t> </a:t>
            </a:r>
          </a:p>
        </p:txBody>
      </p:sp>
      <p:pic>
        <p:nvPicPr>
          <p:cNvPr id="6" name="Picture 4" descr="Computer script on a screen">
            <a:extLst>
              <a:ext uri="{FF2B5EF4-FFF2-40B4-BE49-F238E27FC236}">
                <a16:creationId xmlns:a16="http://schemas.microsoft.com/office/drawing/2014/main" id="{11775B8F-4D81-C8DC-7D5C-BE54217CD2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3" r="40225" b="-1"/>
          <a:stretch/>
        </p:blipFill>
        <p:spPr>
          <a:xfrm>
            <a:off x="20" y="10"/>
            <a:ext cx="6094799" cy="6857990"/>
          </a:xfrm>
          <a:prstGeom prst="rect">
            <a:avLst/>
          </a:prstGeom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EDFDFC5-0FA2-B046-95C6-DDFD30102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0463" y="2438399"/>
            <a:ext cx="4572002" cy="3880514"/>
          </a:xfrm>
        </p:spPr>
        <p:txBody>
          <a:bodyPr>
            <a:normAutofit/>
          </a:bodyPr>
          <a:lstStyle/>
          <a:p>
            <a:r>
              <a:rPr lang="it-IT"/>
              <a:t>Python </a:t>
            </a:r>
          </a:p>
          <a:p>
            <a:r>
              <a:rPr lang="it-IT"/>
              <a:t>CUDA</a:t>
            </a:r>
          </a:p>
          <a:p>
            <a:r>
              <a:rPr lang="it-IT"/>
              <a:t>ResNet18</a:t>
            </a:r>
          </a:p>
          <a:p>
            <a:r>
              <a:rPr lang="it-IT"/>
              <a:t>ResNet50</a:t>
            </a:r>
          </a:p>
          <a:p>
            <a:r>
              <a:rPr lang="it-IT"/>
              <a:t>TB CNN</a:t>
            </a:r>
          </a:p>
        </p:txBody>
      </p:sp>
    </p:spTree>
    <p:extLst>
      <p:ext uri="{BB962C8B-B14F-4D97-AF65-F5344CB8AC3E}">
        <p14:creationId xmlns:p14="http://schemas.microsoft.com/office/powerpoint/2010/main" val="3505134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04B5F09-5F48-77E4-CBD8-78C10F286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5143500"/>
            <a:ext cx="9692640" cy="1325562"/>
          </a:xfrm>
        </p:spPr>
        <p:txBody>
          <a:bodyPr>
            <a:normAutofit/>
          </a:bodyPr>
          <a:lstStyle/>
          <a:p>
            <a:r>
              <a:rPr lang="it-IT" dirty="0"/>
              <a:t>Fusion &amp; </a:t>
            </a:r>
            <a:r>
              <a:rPr lang="it-IT" dirty="0" err="1"/>
              <a:t>Implementation</a:t>
            </a:r>
            <a:endParaRPr lang="it-IT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853C71C-EE3C-44D8-8587-9A4D9D5CC5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75DE049C-A073-FB6F-0A47-8B248744B5F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15425487"/>
              </p:ext>
            </p:extLst>
          </p:nvPr>
        </p:nvGraphicFramePr>
        <p:xfrm>
          <a:off x="1865186" y="462337"/>
          <a:ext cx="8594724" cy="26713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8681">
                  <a:extLst>
                    <a:ext uri="{9D8B030D-6E8A-4147-A177-3AD203B41FA5}">
                      <a16:colId xmlns:a16="http://schemas.microsoft.com/office/drawing/2014/main" val="742417386"/>
                    </a:ext>
                  </a:extLst>
                </a:gridCol>
                <a:gridCol w="2148681">
                  <a:extLst>
                    <a:ext uri="{9D8B030D-6E8A-4147-A177-3AD203B41FA5}">
                      <a16:colId xmlns:a16="http://schemas.microsoft.com/office/drawing/2014/main" val="3976361949"/>
                    </a:ext>
                  </a:extLst>
                </a:gridCol>
                <a:gridCol w="2148681">
                  <a:extLst>
                    <a:ext uri="{9D8B030D-6E8A-4147-A177-3AD203B41FA5}">
                      <a16:colId xmlns:a16="http://schemas.microsoft.com/office/drawing/2014/main" val="2236731639"/>
                    </a:ext>
                  </a:extLst>
                </a:gridCol>
                <a:gridCol w="2148681">
                  <a:extLst>
                    <a:ext uri="{9D8B030D-6E8A-4147-A177-3AD203B41FA5}">
                      <a16:colId xmlns:a16="http://schemas.microsoft.com/office/drawing/2014/main" val="3425338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ResNet18</a:t>
                      </a:r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ResNet50</a:t>
                      </a:r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TB CNN</a:t>
                      </a:r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9768226"/>
                  </a:ext>
                </a:extLst>
              </a:tr>
              <a:tr h="446283">
                <a:tc>
                  <a:txBody>
                    <a:bodyPr/>
                    <a:lstStyle/>
                    <a:p>
                      <a:r>
                        <a:rPr lang="en-US"/>
                        <a:t>epochs</a:t>
                      </a:r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/>
                        <a:t>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3856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learning rate </a:t>
                      </a:r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/>
                        <a:t>0,02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/>
                        <a:t>0,01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/>
                        <a:t>0,001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637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optimizer</a:t>
                      </a:r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/>
                        <a:t>SGD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/>
                        <a:t>Adam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/>
                        <a:t>Adam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86302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batch size </a:t>
                      </a:r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/>
                        <a:t>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/>
                        <a:t>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5878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sample radius</a:t>
                      </a:r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8825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learning schedule </a:t>
                      </a:r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[200, 400]</a:t>
                      </a:r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[300, 350]</a:t>
                      </a:r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/>
                        <a:t>None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644033"/>
                  </a:ext>
                </a:extLst>
              </a:tr>
            </a:tbl>
          </a:graphicData>
        </a:graphic>
      </p:graphicFrame>
      <p:pic>
        <p:nvPicPr>
          <p:cNvPr id="5" name="Immagine 4" descr="Immagine che contiene testo, schermata, diagramma, Carattere&#10;&#10;Descrizione generata automaticamente">
            <a:extLst>
              <a:ext uri="{FF2B5EF4-FFF2-40B4-BE49-F238E27FC236}">
                <a16:creationId xmlns:a16="http://schemas.microsoft.com/office/drawing/2014/main" id="{384234FB-5FF9-376C-177F-3AB773A32E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93" t="11426"/>
          <a:stretch/>
        </p:blipFill>
        <p:spPr>
          <a:xfrm>
            <a:off x="1997680" y="3956764"/>
            <a:ext cx="8196639" cy="1651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764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DB96344-6C76-D077-D9C2-7CEDB62B0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7489" y="566382"/>
            <a:ext cx="4534047" cy="1550284"/>
          </a:xfrm>
        </p:spPr>
        <p:txBody>
          <a:bodyPr>
            <a:normAutofit/>
          </a:bodyPr>
          <a:lstStyle/>
          <a:p>
            <a:r>
              <a:rPr lang="it-IT"/>
              <a:t>Code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0CF6C96-4596-4D83-A9F9-A3AB22AB4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7629FC0-57D4-9164-18CC-48F859C04C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9535" y="2438399"/>
            <a:ext cx="4572002" cy="3853219"/>
          </a:xfrm>
        </p:spPr>
        <p:txBody>
          <a:bodyPr>
            <a:normAutofit/>
          </a:bodyPr>
          <a:lstStyle/>
          <a:p>
            <a:r>
              <a:rPr lang="it-IT"/>
              <a:t>Main.py</a:t>
            </a:r>
          </a:p>
          <a:p>
            <a:endParaRPr lang="it-IT"/>
          </a:p>
          <a:p>
            <a:r>
              <a:rPr lang="it-IT"/>
              <a:t>Train.py</a:t>
            </a:r>
          </a:p>
          <a:p>
            <a:endParaRPr lang="it-IT"/>
          </a:p>
          <a:p>
            <a:r>
              <a:rPr lang="it-IT"/>
              <a:t>Test.py</a:t>
            </a:r>
          </a:p>
        </p:txBody>
      </p:sp>
      <p:pic>
        <p:nvPicPr>
          <p:cNvPr id="5" name="Picture 4" descr="101010 data lines to infinity">
            <a:extLst>
              <a:ext uri="{FF2B5EF4-FFF2-40B4-BE49-F238E27FC236}">
                <a16:creationId xmlns:a16="http://schemas.microsoft.com/office/drawing/2014/main" id="{1DEB4EBF-D3D0-01BC-34A8-0C1D40C28E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980" r="19476" b="1"/>
          <a:stretch/>
        </p:blipFill>
        <p:spPr>
          <a:xfrm>
            <a:off x="6097181" y="10"/>
            <a:ext cx="609481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843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D5E0904-721C-4D68-9EB8-1C9752E32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298ECBA-3258-45DF-8FD4-7581736BCC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244"/>
            <a:ext cx="457200" cy="6858000"/>
          </a:xfrm>
          <a:prstGeom prst="rect">
            <a:avLst/>
          </a:prstGeom>
          <a:solidFill>
            <a:srgbClr val="6F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62BF453-BD82-4B90-9FE7-5170313380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0"/>
            <a:ext cx="1083564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53F18E9-371C-05D2-DEF2-C6A16112B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090" y="758952"/>
            <a:ext cx="2802194" cy="404164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>
                <a:solidFill>
                  <a:srgbClr val="FFFFFF"/>
                </a:solidFill>
              </a:rPr>
              <a:t>Results</a:t>
            </a: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72366D3-9B5C-42E1-9906-77FF6BB55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2283" y="0"/>
            <a:ext cx="756100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21F5E60-4E89-4B16-A245-12BD993599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89916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06B383DF-93CD-2E8E-5F1E-F9F852EA14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4084812"/>
              </p:ext>
            </p:extLst>
          </p:nvPr>
        </p:nvGraphicFramePr>
        <p:xfrm>
          <a:off x="924375" y="2087919"/>
          <a:ext cx="6616826" cy="2675674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1460893">
                  <a:extLst>
                    <a:ext uri="{9D8B030D-6E8A-4147-A177-3AD203B41FA5}">
                      <a16:colId xmlns:a16="http://schemas.microsoft.com/office/drawing/2014/main" val="2642173497"/>
                    </a:ext>
                  </a:extLst>
                </a:gridCol>
                <a:gridCol w="1810498">
                  <a:extLst>
                    <a:ext uri="{9D8B030D-6E8A-4147-A177-3AD203B41FA5}">
                      <a16:colId xmlns:a16="http://schemas.microsoft.com/office/drawing/2014/main" val="2150714304"/>
                    </a:ext>
                  </a:extLst>
                </a:gridCol>
                <a:gridCol w="1810498">
                  <a:extLst>
                    <a:ext uri="{9D8B030D-6E8A-4147-A177-3AD203B41FA5}">
                      <a16:colId xmlns:a16="http://schemas.microsoft.com/office/drawing/2014/main" val="506329677"/>
                    </a:ext>
                  </a:extLst>
                </a:gridCol>
                <a:gridCol w="1534937">
                  <a:extLst>
                    <a:ext uri="{9D8B030D-6E8A-4147-A177-3AD203B41FA5}">
                      <a16:colId xmlns:a16="http://schemas.microsoft.com/office/drawing/2014/main" val="1021663267"/>
                    </a:ext>
                  </a:extLst>
                </a:gridCol>
              </a:tblGrid>
              <a:tr h="615910">
                <a:tc>
                  <a:txBody>
                    <a:bodyPr/>
                    <a:lstStyle/>
                    <a:p>
                      <a:endParaRPr lang="it-IT" sz="2700" b="1" cap="none" spc="30">
                        <a:solidFill>
                          <a:schemeClr val="tx1"/>
                        </a:solidFill>
                      </a:endParaRPr>
                    </a:p>
                  </a:txBody>
                  <a:tcPr marL="0" marR="15145" marT="75727" marB="75727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t-IT" sz="2700" b="1" cap="none" spc="30">
                          <a:solidFill>
                            <a:schemeClr val="tx1"/>
                          </a:solidFill>
                        </a:rPr>
                        <a:t>ResNet18</a:t>
                      </a:r>
                    </a:p>
                  </a:txBody>
                  <a:tcPr marL="0" marR="15145" marT="75727" marB="75727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t-IT" sz="2700" b="1" cap="none" spc="30">
                          <a:solidFill>
                            <a:schemeClr val="tx1"/>
                          </a:solidFill>
                        </a:rPr>
                        <a:t>ResNet50</a:t>
                      </a:r>
                    </a:p>
                  </a:txBody>
                  <a:tcPr marL="0" marR="15145" marT="75727" marB="75727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t-IT" sz="2700" b="1" cap="none" spc="30">
                          <a:solidFill>
                            <a:schemeClr val="tx1"/>
                          </a:solidFill>
                        </a:rPr>
                        <a:t>TB CNN</a:t>
                      </a:r>
                    </a:p>
                  </a:txBody>
                  <a:tcPr marL="0" marR="15145" marT="75727" marB="75727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7419152"/>
                  </a:ext>
                </a:extLst>
              </a:tr>
              <a:tr h="514941">
                <a:tc>
                  <a:txBody>
                    <a:bodyPr/>
                    <a:lstStyle/>
                    <a:p>
                      <a:r>
                        <a:rPr lang="it-IT" sz="2000" cap="none" spc="0" err="1">
                          <a:solidFill>
                            <a:schemeClr val="tx1"/>
                          </a:solidFill>
                        </a:rPr>
                        <a:t>Accuracy</a:t>
                      </a:r>
                      <a:endParaRPr lang="it-IT" sz="2000" cap="none" spc="0">
                        <a:solidFill>
                          <a:schemeClr val="tx1"/>
                        </a:solidFill>
                      </a:endParaRPr>
                    </a:p>
                  </a:txBody>
                  <a:tcPr marL="0" marR="151453" marT="75727" marB="7572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t-IT" sz="2000" b="0" i="0" kern="12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90.545</a:t>
                      </a:r>
                      <a:endParaRPr lang="it-IT" sz="2000" cap="none" spc="0">
                        <a:solidFill>
                          <a:schemeClr val="tx1"/>
                        </a:solidFill>
                      </a:endParaRPr>
                    </a:p>
                  </a:txBody>
                  <a:tcPr marL="0" marR="151453" marT="75727" marB="7572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t-IT" sz="2000" b="0" i="0" kern="12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79.455</a:t>
                      </a:r>
                      <a:endParaRPr lang="it-IT" sz="2000" cap="none" spc="0">
                        <a:solidFill>
                          <a:schemeClr val="tx1"/>
                        </a:solidFill>
                      </a:endParaRPr>
                    </a:p>
                  </a:txBody>
                  <a:tcPr marL="0" marR="151453" marT="75727" marB="7572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t-IT" sz="2000" b="0" i="0" kern="12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97.818</a:t>
                      </a:r>
                      <a:endParaRPr lang="it-IT" sz="2000" cap="none" spc="0">
                        <a:solidFill>
                          <a:schemeClr val="tx1"/>
                        </a:solidFill>
                      </a:endParaRPr>
                    </a:p>
                  </a:txBody>
                  <a:tcPr marL="0" marR="151453" marT="75727" marB="7572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5518464"/>
                  </a:ext>
                </a:extLst>
              </a:tr>
              <a:tr h="514941">
                <a:tc>
                  <a:txBody>
                    <a:bodyPr/>
                    <a:lstStyle/>
                    <a:p>
                      <a:r>
                        <a:rPr lang="it-IT" sz="2000" cap="none" spc="0" err="1">
                          <a:solidFill>
                            <a:schemeClr val="tx1"/>
                          </a:solidFill>
                        </a:rPr>
                        <a:t>Losses</a:t>
                      </a:r>
                      <a:endParaRPr lang="it-IT" sz="2000" cap="none" spc="0">
                        <a:solidFill>
                          <a:schemeClr val="tx1"/>
                        </a:solidFill>
                      </a:endParaRPr>
                    </a:p>
                  </a:txBody>
                  <a:tcPr marL="75727" marR="151453" marT="75727" marB="7572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2000" b="0" i="0" kern="12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0.253</a:t>
                      </a:r>
                      <a:endParaRPr lang="it-IT" sz="2000" cap="none" spc="0">
                        <a:solidFill>
                          <a:schemeClr val="tx1"/>
                        </a:solidFill>
                      </a:endParaRPr>
                    </a:p>
                  </a:txBody>
                  <a:tcPr marL="75727" marR="151453" marT="75727" marB="7572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2000" b="0" i="0" kern="12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0.860</a:t>
                      </a:r>
                      <a:endParaRPr lang="it-IT" sz="2000" cap="none" spc="0">
                        <a:solidFill>
                          <a:schemeClr val="tx1"/>
                        </a:solidFill>
                      </a:endParaRPr>
                    </a:p>
                  </a:txBody>
                  <a:tcPr marL="75727" marR="151453" marT="75727" marB="7572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2000" b="0" i="0" kern="12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0.073</a:t>
                      </a:r>
                      <a:endParaRPr lang="it-IT" sz="2000" cap="none" spc="0">
                        <a:solidFill>
                          <a:schemeClr val="tx1"/>
                        </a:solidFill>
                      </a:endParaRPr>
                    </a:p>
                  </a:txBody>
                  <a:tcPr marL="75727" marR="151453" marT="75727" marB="7572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5070375"/>
                  </a:ext>
                </a:extLst>
              </a:tr>
              <a:tr h="514941">
                <a:tc>
                  <a:txBody>
                    <a:bodyPr/>
                    <a:lstStyle/>
                    <a:p>
                      <a:r>
                        <a:rPr lang="it-IT" sz="2000" cap="none" spc="0" err="1">
                          <a:solidFill>
                            <a:schemeClr val="tx1"/>
                          </a:solidFill>
                        </a:rPr>
                        <a:t>K_scores</a:t>
                      </a:r>
                      <a:endParaRPr lang="it-IT" sz="2000" cap="none" spc="0">
                        <a:solidFill>
                          <a:schemeClr val="tx1"/>
                        </a:solidFill>
                      </a:endParaRPr>
                    </a:p>
                  </a:txBody>
                  <a:tcPr marL="0" marR="151453" marT="75727" marB="7572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t-IT" sz="2000" b="0" i="0" kern="12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0.726</a:t>
                      </a:r>
                      <a:endParaRPr lang="it-IT" sz="2000" cap="none" spc="0">
                        <a:solidFill>
                          <a:schemeClr val="tx1"/>
                        </a:solidFill>
                      </a:endParaRPr>
                    </a:p>
                  </a:txBody>
                  <a:tcPr marL="0" marR="151453" marT="75727" marB="7572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t-IT" sz="2000" b="0" i="0" kern="12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0.683 </a:t>
                      </a:r>
                      <a:endParaRPr lang="it-IT" sz="2000" cap="none" spc="0">
                        <a:solidFill>
                          <a:schemeClr val="tx1"/>
                        </a:solidFill>
                      </a:endParaRPr>
                    </a:p>
                  </a:txBody>
                  <a:tcPr marL="0" marR="151453" marT="75727" marB="7572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t-IT" sz="2000" b="0" i="0" kern="12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0.823</a:t>
                      </a:r>
                      <a:endParaRPr lang="it-IT" sz="2000" cap="none" spc="0">
                        <a:solidFill>
                          <a:schemeClr val="tx1"/>
                        </a:solidFill>
                      </a:endParaRPr>
                    </a:p>
                  </a:txBody>
                  <a:tcPr marL="0" marR="151453" marT="75727" marB="7572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33037"/>
                  </a:ext>
                </a:extLst>
              </a:tr>
              <a:tr h="514941">
                <a:tc>
                  <a:txBody>
                    <a:bodyPr/>
                    <a:lstStyle/>
                    <a:p>
                      <a:r>
                        <a:rPr lang="it-IT" sz="2000" cap="none" spc="0" err="1">
                          <a:solidFill>
                            <a:schemeClr val="tx1"/>
                          </a:solidFill>
                        </a:rPr>
                        <a:t>Oa_array</a:t>
                      </a:r>
                      <a:endParaRPr lang="it-IT" sz="2000" cap="none" spc="0">
                        <a:solidFill>
                          <a:schemeClr val="tx1"/>
                        </a:solidFill>
                      </a:endParaRPr>
                    </a:p>
                  </a:txBody>
                  <a:tcPr marL="75727" marR="151453" marT="75727" marB="7572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2000" b="0" i="0" kern="12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0.786 </a:t>
                      </a:r>
                      <a:endParaRPr lang="it-IT" sz="2000" cap="none" spc="0">
                        <a:solidFill>
                          <a:schemeClr val="tx1"/>
                        </a:solidFill>
                      </a:endParaRPr>
                    </a:p>
                  </a:txBody>
                  <a:tcPr marL="75727" marR="151453" marT="75727" marB="7572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2000" b="0" i="0" kern="12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0.75</a:t>
                      </a:r>
                      <a:endParaRPr lang="it-IT" sz="2000" cap="none" spc="0">
                        <a:solidFill>
                          <a:schemeClr val="tx1"/>
                        </a:solidFill>
                      </a:endParaRPr>
                    </a:p>
                  </a:txBody>
                  <a:tcPr marL="75727" marR="151453" marT="75727" marB="7572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2000" b="0" i="0" kern="12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0.863</a:t>
                      </a:r>
                      <a:endParaRPr lang="it-IT" sz="2000" cap="none" spc="0">
                        <a:solidFill>
                          <a:schemeClr val="tx1"/>
                        </a:solidFill>
                      </a:endParaRPr>
                    </a:p>
                  </a:txBody>
                  <a:tcPr marL="75727" marR="151453" marT="75727" marB="7572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81336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907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BC921DF-9345-4B9D-A324-FA2A21AFF5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62C3743-B194-4F8E-830C-2A4C59908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9016" y="758952"/>
            <a:ext cx="2977134" cy="405900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48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Results ResNet18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AA4BC9-6EED-4508-B472-0AF7BD537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1" y="0"/>
            <a:ext cx="724301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Segnaposto contenuto 3" descr="Immagine che contiene testo, schermata, mappa&#10;&#10;Descrizione generata automaticamente">
            <a:extLst>
              <a:ext uri="{FF2B5EF4-FFF2-40B4-BE49-F238E27FC236}">
                <a16:creationId xmlns:a16="http://schemas.microsoft.com/office/drawing/2014/main" id="{7A19714C-8A28-DB29-2FCE-937E0C9D9F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2768" y="1406073"/>
            <a:ext cx="3438568" cy="3727444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E96F5D07-C9EE-49C2-B093-A6D6D7EE35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4343" y="0"/>
            <a:ext cx="9462058" cy="1301030"/>
          </a:xfrm>
          <a:prstGeom prst="rect">
            <a:avLst/>
          </a:prstGeom>
        </p:spPr>
      </p:pic>
      <p:pic>
        <p:nvPicPr>
          <p:cNvPr id="5" name="Immagine 4" descr="Immagine che contiene testo, schermata, diagramma, quadrato&#10;&#10;Descrizione generata automaticamente">
            <a:extLst>
              <a:ext uri="{FF2B5EF4-FFF2-40B4-BE49-F238E27FC236}">
                <a16:creationId xmlns:a16="http://schemas.microsoft.com/office/drawing/2014/main" id="{F73B6175-32CA-E41C-E252-75FD370485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0594" y="3508677"/>
            <a:ext cx="4027792" cy="3030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693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1">
            <a:extLst>
              <a:ext uri="{FF2B5EF4-FFF2-40B4-BE49-F238E27FC236}">
                <a16:creationId xmlns:a16="http://schemas.microsoft.com/office/drawing/2014/main" id="{3BC921DF-9345-4B9D-A324-FA2A21AFF5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A5C4699-2DF8-BA39-6B9D-0E6B9A4AD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9016" y="758952"/>
            <a:ext cx="2977134" cy="405900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26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Results ResNet50</a:t>
            </a:r>
          </a:p>
        </p:txBody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2EAA4BC9-6EED-4508-B472-0AF7BD537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1" y="0"/>
            <a:ext cx="724301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Segnaposto contenuto 3" descr="Immagine che contiene mappa, testo, schermata&#10;&#10;Descrizione generata automaticamente">
            <a:extLst>
              <a:ext uri="{FF2B5EF4-FFF2-40B4-BE49-F238E27FC236}">
                <a16:creationId xmlns:a16="http://schemas.microsoft.com/office/drawing/2014/main" id="{FC302FA9-2B18-FBE4-8DC8-E04BDFF422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2265" y="1592064"/>
            <a:ext cx="3283227" cy="3678685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FD78D77A-70A9-3DB0-3767-33B8850622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364" y="228735"/>
            <a:ext cx="10063075" cy="1358516"/>
          </a:xfrm>
          <a:prstGeom prst="rect">
            <a:avLst/>
          </a:prstGeom>
        </p:spPr>
      </p:pic>
      <p:pic>
        <p:nvPicPr>
          <p:cNvPr id="5" name="Immagine 4" descr="Immagine che contiene testo, schermata, diagramma&#10;&#10;Descrizione generata automaticamente">
            <a:extLst>
              <a:ext uri="{FF2B5EF4-FFF2-40B4-BE49-F238E27FC236}">
                <a16:creationId xmlns:a16="http://schemas.microsoft.com/office/drawing/2014/main" id="{18AA0758-0795-E850-21E0-54F6E3AF44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5492" y="3410340"/>
            <a:ext cx="4180422" cy="321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754071"/>
      </p:ext>
    </p:extLst>
  </p:cSld>
  <p:clrMapOvr>
    <a:masterClrMapping/>
  </p:clrMapOvr>
</p:sld>
</file>

<file path=ppt/theme/theme1.xml><?xml version="1.0" encoding="utf-8"?>
<a:theme xmlns:a="http://schemas.openxmlformats.org/drawingml/2006/main" name="Vista">
  <a:themeElements>
    <a:clrScheme name="Vista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sta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sta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EE38BA7EBAAE68479CDD4D3E24E8641D" ma:contentTypeVersion="13" ma:contentTypeDescription="Creare un nuovo documento." ma:contentTypeScope="" ma:versionID="c02c02ce17ea41908ef32d5ad1d562a7">
  <xsd:schema xmlns:xsd="http://www.w3.org/2001/XMLSchema" xmlns:xs="http://www.w3.org/2001/XMLSchema" xmlns:p="http://schemas.microsoft.com/office/2006/metadata/properties" xmlns:ns3="1e973fa3-af32-4d39-8d81-a323484c0b43" xmlns:ns4="9bca26e9-79d1-4a7c-b85b-0bb21faa7cd2" targetNamespace="http://schemas.microsoft.com/office/2006/metadata/properties" ma:root="true" ma:fieldsID="8ab4e9bde30f5fdf64057c18f1539d52" ns3:_="" ns4:_="">
    <xsd:import namespace="1e973fa3-af32-4d39-8d81-a323484c0b43"/>
    <xsd:import namespace="9bca26e9-79d1-4a7c-b85b-0bb21faa7cd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_activity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e973fa3-af32-4d39-8d81-a323484c0b4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_activity" ma:index="19" nillable="true" ma:displayName="_activity" ma:hidden="true" ma:internalName="_activity">
      <xsd:simpleType>
        <xsd:restriction base="dms:Note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bca26e9-79d1-4a7c-b85b-0bb21faa7cd2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Condivis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Condiviso con dettagli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Hash suggerimento condivisione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1e973fa3-af32-4d39-8d81-a323484c0b43" xsi:nil="true"/>
  </documentManagement>
</p:properties>
</file>

<file path=customXml/itemProps1.xml><?xml version="1.0" encoding="utf-8"?>
<ds:datastoreItem xmlns:ds="http://schemas.openxmlformats.org/officeDocument/2006/customXml" ds:itemID="{0483475D-BCBC-4412-BDB4-9148C4EF4B21}">
  <ds:schemaRefs>
    <ds:schemaRef ds:uri="1e973fa3-af32-4d39-8d81-a323484c0b43"/>
    <ds:schemaRef ds:uri="9bca26e9-79d1-4a7c-b85b-0bb21faa7cd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A0A8437A-419E-49AC-A609-DDCFFDDACF9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9BEA4C2-B758-496D-8614-19995C37DF27}">
  <ds:schemaRefs>
    <ds:schemaRef ds:uri="1e973fa3-af32-4d39-8d81-a323484c0b43"/>
    <ds:schemaRef ds:uri="http://www.w3.org/XML/1998/namespace"/>
    <ds:schemaRef ds:uri="http://schemas.microsoft.com/office/2006/metadata/properties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9bca26e9-79d1-4a7c-b85b-0bb21faa7cd2"/>
    <ds:schemaRef ds:uri="http://purl.org/dc/terms/"/>
    <ds:schemaRef ds:uri="http://schemas.microsoft.com/office/infopath/2007/PartnerControl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TM03457515[[fn=Vista]]</Template>
  <TotalTime>18</TotalTime>
  <Words>180</Words>
  <Application>Microsoft Office PowerPoint</Application>
  <PresentationFormat>Widescreen</PresentationFormat>
  <Paragraphs>72</Paragraphs>
  <Slides>12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16" baseType="lpstr">
      <vt:lpstr>Arial</vt:lpstr>
      <vt:lpstr>Century Schoolbook</vt:lpstr>
      <vt:lpstr>Wingdings 2</vt:lpstr>
      <vt:lpstr>Vista</vt:lpstr>
      <vt:lpstr>Machine Learning sensors fusion of LiDAR and HS for classification map </vt:lpstr>
      <vt:lpstr>Dataset &amp; Goal </vt:lpstr>
      <vt:lpstr>Presentazione standard di PowerPoint</vt:lpstr>
      <vt:lpstr>Tools &amp; Algorithm </vt:lpstr>
      <vt:lpstr>Fusion &amp; Implementation</vt:lpstr>
      <vt:lpstr>Code</vt:lpstr>
      <vt:lpstr>Results</vt:lpstr>
      <vt:lpstr>Results ResNet18</vt:lpstr>
      <vt:lpstr>Results ResNet50</vt:lpstr>
      <vt:lpstr>Results TB CNN</vt:lpstr>
      <vt:lpstr>Difficulty  &amp; What we learn </vt:lpstr>
      <vt:lpstr>Thanks for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Francesca STEFANO</dc:creator>
  <cp:lastModifiedBy>Francesca STEFANO</cp:lastModifiedBy>
  <cp:revision>2</cp:revision>
  <dcterms:created xsi:type="dcterms:W3CDTF">2023-11-26T10:34:03Z</dcterms:created>
  <dcterms:modified xsi:type="dcterms:W3CDTF">2023-11-27T13:35:59Z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0x010100EE38BA7EBAAE68479CDD4D3E24E8641D</vt:lpwstr>
  </property>
</Properties>
</file>