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93" r:id="rId3"/>
    <p:sldId id="305" r:id="rId4"/>
    <p:sldId id="261" r:id="rId5"/>
    <p:sldId id="295" r:id="rId6"/>
    <p:sldId id="296" r:id="rId7"/>
    <p:sldId id="294" r:id="rId8"/>
    <p:sldId id="298" r:id="rId9"/>
    <p:sldId id="299" r:id="rId10"/>
    <p:sldId id="300" r:id="rId11"/>
    <p:sldId id="301" r:id="rId12"/>
    <p:sldId id="306" r:id="rId13"/>
    <p:sldId id="307" r:id="rId14"/>
    <p:sldId id="308" r:id="rId15"/>
    <p:sldId id="302" r:id="rId16"/>
    <p:sldId id="259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Assistant" pitchFamily="2" charset="-79"/>
      <p:regular r:id="rId20"/>
      <p:bold r:id="rId21"/>
    </p:embeddedFont>
    <p:embeddedFont>
      <p:font typeface="Coda" panose="020B0604020202020204" charset="0"/>
      <p:regular r:id="rId22"/>
    </p:embeddedFont>
    <p:embeddedFont>
      <p:font typeface="Nunito Light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59B2E0-7BDC-480E-9B65-240CE816A6A3}">
  <a:tblStyle styleId="{4459B2E0-7BDC-480E-9B65-240CE816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755E2D-F115-4E92-80D8-F3A19381B3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d5d2ff45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d5d2ff45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B549A704-3A6F-4C26-9B88-86ADA506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5b760b6a_0_171:notes">
            <a:extLst>
              <a:ext uri="{FF2B5EF4-FFF2-40B4-BE49-F238E27FC236}">
                <a16:creationId xmlns:a16="http://schemas.microsoft.com/office/drawing/2014/main" id="{93C4BF55-8967-4CC5-729B-85C5E327E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5b760b6a_0_171:notes">
            <a:extLst>
              <a:ext uri="{FF2B5EF4-FFF2-40B4-BE49-F238E27FC236}">
                <a16:creationId xmlns:a16="http://schemas.microsoft.com/office/drawing/2014/main" id="{6A2F3D04-6F48-86AD-D092-0E27E363DB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6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d5b760b6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d5b760b6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7346ECB0-6985-AAAD-E618-733B19531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d75f95cf8_1_0:notes">
            <a:extLst>
              <a:ext uri="{FF2B5EF4-FFF2-40B4-BE49-F238E27FC236}">
                <a16:creationId xmlns:a16="http://schemas.microsoft.com/office/drawing/2014/main" id="{D77E0242-29E0-C847-F07B-009CBAB3D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d75f95cf8_1_0:notes">
            <a:extLst>
              <a:ext uri="{FF2B5EF4-FFF2-40B4-BE49-F238E27FC236}">
                <a16:creationId xmlns:a16="http://schemas.microsoft.com/office/drawing/2014/main" id="{9EB06BAA-AA07-6F1B-4929-8EAAE5480D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06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63DB2216-D1B6-E72A-E5E1-3A71CB7F1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5b760b6a_0_134:notes">
            <a:extLst>
              <a:ext uri="{FF2B5EF4-FFF2-40B4-BE49-F238E27FC236}">
                <a16:creationId xmlns:a16="http://schemas.microsoft.com/office/drawing/2014/main" id="{2264DA9F-7260-4A14-E4C5-726BBF9E0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d5b760b6a_0_134:notes">
            <a:extLst>
              <a:ext uri="{FF2B5EF4-FFF2-40B4-BE49-F238E27FC236}">
                <a16:creationId xmlns:a16="http://schemas.microsoft.com/office/drawing/2014/main" id="{4C7B32E4-48B6-6A5B-46F5-06A072008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29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5b760b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5b760b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233AF930-1169-D929-E921-068DF2DF4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5b760b6a_0_171:notes">
            <a:extLst>
              <a:ext uri="{FF2B5EF4-FFF2-40B4-BE49-F238E27FC236}">
                <a16:creationId xmlns:a16="http://schemas.microsoft.com/office/drawing/2014/main" id="{DE044679-B0EF-A37D-3E51-E395416CE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5b760b6a_0_171:notes">
            <a:extLst>
              <a:ext uri="{FF2B5EF4-FFF2-40B4-BE49-F238E27FC236}">
                <a16:creationId xmlns:a16="http://schemas.microsoft.com/office/drawing/2014/main" id="{304FAFCF-A566-3CE7-32D0-48DAAAA2FC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6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AFC6E04D-2467-55D0-85E5-A1F40729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d75f95cf8_1_5:notes">
            <a:extLst>
              <a:ext uri="{FF2B5EF4-FFF2-40B4-BE49-F238E27FC236}">
                <a16:creationId xmlns:a16="http://schemas.microsoft.com/office/drawing/2014/main" id="{84962871-E19A-0188-B49F-1A057B2BC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d75f95cf8_1_5:notes">
            <a:extLst>
              <a:ext uri="{FF2B5EF4-FFF2-40B4-BE49-F238E27FC236}">
                <a16:creationId xmlns:a16="http://schemas.microsoft.com/office/drawing/2014/main" id="{755E217B-990C-828E-E94F-74B041EF3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21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5A377DFB-1497-FF7D-6A84-97C5498A0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5b760b6a_0_171:notes">
            <a:extLst>
              <a:ext uri="{FF2B5EF4-FFF2-40B4-BE49-F238E27FC236}">
                <a16:creationId xmlns:a16="http://schemas.microsoft.com/office/drawing/2014/main" id="{37D3DD16-5C9B-CAEC-D6A3-94488FDB65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5b760b6a_0_171:notes">
            <a:extLst>
              <a:ext uri="{FF2B5EF4-FFF2-40B4-BE49-F238E27FC236}">
                <a16:creationId xmlns:a16="http://schemas.microsoft.com/office/drawing/2014/main" id="{26E048C8-587C-CB7C-1007-F274BDF51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6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>
          <a:extLst>
            <a:ext uri="{FF2B5EF4-FFF2-40B4-BE49-F238E27FC236}">
              <a16:creationId xmlns:a16="http://schemas.microsoft.com/office/drawing/2014/main" id="{9EB0FD46-6B8B-C6B5-946A-62EE70AB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ed75f95cf8_1_28000:notes">
            <a:extLst>
              <a:ext uri="{FF2B5EF4-FFF2-40B4-BE49-F238E27FC236}">
                <a16:creationId xmlns:a16="http://schemas.microsoft.com/office/drawing/2014/main" id="{507C3F8A-3999-C305-C935-774D85B33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ed75f95cf8_1_28000:notes">
            <a:extLst>
              <a:ext uri="{FF2B5EF4-FFF2-40B4-BE49-F238E27FC236}">
                <a16:creationId xmlns:a16="http://schemas.microsoft.com/office/drawing/2014/main" id="{AFCF9B2F-FA29-D757-FF5B-5C73304A0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1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>
          <a:extLst>
            <a:ext uri="{FF2B5EF4-FFF2-40B4-BE49-F238E27FC236}">
              <a16:creationId xmlns:a16="http://schemas.microsoft.com/office/drawing/2014/main" id="{58DAB9FF-A7D1-F8F6-4039-C5573A777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ed75f95cf8_1_28000:notes">
            <a:extLst>
              <a:ext uri="{FF2B5EF4-FFF2-40B4-BE49-F238E27FC236}">
                <a16:creationId xmlns:a16="http://schemas.microsoft.com/office/drawing/2014/main" id="{7E5D1A13-3C8D-D9E8-6768-808FEB1A71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ed75f95cf8_1_28000:notes">
            <a:extLst>
              <a:ext uri="{FF2B5EF4-FFF2-40B4-BE49-F238E27FC236}">
                <a16:creationId xmlns:a16="http://schemas.microsoft.com/office/drawing/2014/main" id="{98AFDEFF-DA10-8B11-7B79-2A19BFF39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13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5707" t="5712" r="6069" b="5721"/>
          <a:stretch/>
        </p:blipFill>
        <p:spPr>
          <a:xfrm rot="5400000">
            <a:off x="-850850" y="851500"/>
            <a:ext cx="5142200" cy="34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595675" y="1986350"/>
            <a:ext cx="4835100" cy="21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595675" y="4168550"/>
            <a:ext cx="4835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1"/>
          <p:cNvGrpSpPr/>
          <p:nvPr/>
        </p:nvGrpSpPr>
        <p:grpSpPr>
          <a:xfrm>
            <a:off x="5018673" y="0"/>
            <a:ext cx="4125326" cy="5143501"/>
            <a:chOff x="5018673" y="0"/>
            <a:chExt cx="4125326" cy="5143501"/>
          </a:xfrm>
        </p:grpSpPr>
        <p:pic>
          <p:nvPicPr>
            <p:cNvPr id="206" name="Google Shape;206;p31"/>
            <p:cNvPicPr preferRelativeResize="0"/>
            <p:nvPr/>
          </p:nvPicPr>
          <p:blipFill rotWithShape="1">
            <a:blip r:embed="rId2">
              <a:alphaModFix/>
            </a:blip>
            <a:srcRect r="70806"/>
            <a:stretch/>
          </p:blipFill>
          <p:spPr>
            <a:xfrm>
              <a:off x="6891025" y="0"/>
              <a:ext cx="2252974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018673" y="0"/>
              <a:ext cx="3659254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7"/>
          <p:cNvGrpSpPr/>
          <p:nvPr/>
        </p:nvGrpSpPr>
        <p:grpSpPr>
          <a:xfrm>
            <a:off x="6650150" y="0"/>
            <a:ext cx="2908624" cy="5143501"/>
            <a:chOff x="6650150" y="0"/>
            <a:chExt cx="2908624" cy="5143501"/>
          </a:xfrm>
        </p:grpSpPr>
        <p:pic>
          <p:nvPicPr>
            <p:cNvPr id="43" name="Google Shape;43;p7"/>
            <p:cNvPicPr preferRelativeResize="0"/>
            <p:nvPr/>
          </p:nvPicPr>
          <p:blipFill rotWithShape="1">
            <a:blip r:embed="rId2">
              <a:alphaModFix/>
            </a:blip>
            <a:srcRect l="29748" r="41057"/>
            <a:stretch/>
          </p:blipFill>
          <p:spPr>
            <a:xfrm>
              <a:off x="6891025" y="0"/>
              <a:ext cx="2252974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650150" y="0"/>
              <a:ext cx="2908624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424600" y="1727375"/>
            <a:ext cx="42948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t="31742" b="5881"/>
          <a:stretch/>
        </p:blipFill>
        <p:spPr>
          <a:xfrm rot="10800000">
            <a:off x="-2" y="548"/>
            <a:ext cx="9164052" cy="381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2757525" y="-2218025"/>
            <a:ext cx="3659250" cy="91743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135550" y="2523293"/>
            <a:ext cx="4872900" cy="10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135550" y="3645107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t="36350" b="47481"/>
          <a:stretch/>
        </p:blipFill>
        <p:spPr>
          <a:xfrm>
            <a:off x="0" y="4158150"/>
            <a:ext cx="9144003" cy="9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4089351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872376" y="204531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3419247" y="204531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872376" y="36395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3419247" y="36395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5966124" y="204531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5966124" y="36395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776" y="1212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8" hasCustomPrompt="1"/>
          </p:nvPr>
        </p:nvSpPr>
        <p:spPr>
          <a:xfrm>
            <a:off x="1657776" y="28065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47" y="1212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47" y="28065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6751524" y="1212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751524" y="280658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6"/>
          </p:nvPr>
        </p:nvSpPr>
        <p:spPr>
          <a:xfrm>
            <a:off x="872376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3419247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8"/>
          </p:nvPr>
        </p:nvSpPr>
        <p:spPr>
          <a:xfrm>
            <a:off x="5966124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9"/>
          </p:nvPr>
        </p:nvSpPr>
        <p:spPr>
          <a:xfrm>
            <a:off x="872376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0"/>
          </p:nvPr>
        </p:nvSpPr>
        <p:spPr>
          <a:xfrm>
            <a:off x="3419247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1"/>
          </p:nvPr>
        </p:nvSpPr>
        <p:spPr>
          <a:xfrm>
            <a:off x="5966124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4089351" y="-48800"/>
            <a:ext cx="985348" cy="9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t="18071" r="1254" b="52461"/>
          <a:stretch/>
        </p:blipFill>
        <p:spPr>
          <a:xfrm>
            <a:off x="0" y="3325075"/>
            <a:ext cx="9143997" cy="18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r="70806"/>
          <a:stretch/>
        </p:blipFill>
        <p:spPr>
          <a:xfrm>
            <a:off x="6891025" y="0"/>
            <a:ext cx="22529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18673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18673" y="0"/>
            <a:ext cx="36592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5181724" y="3099625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2"/>
          </p:nvPr>
        </p:nvSpPr>
        <p:spPr>
          <a:xfrm>
            <a:off x="1375350" y="2261425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1375360" y="1702525"/>
            <a:ext cx="258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4"/>
          </p:nvPr>
        </p:nvSpPr>
        <p:spPr>
          <a:xfrm>
            <a:off x="5181738" y="2540725"/>
            <a:ext cx="258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da"/>
              <a:buNone/>
              <a:defRPr sz="2400"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1905300" y="3098314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2"/>
          </p:nvPr>
        </p:nvSpPr>
        <p:spPr>
          <a:xfrm>
            <a:off x="1905300" y="1624684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2">
            <a:alphaModFix/>
          </a:blip>
          <a:srcRect l="17623" t="16901" r="15723" b="39291"/>
          <a:stretch/>
        </p:blipFill>
        <p:spPr>
          <a:xfrm rot="5400000">
            <a:off x="-1458063" y="1446012"/>
            <a:ext cx="5143900" cy="22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2">
            <a:alphaModFix/>
          </a:blip>
          <a:srcRect l="17494" t="37142" r="26807" b="-21537"/>
          <a:stretch/>
        </p:blipFill>
        <p:spPr>
          <a:xfrm>
            <a:off x="0" y="0"/>
            <a:ext cx="50931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da"/>
              <a:buNone/>
              <a:defRPr sz="3500" b="1">
                <a:solidFill>
                  <a:schemeClr val="dk1"/>
                </a:solidFill>
                <a:latin typeface="Coda"/>
                <a:ea typeface="Coda"/>
                <a:cs typeface="Coda"/>
                <a:sym typeface="Co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2" r:id="rId6"/>
    <p:sldLayoutId id="2147483669" r:id="rId7"/>
    <p:sldLayoutId id="2147483670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ctrTitle"/>
          </p:nvPr>
        </p:nvSpPr>
        <p:spPr>
          <a:xfrm>
            <a:off x="3595675" y="1986350"/>
            <a:ext cx="4835100" cy="21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Implementation of Markov Decision Processes into quantum algorithms for reinforcement learning </a:t>
            </a:r>
            <a:endParaRPr sz="3200" dirty="0"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1"/>
          </p:nvPr>
        </p:nvSpPr>
        <p:spPr>
          <a:xfrm>
            <a:off x="3595675" y="4168550"/>
            <a:ext cx="4835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Francesca Stefano e Antonio Signorelli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2DC4C239-483D-7FFE-5806-B6678F994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>
            <a:extLst>
              <a:ext uri="{FF2B5EF4-FFF2-40B4-BE49-F238E27FC236}">
                <a16:creationId xmlns:a16="http://schemas.microsoft.com/office/drawing/2014/main" id="{4FADDAD6-AEFB-7B64-96B3-04E1F13219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Sviluppo di esempi di codice</a:t>
            </a:r>
            <a:endParaRPr dirty="0"/>
          </a:p>
        </p:txBody>
      </p:sp>
      <p:sp>
        <p:nvSpPr>
          <p:cNvPr id="271" name="Google Shape;271;p40">
            <a:extLst>
              <a:ext uri="{FF2B5EF4-FFF2-40B4-BE49-F238E27FC236}">
                <a16:creationId xmlns:a16="http://schemas.microsoft.com/office/drawing/2014/main" id="{4C6A0548-62A1-CCAD-26E4-4DE96713728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01091" y="1624683"/>
            <a:ext cx="5437609" cy="263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Modifica della politica eGreedyPolicy per ridurre l'epsilon in modo lineare.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Implementazione di Deep Q-Learning (DQL) e politica epsilon-</a:t>
            </a:r>
            <a:r>
              <a:rPr lang="it-IT" b="0" i="0" dirty="0" err="1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greedy</a:t>
            </a: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I</a:t>
            </a: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mplementazione di una politica multiagente.</a:t>
            </a:r>
            <a:endParaRPr lang="en" dirty="0"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latin typeface="Assistant" pitchFamily="2" charset="-79"/>
              <a:cs typeface="Assistant" pitchFamily="2" charset="-79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ECECEC"/>
                </a:solidFill>
                <a:effectLst/>
                <a:latin typeface="Assistant" pitchFamily="2" charset="-79"/>
                <a:cs typeface="Assistant" pitchFamily="2" charset="-79"/>
              </a:rPr>
              <a:t>Introduzione di stati parzialmente osservabili e utilizzo dell'algoritmo di Grover per influenzare la selezione dell'azione.</a:t>
            </a:r>
            <a:endParaRPr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74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43A06-18DE-8063-4E01-BFDE6EA3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eGreedyPolicy e DQLearning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F4CDFB2-981C-D39F-5E07-EE735F8E745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72664" y="3998099"/>
            <a:ext cx="2535624" cy="572700"/>
          </a:xfrm>
        </p:spPr>
        <p:txBody>
          <a:bodyPr/>
          <a:lstStyle/>
          <a:p>
            <a:r>
              <a:rPr lang="it-IT" sz="1100" dirty="0"/>
              <a:t>RISULTATI</a:t>
            </a:r>
          </a:p>
        </p:txBody>
      </p:sp>
      <p:graphicFrame>
        <p:nvGraphicFramePr>
          <p:cNvPr id="5" name="Google Shape;681;p64">
            <a:extLst>
              <a:ext uri="{FF2B5EF4-FFF2-40B4-BE49-F238E27FC236}">
                <a16:creationId xmlns:a16="http://schemas.microsoft.com/office/drawing/2014/main" id="{45CB003B-3D35-4FB6-75EF-6AC739EB6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028734"/>
              </p:ext>
            </p:extLst>
          </p:nvPr>
        </p:nvGraphicFramePr>
        <p:xfrm>
          <a:off x="1688530" y="1605632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0.9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oogle Shape;681;p64">
            <a:extLst>
              <a:ext uri="{FF2B5EF4-FFF2-40B4-BE49-F238E27FC236}">
                <a16:creationId xmlns:a16="http://schemas.microsoft.com/office/drawing/2014/main" id="{EBD2807A-7C43-C0B7-5713-47E1E26B2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272976"/>
              </p:ext>
            </p:extLst>
          </p:nvPr>
        </p:nvGraphicFramePr>
        <p:xfrm>
          <a:off x="5025483" y="1605632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r>
                        <a:rPr lang="it-IT" b="1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Reward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133.18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ottotitolo 3">
            <a:extLst>
              <a:ext uri="{FF2B5EF4-FFF2-40B4-BE49-F238E27FC236}">
                <a16:creationId xmlns:a16="http://schemas.microsoft.com/office/drawing/2014/main" id="{0BF2557A-628A-AEBE-5701-A4BF97FA3CC5}"/>
              </a:ext>
            </a:extLst>
          </p:cNvPr>
          <p:cNvSpPr txBox="1">
            <a:spLocks/>
          </p:cNvSpPr>
          <p:nvPr/>
        </p:nvSpPr>
        <p:spPr>
          <a:xfrm>
            <a:off x="1635713" y="3998099"/>
            <a:ext cx="25356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IPERPARAMETRI</a:t>
            </a:r>
          </a:p>
        </p:txBody>
      </p:sp>
    </p:spTree>
    <p:extLst>
      <p:ext uri="{BB962C8B-B14F-4D97-AF65-F5344CB8AC3E}">
        <p14:creationId xmlns:p14="http://schemas.microsoft.com/office/powerpoint/2010/main" val="36430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385B-D862-9844-2C1A-BE7FB5EC8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FFE93-F071-B9E3-854B-51923BA5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MultiAgentQuantumToyEnv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E51CE6C5-4A3F-A24E-53DC-F664B04FC1E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72664" y="3998099"/>
            <a:ext cx="2535624" cy="572700"/>
          </a:xfrm>
        </p:spPr>
        <p:txBody>
          <a:bodyPr/>
          <a:lstStyle/>
          <a:p>
            <a:r>
              <a:rPr lang="it-IT" sz="1100" dirty="0"/>
              <a:t>RISULTATI</a:t>
            </a:r>
          </a:p>
        </p:txBody>
      </p:sp>
      <p:graphicFrame>
        <p:nvGraphicFramePr>
          <p:cNvPr id="5" name="Google Shape;681;p64">
            <a:extLst>
              <a:ext uri="{FF2B5EF4-FFF2-40B4-BE49-F238E27FC236}">
                <a16:creationId xmlns:a16="http://schemas.microsoft.com/office/drawing/2014/main" id="{49037CE2-E348-707D-C1D7-333087881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623521"/>
              </p:ext>
            </p:extLst>
          </p:nvPr>
        </p:nvGraphicFramePr>
        <p:xfrm>
          <a:off x="1688530" y="1605632"/>
          <a:ext cx="2429987" cy="277347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Num Agents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4206"/>
                  </a:ext>
                </a:extLst>
              </a:tr>
            </a:tbl>
          </a:graphicData>
        </a:graphic>
      </p:graphicFrame>
      <p:graphicFrame>
        <p:nvGraphicFramePr>
          <p:cNvPr id="6" name="Google Shape;681;p64">
            <a:extLst>
              <a:ext uri="{FF2B5EF4-FFF2-40B4-BE49-F238E27FC236}">
                <a16:creationId xmlns:a16="http://schemas.microsoft.com/office/drawing/2014/main" id="{7B242B6B-6475-16BE-B4AE-8B6D7C7D9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863722"/>
              </p:ext>
            </p:extLst>
          </p:nvPr>
        </p:nvGraphicFramePr>
        <p:xfrm>
          <a:off x="5025483" y="1605632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r>
                        <a:rPr lang="it-IT" b="1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[0,0,0,0]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[0,0,1,1]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[0,1,0,0]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[0,0,1,0]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Reward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196.24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ottotitolo 3">
            <a:extLst>
              <a:ext uri="{FF2B5EF4-FFF2-40B4-BE49-F238E27FC236}">
                <a16:creationId xmlns:a16="http://schemas.microsoft.com/office/drawing/2014/main" id="{E4EF05AE-4957-898C-802B-CFDA8D333F18}"/>
              </a:ext>
            </a:extLst>
          </p:cNvPr>
          <p:cNvSpPr txBox="1">
            <a:spLocks/>
          </p:cNvSpPr>
          <p:nvPr/>
        </p:nvSpPr>
        <p:spPr>
          <a:xfrm>
            <a:off x="1635711" y="4508769"/>
            <a:ext cx="2535624" cy="38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IPERPARAMETRI</a:t>
            </a:r>
          </a:p>
        </p:txBody>
      </p:sp>
    </p:spTree>
    <p:extLst>
      <p:ext uri="{BB962C8B-B14F-4D97-AF65-F5344CB8AC3E}">
        <p14:creationId xmlns:p14="http://schemas.microsoft.com/office/powerpoint/2010/main" val="159871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A6ACB-5AE9-369A-8DFE-DDFC12829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D21E5-88DB-B6CD-F961-8F4C8217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MultiAgentQuantumToyEnv da finire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250ABB53-A2EC-4677-CA82-B70E97AF354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757670" y="3936069"/>
            <a:ext cx="2535624" cy="572700"/>
          </a:xfrm>
        </p:spPr>
        <p:txBody>
          <a:bodyPr/>
          <a:lstStyle/>
          <a:p>
            <a:r>
              <a:rPr lang="it-IT" sz="1100" dirty="0"/>
              <a:t>RISULTATI</a:t>
            </a:r>
          </a:p>
        </p:txBody>
      </p:sp>
      <p:graphicFrame>
        <p:nvGraphicFramePr>
          <p:cNvPr id="5" name="Google Shape;681;p64">
            <a:extLst>
              <a:ext uri="{FF2B5EF4-FFF2-40B4-BE49-F238E27FC236}">
                <a16:creationId xmlns:a16="http://schemas.microsoft.com/office/drawing/2014/main" id="{EAA09575-E7F2-AAC1-277C-A69D982E0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567068"/>
              </p:ext>
            </p:extLst>
          </p:nvPr>
        </p:nvGraphicFramePr>
        <p:xfrm>
          <a:off x="1190442" y="1510979"/>
          <a:ext cx="2429987" cy="277347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Num Agents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4206"/>
                  </a:ext>
                </a:extLst>
              </a:tr>
            </a:tbl>
          </a:graphicData>
        </a:graphic>
      </p:graphicFrame>
      <p:graphicFrame>
        <p:nvGraphicFramePr>
          <p:cNvPr id="6" name="Google Shape;681;p64">
            <a:extLst>
              <a:ext uri="{FF2B5EF4-FFF2-40B4-BE49-F238E27FC236}">
                <a16:creationId xmlns:a16="http://schemas.microsoft.com/office/drawing/2014/main" id="{D838F058-EA1E-E3B6-B2D8-8DE16D997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26834"/>
              </p:ext>
            </p:extLst>
          </p:nvPr>
        </p:nvGraphicFramePr>
        <p:xfrm>
          <a:off x="3810489" y="1508679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r>
                        <a:rPr lang="it-IT" b="1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[0,0,1,1]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[1,0,0,0]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[1,0,0,0]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[0,1,1,0]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Reward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104.89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ottotitolo 3">
            <a:extLst>
              <a:ext uri="{FF2B5EF4-FFF2-40B4-BE49-F238E27FC236}">
                <a16:creationId xmlns:a16="http://schemas.microsoft.com/office/drawing/2014/main" id="{FE27952D-E10F-F88B-75E2-5C8D61FC0E63}"/>
              </a:ext>
            </a:extLst>
          </p:cNvPr>
          <p:cNvSpPr txBox="1">
            <a:spLocks/>
          </p:cNvSpPr>
          <p:nvPr/>
        </p:nvSpPr>
        <p:spPr>
          <a:xfrm>
            <a:off x="1137623" y="4404005"/>
            <a:ext cx="2535624" cy="38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IPERPARAMETRI</a:t>
            </a:r>
          </a:p>
        </p:txBody>
      </p:sp>
      <p:graphicFrame>
        <p:nvGraphicFramePr>
          <p:cNvPr id="3" name="Google Shape;681;p64">
            <a:extLst>
              <a:ext uri="{FF2B5EF4-FFF2-40B4-BE49-F238E27FC236}">
                <a16:creationId xmlns:a16="http://schemas.microsoft.com/office/drawing/2014/main" id="{E991C562-3EE4-CAF3-8AC4-678816C1B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807112"/>
              </p:ext>
            </p:extLst>
          </p:nvPr>
        </p:nvGraphicFramePr>
        <p:xfrm>
          <a:off x="6430536" y="1508679"/>
          <a:ext cx="2429987" cy="158484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87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Nqubit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Rappresentation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reward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ottotitolo 3">
            <a:extLst>
              <a:ext uri="{FF2B5EF4-FFF2-40B4-BE49-F238E27FC236}">
                <a16:creationId xmlns:a16="http://schemas.microsoft.com/office/drawing/2014/main" id="{0028960F-4FE5-1F3A-F496-B133C7A0618C}"/>
              </a:ext>
            </a:extLst>
          </p:cNvPr>
          <p:cNvSpPr txBox="1">
            <a:spLocks/>
          </p:cNvSpPr>
          <p:nvPr/>
        </p:nvSpPr>
        <p:spPr>
          <a:xfrm>
            <a:off x="6377717" y="3093519"/>
            <a:ext cx="25356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QUBITS PER LA RAPPRESENTAZIONE</a:t>
            </a:r>
          </a:p>
        </p:txBody>
      </p:sp>
    </p:spTree>
    <p:extLst>
      <p:ext uri="{BB962C8B-B14F-4D97-AF65-F5344CB8AC3E}">
        <p14:creationId xmlns:p14="http://schemas.microsoft.com/office/powerpoint/2010/main" val="230342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C9361-C07C-9046-D49F-5C0C766F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D8F3E7-FD63-A204-AAC7-CA143A22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b="0" i="0" dirty="0">
                <a:effectLst/>
                <a:latin typeface="Coda" panose="020B0604020202020204" charset="0"/>
              </a:rPr>
              <a:t>Stati parzialmente osservabili e QuantumQLearning</a:t>
            </a:r>
            <a:endParaRPr lang="it-IT" sz="2400" dirty="0">
              <a:latin typeface="Coda" panose="020B0604020202020204" charset="0"/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3EAE5EFE-6171-6B11-AFF9-1282A8EA36F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72664" y="3998099"/>
            <a:ext cx="2535624" cy="440086"/>
          </a:xfrm>
        </p:spPr>
        <p:txBody>
          <a:bodyPr/>
          <a:lstStyle/>
          <a:p>
            <a:r>
              <a:rPr lang="it-IT" sz="1100" dirty="0"/>
              <a:t>RISULTATI</a:t>
            </a:r>
          </a:p>
        </p:txBody>
      </p:sp>
      <p:graphicFrame>
        <p:nvGraphicFramePr>
          <p:cNvPr id="5" name="Google Shape;681;p64">
            <a:extLst>
              <a:ext uri="{FF2B5EF4-FFF2-40B4-BE49-F238E27FC236}">
                <a16:creationId xmlns:a16="http://schemas.microsoft.com/office/drawing/2014/main" id="{62C5B2A7-10DC-7B34-ADA0-4F515EFC9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427015"/>
              </p:ext>
            </p:extLst>
          </p:nvPr>
        </p:nvGraphicFramePr>
        <p:xfrm>
          <a:off x="1688531" y="1204188"/>
          <a:ext cx="2429987" cy="356589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44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Num Agents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4206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exploration0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1.0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7855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exporationSteps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40974"/>
                  </a:ext>
                </a:extLst>
              </a:tr>
            </a:tbl>
          </a:graphicData>
        </a:graphic>
      </p:graphicFrame>
      <p:graphicFrame>
        <p:nvGraphicFramePr>
          <p:cNvPr id="6" name="Google Shape;681;p64">
            <a:extLst>
              <a:ext uri="{FF2B5EF4-FFF2-40B4-BE49-F238E27FC236}">
                <a16:creationId xmlns:a16="http://schemas.microsoft.com/office/drawing/2014/main" id="{3978F1DA-AC8A-2BE0-0592-F1DB00FA8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522343"/>
              </p:ext>
            </p:extLst>
          </p:nvPr>
        </p:nvGraphicFramePr>
        <p:xfrm>
          <a:off x="5025484" y="1620839"/>
          <a:ext cx="2429987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22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State</a:t>
                      </a:r>
                      <a:r>
                        <a:rPr lang="it-IT" b="1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 </a:t>
                      </a:r>
                      <a:endParaRPr b="1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Action</a:t>
                      </a:r>
                      <a:endParaRPr b="1"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54869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Assistant" pitchFamily="2" charset="-79"/>
                        <a:ea typeface="Coda"/>
                        <a:cs typeface="Assistant" pitchFamily="2" charset="-79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 pitchFamily="2" charset="-79"/>
                          <a:ea typeface="Coda"/>
                          <a:cs typeface="Assistant" pitchFamily="2" charset="-79"/>
                          <a:sym typeface="Coda"/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Total Reward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-74.51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ottotitolo 3">
            <a:extLst>
              <a:ext uri="{FF2B5EF4-FFF2-40B4-BE49-F238E27FC236}">
                <a16:creationId xmlns:a16="http://schemas.microsoft.com/office/drawing/2014/main" id="{614E180E-8C8E-A0A5-3AA6-470B825D68DA}"/>
              </a:ext>
            </a:extLst>
          </p:cNvPr>
          <p:cNvSpPr txBox="1">
            <a:spLocks/>
          </p:cNvSpPr>
          <p:nvPr/>
        </p:nvSpPr>
        <p:spPr>
          <a:xfrm>
            <a:off x="1635712" y="4770078"/>
            <a:ext cx="2535624" cy="38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it-IT" sz="1100" dirty="0"/>
              <a:t>IPERPARAMETRI</a:t>
            </a:r>
          </a:p>
        </p:txBody>
      </p:sp>
    </p:spTree>
    <p:extLst>
      <p:ext uri="{BB962C8B-B14F-4D97-AF65-F5344CB8AC3E}">
        <p14:creationId xmlns:p14="http://schemas.microsoft.com/office/powerpoint/2010/main" val="358953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B1EFF-8CBE-E35F-C616-2D537341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747A-6635-6760-115E-7D30F1D1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240" y="504498"/>
            <a:ext cx="5993034" cy="572700"/>
          </a:xfrm>
        </p:spPr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33EE18-93AB-1FD6-C83C-5895EDC1A9D4}"/>
              </a:ext>
            </a:extLst>
          </p:cNvPr>
          <p:cNvSpPr txBox="1"/>
          <p:nvPr/>
        </p:nvSpPr>
        <p:spPr>
          <a:xfrm>
            <a:off x="1631239" y="1479395"/>
            <a:ext cx="59930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Il paper analizzato offre una base solida per l'apprendimento per rinforzo quantistico, integrando concetti classici e quantistici.</a:t>
            </a:r>
          </a:p>
          <a:p>
            <a:endParaRPr lang="it-IT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Sfide come la gestione dell'entanglement e la codifica degli stati richiedono una comprensione avanzata della computazione quantistica.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Opportunità future includono sperimentazioni su scenari complessi e l'ottimizzazione degli algoritmi per ambienti reali.</a:t>
            </a:r>
          </a:p>
          <a:p>
            <a:endParaRPr lang="it-IT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it-IT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 definitiva, il progetto rappresenta un passo significativo verso la comprensione e l'applicazione dell'apprendimento per rinforzo in campo quantistico.</a:t>
            </a:r>
          </a:p>
        </p:txBody>
      </p:sp>
    </p:spTree>
    <p:extLst>
      <p:ext uri="{BB962C8B-B14F-4D97-AF65-F5344CB8AC3E}">
        <p14:creationId xmlns:p14="http://schemas.microsoft.com/office/powerpoint/2010/main" val="8146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2034213" y="1007508"/>
            <a:ext cx="5075572" cy="2263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PER L’ATTENZIONE</a:t>
            </a:r>
            <a:endParaRPr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EB18ED-9643-5D32-088D-21D92C13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589" y="3271023"/>
            <a:ext cx="5216821" cy="1665249"/>
          </a:xfrm>
        </p:spPr>
        <p:txBody>
          <a:bodyPr/>
          <a:lstStyle/>
          <a:p>
            <a:r>
              <a:rPr lang="it-IT" b="1" dirty="0"/>
              <a:t>REFERENCE: </a:t>
            </a:r>
            <a:r>
              <a:rPr lang="it-IT" sz="1600" b="1" dirty="0"/>
              <a:t>M.P. Cuellar, M.C. Pegalajar, L.G.B. Ruiz, G. Navarro, C. Cano, L. Servadei, "Implementation of Markov Decision Processes into quantum algorithms for reinforcement learning", 1st Workshop on Quantum Artificial Intelligence 2023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130661F3-1D6E-48DC-BC82-F744E26A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>
            <a:extLst>
              <a:ext uri="{FF2B5EF4-FFF2-40B4-BE49-F238E27FC236}">
                <a16:creationId xmlns:a16="http://schemas.microsoft.com/office/drawing/2014/main" id="{9AC3BC1C-C443-B911-E485-6BB4AE7E39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Obiettivo del progetto</a:t>
            </a:r>
            <a:endParaRPr dirty="0"/>
          </a:p>
        </p:txBody>
      </p:sp>
      <p:sp>
        <p:nvSpPr>
          <p:cNvPr id="277" name="Google Shape;277;p41">
            <a:extLst>
              <a:ext uri="{FF2B5EF4-FFF2-40B4-BE49-F238E27FC236}">
                <a16:creationId xmlns:a16="http://schemas.microsoft.com/office/drawing/2014/main" id="{24852574-03C9-FCBD-1E37-C8A4B20B26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24600" y="1727375"/>
            <a:ext cx="42948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Analisi approfondita del paper «</a:t>
            </a:r>
            <a:r>
              <a:rPr lang="it-IT" dirty="0" err="1"/>
              <a:t>implementation</a:t>
            </a:r>
            <a:r>
              <a:rPr lang="it-IT" dirty="0"/>
              <a:t> of Markov Decision Processes into quantum algorithms for reinforcement learning»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Valutazione dei pregi e dei limiti del paper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Integrazione dello studio del paper con l’analisi del codice proposto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Sviluppo di esempi di codice più complessi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5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96505874-083E-4B51-A812-703DB3F4B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>
            <a:extLst>
              <a:ext uri="{FF2B5EF4-FFF2-40B4-BE49-F238E27FC236}">
                <a16:creationId xmlns:a16="http://schemas.microsoft.com/office/drawing/2014/main" id="{3D7B851C-4CAB-71BD-8B58-3665B241D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0" name="Google Shape;240;p37">
            <a:extLst>
              <a:ext uri="{FF2B5EF4-FFF2-40B4-BE49-F238E27FC236}">
                <a16:creationId xmlns:a16="http://schemas.microsoft.com/office/drawing/2014/main" id="{AB92AE8A-39C1-140E-B7D1-D10FDA1422EF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657776" y="1212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37">
            <a:extLst>
              <a:ext uri="{FF2B5EF4-FFF2-40B4-BE49-F238E27FC236}">
                <a16:creationId xmlns:a16="http://schemas.microsoft.com/office/drawing/2014/main" id="{AA667DFD-4C68-C4D2-773E-2ADED0A9DBFB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657776" y="28065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2" name="Google Shape;242;p37">
            <a:extLst>
              <a:ext uri="{FF2B5EF4-FFF2-40B4-BE49-F238E27FC236}">
                <a16:creationId xmlns:a16="http://schemas.microsoft.com/office/drawing/2014/main" id="{FD275F05-E13A-9583-09B0-A3385D0839DA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204647" y="1212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37">
            <a:extLst>
              <a:ext uri="{FF2B5EF4-FFF2-40B4-BE49-F238E27FC236}">
                <a16:creationId xmlns:a16="http://schemas.microsoft.com/office/drawing/2014/main" id="{DF2DEC7C-ED43-B1A5-CF76-580A8562DF6A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204647" y="28065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4" name="Google Shape;244;p37">
            <a:extLst>
              <a:ext uri="{FF2B5EF4-FFF2-40B4-BE49-F238E27FC236}">
                <a16:creationId xmlns:a16="http://schemas.microsoft.com/office/drawing/2014/main" id="{2ADB474D-261F-3BF0-E7FB-96E6B84DBC1D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6751524" y="1212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5" name="Google Shape;245;p37">
            <a:extLst>
              <a:ext uri="{FF2B5EF4-FFF2-40B4-BE49-F238E27FC236}">
                <a16:creationId xmlns:a16="http://schemas.microsoft.com/office/drawing/2014/main" id="{EE926ECD-B631-3820-997C-2A665D9635E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6751524" y="280658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6" name="Google Shape;246;p37">
            <a:extLst>
              <a:ext uri="{FF2B5EF4-FFF2-40B4-BE49-F238E27FC236}">
                <a16:creationId xmlns:a16="http://schemas.microsoft.com/office/drawing/2014/main" id="{26240CB3-7592-21DB-7EA2-0FFD6AAB8173}"/>
              </a:ext>
            </a:extLst>
          </p:cNvPr>
          <p:cNvSpPr txBox="1">
            <a:spLocks noGrp="1"/>
          </p:cNvSpPr>
          <p:nvPr>
            <p:ph type="subTitle" idx="16"/>
          </p:nvPr>
        </p:nvSpPr>
        <p:spPr>
          <a:xfrm>
            <a:off x="872376" y="171335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247" name="Google Shape;247;p37">
            <a:extLst>
              <a:ext uri="{FF2B5EF4-FFF2-40B4-BE49-F238E27FC236}">
                <a16:creationId xmlns:a16="http://schemas.microsoft.com/office/drawing/2014/main" id="{13B39466-22ED-274A-4979-264839A640C7}"/>
              </a:ext>
            </a:extLst>
          </p:cNvPr>
          <p:cNvSpPr txBox="1">
            <a:spLocks noGrp="1"/>
          </p:cNvSpPr>
          <p:nvPr>
            <p:ph type="subTitle" idx="17"/>
          </p:nvPr>
        </p:nvSpPr>
        <p:spPr>
          <a:xfrm>
            <a:off x="3419246" y="1713357"/>
            <a:ext cx="254687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Implementazione</a:t>
            </a:r>
            <a:endParaRPr dirty="0"/>
          </a:p>
        </p:txBody>
      </p:sp>
      <p:sp>
        <p:nvSpPr>
          <p:cNvPr id="248" name="Google Shape;248;p37">
            <a:extLst>
              <a:ext uri="{FF2B5EF4-FFF2-40B4-BE49-F238E27FC236}">
                <a16:creationId xmlns:a16="http://schemas.microsoft.com/office/drawing/2014/main" id="{5A251206-CD16-3D61-4C69-F7048DC02EFD}"/>
              </a:ext>
            </a:extLst>
          </p:cNvPr>
          <p:cNvSpPr txBox="1">
            <a:spLocks noGrp="1"/>
          </p:cNvSpPr>
          <p:nvPr>
            <p:ph type="subTitle" idx="18"/>
          </p:nvPr>
        </p:nvSpPr>
        <p:spPr>
          <a:xfrm>
            <a:off x="5966124" y="1713356"/>
            <a:ext cx="2305500" cy="858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of Concept</a:t>
            </a:r>
            <a:endParaRPr dirty="0"/>
          </a:p>
        </p:txBody>
      </p:sp>
      <p:sp>
        <p:nvSpPr>
          <p:cNvPr id="249" name="Google Shape;249;p37">
            <a:extLst>
              <a:ext uri="{FF2B5EF4-FFF2-40B4-BE49-F238E27FC236}">
                <a16:creationId xmlns:a16="http://schemas.microsoft.com/office/drawing/2014/main" id="{3F00450D-3CB3-2363-673D-2EB88344A556}"/>
              </a:ext>
            </a:extLst>
          </p:cNvPr>
          <p:cNvSpPr txBox="1">
            <a:spLocks noGrp="1"/>
          </p:cNvSpPr>
          <p:nvPr>
            <p:ph type="subTitle" idx="19"/>
          </p:nvPr>
        </p:nvSpPr>
        <p:spPr>
          <a:xfrm>
            <a:off x="872376" y="3307061"/>
            <a:ext cx="2305500" cy="905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del codice fornito</a:t>
            </a:r>
            <a:endParaRPr dirty="0"/>
          </a:p>
        </p:txBody>
      </p:sp>
      <p:sp>
        <p:nvSpPr>
          <p:cNvPr id="250" name="Google Shape;250;p37">
            <a:extLst>
              <a:ext uri="{FF2B5EF4-FFF2-40B4-BE49-F238E27FC236}">
                <a16:creationId xmlns:a16="http://schemas.microsoft.com/office/drawing/2014/main" id="{443553A9-1708-0026-89DF-6FC53D659C7B}"/>
              </a:ext>
            </a:extLst>
          </p:cNvPr>
          <p:cNvSpPr txBox="1">
            <a:spLocks noGrp="1"/>
          </p:cNvSpPr>
          <p:nvPr>
            <p:ph type="subTitle" idx="20"/>
          </p:nvPr>
        </p:nvSpPr>
        <p:spPr>
          <a:xfrm>
            <a:off x="3419247" y="3307062"/>
            <a:ext cx="2305500" cy="1306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Sviluppo di esempi di codice</a:t>
            </a:r>
            <a:endParaRPr dirty="0"/>
          </a:p>
        </p:txBody>
      </p:sp>
      <p:sp>
        <p:nvSpPr>
          <p:cNvPr id="251" name="Google Shape;251;p37">
            <a:extLst>
              <a:ext uri="{FF2B5EF4-FFF2-40B4-BE49-F238E27FC236}">
                <a16:creationId xmlns:a16="http://schemas.microsoft.com/office/drawing/2014/main" id="{9162F2CC-A271-36B4-502F-DB9D292E4B1B}"/>
              </a:ext>
            </a:extLst>
          </p:cNvPr>
          <p:cNvSpPr txBox="1">
            <a:spLocks noGrp="1"/>
          </p:cNvSpPr>
          <p:nvPr>
            <p:ph type="subTitle" idx="21"/>
          </p:nvPr>
        </p:nvSpPr>
        <p:spPr>
          <a:xfrm>
            <a:off x="5966124" y="3307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19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subTitle" idx="1"/>
          </p:nvPr>
        </p:nvSpPr>
        <p:spPr>
          <a:xfrm>
            <a:off x="1905299" y="4570800"/>
            <a:ext cx="5333400" cy="331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/>
              <a:t>Ciclo di interazione</a:t>
            </a:r>
            <a:endParaRPr sz="1000"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2"/>
          </p:nvPr>
        </p:nvSpPr>
        <p:spPr>
          <a:xfrm>
            <a:off x="1905299" y="1384350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 Il Reinforcement Learing (RL) classico è una forma di apprendimento automatico in cui un agente impara interagendo con un ambiente sconosciuto.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L’obiettivo è massimizzare la ricompensa accumulata a lungo termine.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E11B55-5DAB-29B0-9F3E-9820684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37" y="2811996"/>
            <a:ext cx="3578923" cy="1678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28D2A1FB-EF9F-506A-7EDD-37361DB7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>
            <a:extLst>
              <a:ext uri="{FF2B5EF4-FFF2-40B4-BE49-F238E27FC236}">
                <a16:creationId xmlns:a16="http://schemas.microsoft.com/office/drawing/2014/main" id="{34D0467B-9ABF-76CA-2590-6184B3E97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Implementazione</a:t>
            </a:r>
            <a:endParaRPr dirty="0"/>
          </a:p>
        </p:txBody>
      </p:sp>
      <p:sp>
        <p:nvSpPr>
          <p:cNvPr id="270" name="Google Shape;270;p40">
            <a:extLst>
              <a:ext uri="{FF2B5EF4-FFF2-40B4-BE49-F238E27FC236}">
                <a16:creationId xmlns:a16="http://schemas.microsoft.com/office/drawing/2014/main" id="{7A0CC3C0-F164-D3B5-C0C4-0D351871CD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6638" y="4744001"/>
            <a:ext cx="5333400" cy="331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/>
              <a:t>Implementazione di un MDP con quantum program</a:t>
            </a:r>
            <a:endParaRPr sz="1000" dirty="0"/>
          </a:p>
        </p:txBody>
      </p:sp>
      <p:sp>
        <p:nvSpPr>
          <p:cNvPr id="271" name="Google Shape;271;p40">
            <a:extLst>
              <a:ext uri="{FF2B5EF4-FFF2-40B4-BE49-F238E27FC236}">
                <a16:creationId xmlns:a16="http://schemas.microsoft.com/office/drawing/2014/main" id="{8555A85B-E064-3273-2FF7-01153E7E0CC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05300" y="1205931"/>
            <a:ext cx="53334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 Il paper propone un metodo per implementare il ciclo di RL in un ambiente quantistico.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Fasi dell’implementazione: preparazione dello stato quantistico, selezione e codifica dell’azione, evoluzione dell’ambiente, calcolo della ricompensa e restituzione delle informazioni all’agente.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0E2DC4-E8D2-6CD7-9AB7-0AC6B3F14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28" y="2604566"/>
            <a:ext cx="3594144" cy="21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7FB49BA4-820F-034B-884D-F94D05D4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>
            <a:extLst>
              <a:ext uri="{FF2B5EF4-FFF2-40B4-BE49-F238E27FC236}">
                <a16:creationId xmlns:a16="http://schemas.microsoft.com/office/drawing/2014/main" id="{48313AE0-1E37-3533-CFB6-FD4F04EDA8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of Concept</a:t>
            </a:r>
            <a:endParaRPr dirty="0"/>
          </a:p>
        </p:txBody>
      </p:sp>
      <p:sp>
        <p:nvSpPr>
          <p:cNvPr id="283" name="Google Shape;283;p42">
            <a:extLst>
              <a:ext uri="{FF2B5EF4-FFF2-40B4-BE49-F238E27FC236}">
                <a16:creationId xmlns:a16="http://schemas.microsoft.com/office/drawing/2014/main" id="{8361070B-94E4-8444-785E-FBED6F9884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2605" y="1209039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Implementazione di un MDP in un ambiente classico e quantistico</a:t>
            </a:r>
            <a:endParaRPr dirty="0"/>
          </a:p>
        </p:txBody>
      </p:sp>
      <p:sp>
        <p:nvSpPr>
          <p:cNvPr id="284" name="Google Shape;284;p42">
            <a:extLst>
              <a:ext uri="{FF2B5EF4-FFF2-40B4-BE49-F238E27FC236}">
                <a16:creationId xmlns:a16="http://schemas.microsoft.com/office/drawing/2014/main" id="{76D28418-ABC3-43A6-63AE-F449CD84E65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25946" y="3806960"/>
            <a:ext cx="25869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Esperimento di esempio per addestrare un agente classico usando Q-Learning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A7EC9B-74D5-8BE0-8F0E-404678B8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93" y="1209039"/>
            <a:ext cx="4209207" cy="2516496"/>
          </a:xfrm>
          <a:prstGeom prst="rect">
            <a:avLst/>
          </a:prstGeom>
        </p:spPr>
      </p:pic>
      <p:graphicFrame>
        <p:nvGraphicFramePr>
          <p:cNvPr id="2" name="Google Shape;681;p64">
            <a:extLst>
              <a:ext uri="{FF2B5EF4-FFF2-40B4-BE49-F238E27FC236}">
                <a16:creationId xmlns:a16="http://schemas.microsoft.com/office/drawing/2014/main" id="{B2D9EC88-F533-5260-C856-7939BC0E8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271401"/>
              </p:ext>
            </p:extLst>
          </p:nvPr>
        </p:nvGraphicFramePr>
        <p:xfrm>
          <a:off x="772577" y="2239071"/>
          <a:ext cx="2226955" cy="237726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112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gamma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MaxSteps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0.5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epsf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0.001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epsSteps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200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636707"/>
                  </a:ext>
                </a:extLst>
              </a:tr>
              <a:tr h="3010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Alpha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8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5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581C5E9F-DF7D-265B-6702-0E1B6382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>
            <a:extLst>
              <a:ext uri="{FF2B5EF4-FFF2-40B4-BE49-F238E27FC236}">
                <a16:creationId xmlns:a16="http://schemas.microsoft.com/office/drawing/2014/main" id="{73C242C6-877B-91AF-EC63-226853CA3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del codice fornito</a:t>
            </a:r>
            <a:endParaRPr dirty="0"/>
          </a:p>
        </p:txBody>
      </p:sp>
      <p:sp>
        <p:nvSpPr>
          <p:cNvPr id="271" name="Google Shape;271;p40">
            <a:extLst>
              <a:ext uri="{FF2B5EF4-FFF2-40B4-BE49-F238E27FC236}">
                <a16:creationId xmlns:a16="http://schemas.microsoft.com/office/drawing/2014/main" id="{199055AB-589C-936F-EF4F-5ECE875B176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01091" y="1624684"/>
            <a:ext cx="5437609" cy="1880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“</a:t>
            </a:r>
            <a:r>
              <a:rPr lang="en" b="1" dirty="0"/>
              <a:t>environments.py</a:t>
            </a:r>
            <a:r>
              <a:rPr lang="en" dirty="0"/>
              <a:t>”: Definisce gli ambienti classici e quantistici.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“</a:t>
            </a:r>
            <a:r>
              <a:rPr lang="en" b="1" dirty="0"/>
              <a:t>algorithms.py</a:t>
            </a:r>
            <a:r>
              <a:rPr lang="en" dirty="0"/>
              <a:t>”: Contiene implementazioni di algoritmi di apprendimento per rinforzo.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“</a:t>
            </a:r>
            <a:r>
              <a:rPr lang="en" b="1" dirty="0"/>
              <a:t>ClassicValueIteration.py</a:t>
            </a:r>
            <a:r>
              <a:rPr lang="en" dirty="0"/>
              <a:t>” e “</a:t>
            </a:r>
            <a:r>
              <a:rPr lang="en" b="1" dirty="0"/>
              <a:t>ClassicQLearning.py</a:t>
            </a:r>
            <a:r>
              <a:rPr lang="en" dirty="0"/>
              <a:t>” : Esempi di utilizzo di algoritmi classici.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“</a:t>
            </a:r>
            <a:r>
              <a:rPr lang="en" b="1" dirty="0"/>
              <a:t>QLearningQuantumEnv.py</a:t>
            </a:r>
            <a:r>
              <a:rPr lang="en" dirty="0"/>
              <a:t>”: Esempi di utilizzo di algoritmi quantistici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170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>
          <a:extLst>
            <a:ext uri="{FF2B5EF4-FFF2-40B4-BE49-F238E27FC236}">
              <a16:creationId xmlns:a16="http://schemas.microsoft.com/office/drawing/2014/main" id="{16429B04-11A7-CB42-7619-49D62DE2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3">
            <a:extLst>
              <a:ext uri="{FF2B5EF4-FFF2-40B4-BE49-F238E27FC236}">
                <a16:creationId xmlns:a16="http://schemas.microsoft.com/office/drawing/2014/main" id="{0C52FE20-ECC0-31F4-04D6-2FC1FCC7D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Pregi del codice</a:t>
            </a:r>
            <a:endParaRPr dirty="0"/>
          </a:p>
        </p:txBody>
      </p:sp>
      <p:graphicFrame>
        <p:nvGraphicFramePr>
          <p:cNvPr id="675" name="Google Shape;675;p63">
            <a:extLst>
              <a:ext uri="{FF2B5EF4-FFF2-40B4-BE49-F238E27FC236}">
                <a16:creationId xmlns:a16="http://schemas.microsoft.com/office/drawing/2014/main" id="{D209531A-CECC-927E-E140-2577FBE74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786407"/>
              </p:ext>
            </p:extLst>
          </p:nvPr>
        </p:nvGraphicFramePr>
        <p:xfrm>
          <a:off x="952500" y="1428750"/>
          <a:ext cx="7239000" cy="295641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207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Innovativo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Introduce un approccio innovativo all’apprendimento per rinforzo.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Metodologia chiara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La metodologia di implementazione è ben definita.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Applicazione pratica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Mostra l’applicazione pratica dell’algoritmo Q-Learning in un ambiente quantistico.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Disponibilità del codice sorgente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Il codice è disponibile per la riproduzione e l’estensione.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Ponte tra i campi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Fornisce un ponte tra l’apprendimento per rinforzo classico e quantistico, offrendo nuove possibiltà per sfruttare le potenzialità del calcolo quantistico nell’ambito dell’apprendimento automatico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2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63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>
          <a:extLst>
            <a:ext uri="{FF2B5EF4-FFF2-40B4-BE49-F238E27FC236}">
              <a16:creationId xmlns:a16="http://schemas.microsoft.com/office/drawing/2014/main" id="{B99D5162-49F1-A190-3556-1F42DFDA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3">
            <a:extLst>
              <a:ext uri="{FF2B5EF4-FFF2-40B4-BE49-F238E27FC236}">
                <a16:creationId xmlns:a16="http://schemas.microsoft.com/office/drawing/2014/main" id="{80147FD0-E15F-F50B-08C7-4C28C90FB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Difetti del codice</a:t>
            </a:r>
            <a:endParaRPr dirty="0"/>
          </a:p>
        </p:txBody>
      </p:sp>
      <p:graphicFrame>
        <p:nvGraphicFramePr>
          <p:cNvPr id="675" name="Google Shape;675;p63">
            <a:extLst>
              <a:ext uri="{FF2B5EF4-FFF2-40B4-BE49-F238E27FC236}">
                <a16:creationId xmlns:a16="http://schemas.microsoft.com/office/drawing/2014/main" id="{A875ACAA-DCBD-4DB2-7C0B-7DF280291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850258"/>
              </p:ext>
            </p:extLst>
          </p:nvPr>
        </p:nvGraphicFramePr>
        <p:xfrm>
          <a:off x="952500" y="1428750"/>
          <a:ext cx="7239000" cy="2956440"/>
        </p:xfrm>
        <a:graphic>
          <a:graphicData uri="http://schemas.openxmlformats.org/drawingml/2006/table">
            <a:tbl>
              <a:tblPr>
                <a:noFill/>
                <a:tableStyleId>{4459B2E0-7BDC-480E-9B65-240CE816A6A3}</a:tableStyleId>
              </a:tblPr>
              <a:tblGrid>
                <a:gridCol w="267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Limitazioni di spazio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Il codice fornito si limta a un caso di prova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Confronto limitato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Non fornisce un confronto dettagliato sulle prestazioni sull’apprendimento automatico per rinforzo in un ambiente classico e quantistico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Complessità implementativa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L’implementazione di un MDP quantistico richiede una comprensione avanzata della computazione quantistica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A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Coda"/>
                          <a:ea typeface="Coda"/>
                          <a:cs typeface="Coda"/>
                          <a:sym typeface="Coda"/>
                        </a:rPr>
                        <a:t>ssunzione sugli stati completamente osservabili e sull’ambiente quantistico</a:t>
                      </a:r>
                      <a:endParaRPr sz="1600" dirty="0">
                        <a:solidFill>
                          <a:schemeClr val="dk1"/>
                        </a:solidFill>
                        <a:latin typeface="Coda"/>
                        <a:ea typeface="Coda"/>
                        <a:cs typeface="Coda"/>
                        <a:sym typeface="Cod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Presume la disponibilità di un ambiente quantistico ideale nonché di un insieme di stati completamente osservabili, il che potrebbe non essere realistico in molte applicazioni reali.</a:t>
                      </a: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296680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Computing Major for College by Slidesgo">
  <a:themeElements>
    <a:clrScheme name="Simple Light">
      <a:dk1>
        <a:srgbClr val="FFFFE9"/>
      </a:dk1>
      <a:lt1>
        <a:srgbClr val="000000"/>
      </a:lt1>
      <a:dk2>
        <a:srgbClr val="D1E6F3"/>
      </a:dk2>
      <a:lt2>
        <a:srgbClr val="E6FFE6"/>
      </a:lt2>
      <a:accent1>
        <a:srgbClr val="BAC8D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777</Words>
  <Application>Microsoft Office PowerPoint</Application>
  <PresentationFormat>Presentazione su schermo (16:9)</PresentationFormat>
  <Paragraphs>216</Paragraphs>
  <Slides>16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Assistant</vt:lpstr>
      <vt:lpstr>Arial</vt:lpstr>
      <vt:lpstr>Nunito Light</vt:lpstr>
      <vt:lpstr>Coda</vt:lpstr>
      <vt:lpstr>Anaheim</vt:lpstr>
      <vt:lpstr>Quantum Computing Major for College by Slidesgo</vt:lpstr>
      <vt:lpstr>Implementation of Markov Decision Processes into quantum algorithms for reinforcement learning </vt:lpstr>
      <vt:lpstr>Obiettivo del progetto</vt:lpstr>
      <vt:lpstr>Table of contents</vt:lpstr>
      <vt:lpstr>Introduzione</vt:lpstr>
      <vt:lpstr>Implementazione</vt:lpstr>
      <vt:lpstr>Proof of Concept</vt:lpstr>
      <vt:lpstr>Analisi del codice fornito</vt:lpstr>
      <vt:lpstr>Pregi del codice</vt:lpstr>
      <vt:lpstr>Difetti del codice</vt:lpstr>
      <vt:lpstr>Sviluppo di esempi di codice</vt:lpstr>
      <vt:lpstr>eGreedyPolicy e DQLearning</vt:lpstr>
      <vt:lpstr>MultiAgentQuantumToyEnv</vt:lpstr>
      <vt:lpstr>MultiAgentQuantumToyEnv da finire</vt:lpstr>
      <vt:lpstr>Stati parzialmente osservabili e QuantumQLearning</vt:lpstr>
      <vt:lpstr>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Markov Decision Processes into quantum algorithms for reinforcement learning </dc:title>
  <dc:creator>Antonio Signorelli</dc:creator>
  <cp:lastModifiedBy>Antonio SIGNORELLI</cp:lastModifiedBy>
  <cp:revision>2</cp:revision>
  <dcterms:modified xsi:type="dcterms:W3CDTF">2024-03-04T11:22:21Z</dcterms:modified>
</cp:coreProperties>
</file>