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1" r:id="rId3"/>
    <p:sldId id="2076136279" r:id="rId4"/>
    <p:sldId id="301" r:id="rId5"/>
    <p:sldId id="258" r:id="rId6"/>
    <p:sldId id="2076136280" r:id="rId7"/>
    <p:sldId id="2076136281" r:id="rId8"/>
    <p:sldId id="295" r:id="rId9"/>
    <p:sldId id="264" r:id="rId10"/>
    <p:sldId id="2076136274" r:id="rId11"/>
    <p:sldId id="299" r:id="rId12"/>
    <p:sldId id="293" r:id="rId13"/>
    <p:sldId id="2076136282" r:id="rId14"/>
    <p:sldId id="271" r:id="rId15"/>
    <p:sldId id="300" r:id="rId16"/>
    <p:sldId id="296" r:id="rId17"/>
    <p:sldId id="2076136273" r:id="rId18"/>
    <p:sldId id="275" r:id="rId19"/>
    <p:sldId id="279" r:id="rId20"/>
    <p:sldId id="2076136283" r:id="rId21"/>
    <p:sldId id="2076136305" r:id="rId22"/>
    <p:sldId id="2076136306" r:id="rId23"/>
    <p:sldId id="2076136307" r:id="rId24"/>
    <p:sldId id="282" r:id="rId25"/>
    <p:sldId id="303" r:id="rId26"/>
    <p:sldId id="304" r:id="rId27"/>
    <p:sldId id="305" r:id="rId28"/>
    <p:sldId id="306" r:id="rId29"/>
    <p:sldId id="307" r:id="rId30"/>
    <p:sldId id="281" r:id="rId31"/>
    <p:sldId id="289" r:id="rId32"/>
    <p:sldId id="297" r:id="rId33"/>
    <p:sldId id="2076136278" r:id="rId34"/>
    <p:sldId id="311" r:id="rId35"/>
    <p:sldId id="312" r:id="rId36"/>
    <p:sldId id="313" r:id="rId37"/>
    <p:sldId id="314" r:id="rId38"/>
    <p:sldId id="315" r:id="rId39"/>
    <p:sldId id="316" r:id="rId40"/>
    <p:sldId id="317" r:id="rId41"/>
    <p:sldId id="318" r:id="rId42"/>
    <p:sldId id="2076136308" r:id="rId43"/>
    <p:sldId id="290" r:id="rId44"/>
    <p:sldId id="308" r:id="rId45"/>
    <p:sldId id="309" r:id="rId46"/>
    <p:sldId id="310" r:id="rId47"/>
    <p:sldId id="2076136309" r:id="rId48"/>
    <p:sldId id="291" r:id="rId49"/>
    <p:sldId id="319" r:id="rId50"/>
    <p:sldId id="2076136329" r:id="rId51"/>
    <p:sldId id="2076136310" r:id="rId52"/>
    <p:sldId id="2076136315" r:id="rId53"/>
    <p:sldId id="2076136311" r:id="rId54"/>
    <p:sldId id="2076136312" r:id="rId55"/>
    <p:sldId id="2076136313" r:id="rId56"/>
    <p:sldId id="2076136314" r:id="rId57"/>
    <p:sldId id="285" r:id="rId58"/>
    <p:sldId id="2076136316" r:id="rId59"/>
    <p:sldId id="2076136319" r:id="rId60"/>
    <p:sldId id="2076136320" r:id="rId61"/>
    <p:sldId id="2076136321" r:id="rId62"/>
    <p:sldId id="2076136317" r:id="rId63"/>
    <p:sldId id="262" r:id="rId64"/>
    <p:sldId id="263" r:id="rId65"/>
    <p:sldId id="2076136322" r:id="rId66"/>
    <p:sldId id="2076136323" r:id="rId67"/>
    <p:sldId id="2076136324" r:id="rId68"/>
    <p:sldId id="2076136325" r:id="rId69"/>
    <p:sldId id="2076136326" r:id="rId70"/>
    <p:sldId id="2076136327" r:id="rId71"/>
    <p:sldId id="2076136328" r:id="rId72"/>
    <p:sldId id="28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57979" autoAdjust="0"/>
  </p:normalViewPr>
  <p:slideViewPr>
    <p:cSldViewPr snapToGrid="0">
      <p:cViewPr varScale="1">
        <p:scale>
          <a:sx n="65" d="100"/>
          <a:sy n="65" d="100"/>
        </p:scale>
        <p:origin x="2370"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kubernetes.io/docs/reference/command-line-tools-reference/kube-scheduler/" TargetMode="External"/><Relationship Id="rId4" Type="http://schemas.openxmlformats.org/officeDocument/2006/relationships/hyperlink" Target="https://kubernetes.io/docs/concepts/container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fluxcd.io/docs/components/source/"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s://fluxcd.io/docs/components/notification/" TargetMode="Externa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(Imperative vs. Declarative)</a:t>
            </a:r>
          </a:p>
          <a:p>
            <a:pPr rtl="0">
              <a:spcBef>
                <a:spcPts val="0"/>
              </a:spcBef>
              <a:spcAft>
                <a:spcPts val="0"/>
              </a:spcAft>
            </a:pPr>
            <a:r>
              <a:rPr lang="en-US" sz="1800" b="0" i="0" u="none" strike="noStrike" dirty="0">
                <a:solidFill>
                  <a:srgbClr val="000000"/>
                </a:solidFill>
                <a:effectLst/>
                <a:latin typeface="Arial" panose="020B0604020202020204" pitchFamily="34" charset="0"/>
              </a:rPr>
              <a:t>One of the core concepts of Kubernetes - Desired State.  Tell Kubernetes what you want, not what to do.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cluster is a set of computers that you configure to work together and view as a single system. The computers configured in the cluster will typically do different type of tasks. For example, they'll host websites, APIs, or run compute-intensive batches.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cluster uses centralized software that's responsible for scheduling and controlling these tasks. The computers in a cluster that run the tasks are called </a:t>
            </a:r>
            <a:r>
              <a:rPr lang="en-US" b="0" i="1" dirty="0">
                <a:solidFill>
                  <a:srgbClr val="171717"/>
                </a:solidFill>
                <a:effectLst/>
                <a:latin typeface="Segoe UI" panose="020B0502040204020203" pitchFamily="34" charset="0"/>
              </a:rPr>
              <a:t>nodes</a:t>
            </a:r>
            <a:r>
              <a:rPr lang="en-US" b="0" i="0" dirty="0">
                <a:solidFill>
                  <a:srgbClr val="171717"/>
                </a:solidFill>
                <a:effectLst/>
                <a:latin typeface="Segoe UI" panose="020B0502040204020203" pitchFamily="34" charset="0"/>
              </a:rPr>
              <a:t>, and the computers that run the scheduling software are called control </a:t>
            </a:r>
            <a:r>
              <a:rPr lang="en-US" b="0" i="1" dirty="0">
                <a:solidFill>
                  <a:srgbClr val="171717"/>
                </a:solidFill>
                <a:effectLst/>
                <a:latin typeface="Segoe UI" panose="020B0502040204020203" pitchFamily="34" charset="0"/>
              </a:rPr>
              <a:t>planes</a:t>
            </a:r>
            <a:r>
              <a:rPr lang="en-US" b="0" i="0" dirty="0">
                <a:solidFill>
                  <a:srgbClr val="171717"/>
                </a:solidFill>
                <a:effectLst/>
                <a:latin typeface="Segoe UI" panose="020B0502040204020203" pitchFamily="34" charset="0"/>
              </a:rPr>
              <a:t>.</a:t>
            </a:r>
          </a:p>
          <a:p>
            <a:endParaRPr lang="en-US" dirty="0"/>
          </a:p>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09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The backing store is a persistence store that your Kubernetes cluster uses to save the complete configuration of a Kubernetes cluster</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258287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pod represents a single instance of an app running in Kubernetes. The workloads that you run on Kubernetes are containerized apps. Unlike in a Docker environment, you can't run containers directly on Kubernetes. 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You use pod templates to define the information about the pods that run in your cluster. Pod templates are YAML-coded files that you reuse and include in other objects to manage pod deployments.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288653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Unlike in a Docker environment, you can't run containers directly on Kubernetes. </a:t>
            </a:r>
          </a:p>
          <a:p>
            <a:pPr algn="l"/>
            <a:r>
              <a:rPr lang="en-US" b="0" i="0" dirty="0">
                <a:solidFill>
                  <a:srgbClr val="171717"/>
                </a:solidFill>
                <a:effectLst/>
                <a:latin typeface="Segoe UI" panose="020B0502040204020203" pitchFamily="34" charset="0"/>
              </a:rPr>
              <a:t>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use Kubernetes pod templates to define the information about the pods that run in your cluster. </a:t>
            </a:r>
          </a:p>
          <a:p>
            <a:pPr algn="l"/>
            <a:r>
              <a:rPr lang="en-US" b="0" i="0" dirty="0">
                <a:solidFill>
                  <a:srgbClr val="171717"/>
                </a:solidFill>
                <a:effectLst/>
                <a:latin typeface="Segoe UI" panose="020B0502040204020203" pitchFamily="34" charset="0"/>
              </a:rPr>
              <a:t>Pod templates are YAML-coded files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Kubernetes pods have a distinct lifecycle that affects the way you deploy, run, and update pods. You start by submitting the pod YAML manifest to the cluster. After the manifest file is submitted and persisted to the cluster, it defines the desired state of the pod. The scheduler schedules the pod to a healthy node that has enough resources to run the pod.</a:t>
            </a:r>
          </a:p>
          <a:p>
            <a:endParaRPr lang="en-US" b="0" i="0" dirty="0">
              <a:solidFill>
                <a:srgbClr val="171717"/>
              </a:solidFill>
              <a:effectLst/>
              <a:latin typeface="Segoe UI" panose="020B0502040204020203" pitchFamily="34" charset="0"/>
            </a:endParaRPr>
          </a:p>
          <a:p>
            <a:r>
              <a:rPr lang="en-US" dirty="0">
                <a:effectLst/>
              </a:rPr>
              <a:t>Pending </a:t>
            </a:r>
          </a:p>
          <a:p>
            <a:r>
              <a:rPr lang="en-US" dirty="0">
                <a:effectLst/>
              </a:rPr>
              <a:t>After the pod run is scheduled, the container runtime downloads container images, and starts all containers for the pod.</a:t>
            </a:r>
          </a:p>
          <a:p>
            <a:endParaRPr lang="en-US" dirty="0">
              <a:effectLst/>
            </a:endParaRPr>
          </a:p>
          <a:p>
            <a:r>
              <a:rPr lang="en-US" dirty="0">
                <a:effectLst/>
              </a:rPr>
              <a:t>Running</a:t>
            </a:r>
          </a:p>
          <a:p>
            <a:r>
              <a:rPr lang="en-US" dirty="0">
                <a:effectLst/>
              </a:rPr>
              <a:t>The pod transitions to a running state after all of the resources within the pod are ready.</a:t>
            </a:r>
          </a:p>
          <a:p>
            <a:endParaRPr lang="en-US" dirty="0">
              <a:effectLst/>
            </a:endParaRPr>
          </a:p>
          <a:p>
            <a:r>
              <a:rPr lang="en-US" dirty="0">
                <a:effectLst/>
              </a:rPr>
              <a:t>Succeeded</a:t>
            </a:r>
          </a:p>
          <a:p>
            <a:r>
              <a:rPr lang="en-US" dirty="0">
                <a:effectLst/>
              </a:rPr>
              <a:t>The pod transitions to a succeeded state after the pod completes its intended task, and runs successfully.</a:t>
            </a:r>
          </a:p>
          <a:p>
            <a:endParaRPr lang="en-US" dirty="0">
              <a:effectLst/>
            </a:endParaRPr>
          </a:p>
          <a:p>
            <a:r>
              <a:rPr lang="en-US" dirty="0">
                <a:effectLst/>
              </a:rPr>
              <a:t>Failed</a:t>
            </a:r>
          </a:p>
          <a:p>
            <a:r>
              <a:rPr lang="en-US" dirty="0">
                <a:effectLst/>
              </a:rPr>
              <a:t>Pods can fail for various reasons. A container in the pod may have failed, leading to the termination of all other containers. Or, maybe an image wasn't found during preparation of the pod containers. In these types of cases, the pod can go to a failed state. Pods can transition to a failed state from either a pending state or a running state. A specific failure can also place a pod back in the pending state.</a:t>
            </a:r>
          </a:p>
          <a:p>
            <a:endParaRPr lang="en-US" dirty="0">
              <a:effectLst/>
            </a:endParaRPr>
          </a:p>
          <a:p>
            <a:r>
              <a:rPr lang="en-US" dirty="0">
                <a:effectLst/>
              </a:rPr>
              <a:t>Unknown</a:t>
            </a:r>
          </a:p>
          <a:p>
            <a:r>
              <a:rPr lang="en-US" dirty="0">
                <a:effectLst/>
              </a:rPr>
              <a:t>If the state of the pod can't be determined, the pod is an unknown state.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2151062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2426873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160149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When you specify a </a:t>
            </a:r>
            <a:r>
              <a:rPr lang="en-US" b="0" i="0" u="none" strike="noStrike" dirty="0">
                <a:solidFill>
                  <a:srgbClr val="000000"/>
                </a:solidFill>
                <a:effectLst/>
                <a:latin typeface="open sans" panose="020B0606030504020204" pitchFamily="34" charset="0"/>
                <a:hlinkClick r:id="rId3"/>
              </a:rPr>
              <a:t>Pod</a:t>
            </a:r>
            <a:r>
              <a:rPr lang="en-US" b="0" i="0" u="none" strike="noStrike" dirty="0">
                <a:solidFill>
                  <a:srgbClr val="000000"/>
                </a:solidFill>
                <a:effectLst/>
                <a:latin typeface="open sans" panose="020B0606030504020204" pitchFamily="34" charset="0"/>
              </a:rPr>
              <a:t> or Deployment</a:t>
            </a:r>
            <a:r>
              <a:rPr lang="en-US" b="0" i="0" dirty="0">
                <a:solidFill>
                  <a:srgbClr val="222222"/>
                </a:solidFill>
                <a:effectLst/>
                <a:latin typeface="open sans" panose="020B0606030504020204" pitchFamily="34" charset="0"/>
              </a:rPr>
              <a:t>, you should specify how much of each resource a </a:t>
            </a:r>
            <a:r>
              <a:rPr lang="en-US" b="0" i="0" u="none" strike="noStrike" dirty="0">
                <a:solidFill>
                  <a:srgbClr val="000000"/>
                </a:solidFill>
                <a:effectLst/>
                <a:latin typeface="open sans" panose="020B0606030504020204" pitchFamily="34" charset="0"/>
                <a:hlinkClick r:id="rId4"/>
              </a:rPr>
              <a:t>container</a:t>
            </a:r>
            <a:r>
              <a:rPr lang="en-US" b="0" i="0" dirty="0">
                <a:solidFill>
                  <a:srgbClr val="222222"/>
                </a:solidFill>
                <a:effectLst/>
                <a:latin typeface="open sans" panose="020B0606030504020204" pitchFamily="34" charset="0"/>
              </a:rPr>
              <a:t> needs. The most common resources to specify are CPU and memory (RAM); there are others.</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the resource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for containers in a Pod, the </a:t>
            </a:r>
            <a:r>
              <a:rPr lang="en-US" b="0" i="0" u="none" strike="noStrike" dirty="0" err="1">
                <a:solidFill>
                  <a:srgbClr val="000000"/>
                </a:solidFill>
                <a:effectLst/>
                <a:latin typeface="open sans" panose="020B0606030504020204" pitchFamily="34" charset="0"/>
                <a:hlinkClick r:id="rId5"/>
              </a:rPr>
              <a:t>kube</a:t>
            </a:r>
            <a:r>
              <a:rPr lang="en-US" b="0" i="0" u="none" strike="noStrike" dirty="0">
                <a:solidFill>
                  <a:srgbClr val="000000"/>
                </a:solidFill>
                <a:effectLst/>
                <a:latin typeface="open sans" panose="020B0606030504020204" pitchFamily="34" charset="0"/>
                <a:hlinkClick r:id="rId5"/>
              </a:rPr>
              <a:t>-scheduler</a:t>
            </a:r>
            <a:r>
              <a:rPr lang="en-US" b="0" i="0" dirty="0">
                <a:solidFill>
                  <a:srgbClr val="222222"/>
                </a:solidFill>
                <a:effectLst/>
                <a:latin typeface="open sans" panose="020B0606030504020204" pitchFamily="34" charset="0"/>
              </a:rPr>
              <a:t> uses this information to decide which node to place the Pod on. </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a resource </a:t>
            </a:r>
            <a:r>
              <a:rPr lang="en-US" b="0" i="1" dirty="0">
                <a:solidFill>
                  <a:srgbClr val="222222"/>
                </a:solidFill>
                <a:effectLst/>
                <a:latin typeface="open sans" panose="020B0606030504020204" pitchFamily="34" charset="0"/>
              </a:rPr>
              <a:t>limit</a:t>
            </a:r>
            <a:r>
              <a:rPr lang="en-US" b="0" i="0" dirty="0">
                <a:solidFill>
                  <a:srgbClr val="222222"/>
                </a:solidFill>
                <a:effectLst/>
                <a:latin typeface="open sans" panose="020B0606030504020204" pitchFamily="34" charset="0"/>
              </a:rPr>
              <a:t> for a container, the kubelet enforces those limits so that the running container is not allowed to use more of that resource than the limit you set. The kubelet also reserves at least </a:t>
            </a:r>
          </a:p>
          <a:p>
            <a:pPr algn="l"/>
            <a:r>
              <a:rPr lang="en-US" b="0" i="0" dirty="0">
                <a:solidFill>
                  <a:srgbClr val="222222"/>
                </a:solidFill>
                <a:effectLst/>
                <a:latin typeface="open sans" panose="020B0606030504020204" pitchFamily="34" charset="0"/>
              </a:rPr>
              <a:t>the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amount of that system resource specifically for that container to use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Your application might require at least 256MB of memory, but you might want to be sure that it doesn't consume more than 1GB of memory.</a:t>
            </a:r>
            <a:endParaRPr lang="en-US" dirty="0"/>
          </a:p>
          <a:p>
            <a:endParaRPr lang="en-US" dirty="0"/>
          </a:p>
          <a:p>
            <a:r>
              <a:rPr lang="en-US" b="0" i="0" dirty="0">
                <a:solidFill>
                  <a:srgbClr val="000000"/>
                </a:solidFill>
                <a:effectLst/>
                <a:latin typeface="-apple-system"/>
              </a:rPr>
              <a:t>Setting limits is useful to stop over-committing resources and protect other deployments from resource starvation</a:t>
            </a:r>
          </a:p>
          <a:p>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76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apple-system"/>
              </a:rPr>
              <a:t>In Kubernetes, the CPU is not assigned in percentages, but in </a:t>
            </a:r>
            <a:r>
              <a:rPr lang="en-US" b="1" i="0" dirty="0" err="1">
                <a:solidFill>
                  <a:srgbClr val="000000"/>
                </a:solidFill>
                <a:effectLst/>
                <a:latin typeface="-apple-system"/>
              </a:rPr>
              <a:t>millicpu</a:t>
            </a:r>
            <a:r>
              <a:rPr lang="en-US" b="1" i="0" dirty="0">
                <a:solidFill>
                  <a:srgbClr val="000000"/>
                </a:solidFill>
                <a:effectLst/>
                <a:latin typeface="-apple-system"/>
              </a:rPr>
              <a:t> (or </a:t>
            </a:r>
            <a:r>
              <a:rPr lang="en-US" b="1" i="0" dirty="0" err="1">
                <a:solidFill>
                  <a:srgbClr val="000000"/>
                </a:solidFill>
                <a:effectLst/>
                <a:latin typeface="-apple-system"/>
              </a:rPr>
              <a:t>millicores</a:t>
            </a:r>
            <a:r>
              <a:rPr lang="en-US" b="1" i="0" dirty="0">
                <a:solidFill>
                  <a:srgbClr val="000000"/>
                </a:solidFill>
                <a:effectLst/>
                <a:latin typeface="-apple-system"/>
              </a:rPr>
              <a:t>)</a:t>
            </a:r>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512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2400450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Templates are defined by using YAML.</a:t>
            </a:r>
          </a:p>
          <a:p>
            <a:pPr algn="l"/>
            <a:r>
              <a:rPr lang="en-US" b="0" i="0" dirty="0">
                <a:solidFill>
                  <a:srgbClr val="171717"/>
                </a:solidFill>
                <a:effectLst/>
                <a:latin typeface="Segoe UI" panose="020B0502040204020203" pitchFamily="34" charset="0"/>
              </a:rPr>
              <a:t>You can use templates to deploy pods manually. However, 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3408609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3392019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00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821711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p>
          <a:p>
            <a:pPr algn="l"/>
            <a:r>
              <a:rPr lang="en-US" b="0" i="0" dirty="0">
                <a:solidFill>
                  <a:srgbClr val="171717"/>
                </a:solidFill>
                <a:effectLst/>
                <a:latin typeface="Segoe UI" panose="020B0502040204020203" pitchFamily="34" charset="0"/>
              </a:rPr>
              <a:t>Kubernetes assigns a service an IP address on creation, just like a node or pod. These addresses get assigned from a service cluster's IP range. An example is 10.96.0.0/12. A service is also assigned a DNS name based on the service name, and an IP port.</a:t>
            </a:r>
          </a:p>
          <a:p>
            <a:pPr rtl="0">
              <a:spcBef>
                <a:spcPts val="0"/>
              </a:spcBef>
              <a:spcAft>
                <a:spcPts val="0"/>
              </a:spcAft>
            </a:pPr>
            <a:endParaRPr lang="en-US" dirty="0"/>
          </a:p>
          <a:p>
            <a:pPr rtl="0">
              <a:spcBef>
                <a:spcPts val="0"/>
              </a:spcBef>
              <a:spcAft>
                <a:spcPts val="0"/>
              </a:spcAft>
            </a:pPr>
            <a:r>
              <a:rPr lang="en-US" b="0" i="0" dirty="0">
                <a:solidFill>
                  <a:srgbClr val="171717"/>
                </a:solidFill>
                <a:effectLst/>
                <a:latin typeface="Segoe UI" panose="020B0502040204020203" pitchFamily="34" charset="0"/>
              </a:rPr>
              <a:t>Managing pods by IP address isn't practical. Pod IP addresses change as controllers re-create them, and you might have any number of pods running.</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A service object enables you to target and manage specific pods in your cluster by using selector labels. You set the selector label in a service definition to match the pod label defined in the pod's definition file.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37182889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a:t>
            </a:r>
          </a:p>
          <a:p>
            <a:pPr rtl="0">
              <a:spcBef>
                <a:spcPts val="0"/>
              </a:spcBef>
              <a:spcAft>
                <a:spcPts val="0"/>
              </a:spcAft>
            </a:pPr>
            <a:r>
              <a:rPr lang="en-US" b="0" i="0" dirty="0">
                <a:solidFill>
                  <a:srgbClr val="171717"/>
                </a:solidFill>
                <a:effectLst/>
                <a:latin typeface="Segoe UI" panose="020B0502040204020203" pitchFamily="34" charset="0"/>
              </a:rPr>
              <a:t>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a:t>
            </a:r>
          </a:p>
          <a:p>
            <a:pPr rtl="0">
              <a:spcBef>
                <a:spcPts val="0"/>
              </a:spcBef>
              <a:spcAft>
                <a:spcPts val="0"/>
              </a:spcAft>
            </a:pPr>
            <a:r>
              <a:rPr lang="en-US" b="0" i="0" dirty="0">
                <a:solidFill>
                  <a:srgbClr val="171717"/>
                </a:solidFill>
                <a:effectLst/>
                <a:latin typeface="Segoe UI" panose="020B0502040204020203" pitchFamily="34" charset="0"/>
              </a:rPr>
              <a:t>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28851857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51</a:t>
            </a:fld>
            <a:endParaRPr lang="en-US"/>
          </a:p>
        </p:txBody>
      </p:sp>
    </p:spTree>
    <p:extLst>
      <p:ext uri="{BB962C8B-B14F-4D97-AF65-F5344CB8AC3E}">
        <p14:creationId xmlns:p14="http://schemas.microsoft.com/office/powerpoint/2010/main" val="330773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593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52</a:t>
            </a:fld>
            <a:endParaRPr lang="en-US"/>
          </a:p>
        </p:txBody>
      </p:sp>
    </p:spTree>
    <p:extLst>
      <p:ext uri="{BB962C8B-B14F-4D97-AF65-F5344CB8AC3E}">
        <p14:creationId xmlns:p14="http://schemas.microsoft.com/office/powerpoint/2010/main" val="32519393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53</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54</a:t>
            </a:fld>
            <a:endParaRPr lang="en-US"/>
          </a:p>
        </p:txBody>
      </p:sp>
    </p:spTree>
    <p:extLst>
      <p:ext uri="{BB962C8B-B14F-4D97-AF65-F5344CB8AC3E}">
        <p14:creationId xmlns:p14="http://schemas.microsoft.com/office/powerpoint/2010/main" val="32261932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Kubernetes uses the horizontal pod autoscaler (HPA) to monitor the resource demand and automatically scale the number of replicas.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default, the horizontal pod autoscaler checks the Metrics API every 30 seconds for any required changes in replica count. </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When changes are required, the number of replicas is increased or decreased accordingly.</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55</a:t>
            </a:fld>
            <a:endParaRPr lang="en-US"/>
          </a:p>
        </p:txBody>
      </p:sp>
    </p:spTree>
    <p:extLst>
      <p:ext uri="{BB962C8B-B14F-4D97-AF65-F5344CB8AC3E}">
        <p14:creationId xmlns:p14="http://schemas.microsoft.com/office/powerpoint/2010/main" val="1323657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When you configure the horizontal pod autoscaler for a given deployment, you define the minimum and maximum number of replicas that can run.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also define the metric to monitor and base any scaling decisions on, such as CPU usage.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56</a:t>
            </a:fld>
            <a:endParaRPr lang="en-US"/>
          </a:p>
        </p:txBody>
      </p:sp>
    </p:spTree>
    <p:extLst>
      <p:ext uri="{BB962C8B-B14F-4D97-AF65-F5344CB8AC3E}">
        <p14:creationId xmlns:p14="http://schemas.microsoft.com/office/powerpoint/2010/main" val="37457906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57</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58</a:t>
            </a:fld>
            <a:endParaRPr lang="en-US"/>
          </a:p>
        </p:txBody>
      </p:sp>
    </p:spTree>
    <p:extLst>
      <p:ext uri="{BB962C8B-B14F-4D97-AF65-F5344CB8AC3E}">
        <p14:creationId xmlns:p14="http://schemas.microsoft.com/office/powerpoint/2010/main" val="27908240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6686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0650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72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62</a:t>
            </a:fld>
            <a:endParaRPr lang="en-US"/>
          </a:p>
        </p:txBody>
      </p:sp>
    </p:spTree>
    <p:extLst>
      <p:ext uri="{BB962C8B-B14F-4D97-AF65-F5344CB8AC3E}">
        <p14:creationId xmlns:p14="http://schemas.microsoft.com/office/powerpoint/2010/main" val="9526667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Flux is based on a set of Kubernetes API extensions (“custom resources”), which control how git repositories and other sources of configuration are applied into the cluster (“synced”). For example, you create a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object to mirror configuration from a Git repository, then a </a:t>
            </a:r>
            <a:r>
              <a:rPr lang="en-US" b="0" i="0" dirty="0" err="1">
                <a:solidFill>
                  <a:srgbClr val="222222"/>
                </a:solidFill>
                <a:effectLst/>
                <a:latin typeface="montserrat" panose="00000500000000000000" pitchFamily="2" charset="0"/>
              </a:rPr>
              <a:t>Kustomization</a:t>
            </a:r>
            <a:r>
              <a:rPr lang="en-US" b="0" i="0" dirty="0">
                <a:solidFill>
                  <a:srgbClr val="222222"/>
                </a:solidFill>
                <a:effectLst/>
                <a:latin typeface="montserrat" panose="00000500000000000000" pitchFamily="2" charset="0"/>
              </a:rPr>
              <a:t> object to sync that configuration.</a:t>
            </a:r>
          </a:p>
          <a:p>
            <a:pPr algn="l"/>
            <a:r>
              <a:rPr lang="en-US" b="0" i="0" dirty="0">
                <a:solidFill>
                  <a:srgbClr val="222222"/>
                </a:solidFill>
                <a:effectLst/>
                <a:latin typeface="montserrat" panose="00000500000000000000" pitchFamily="2" charset="0"/>
              </a:rPr>
              <a:t>Flux works with Kubernetes' role-based access control (RBAC), so you can lock down what any particular sync can change. It can send notifications to Slack and other like systems when configuration is synced and ready, and receive webhooks to tell it when to sync.</a:t>
            </a:r>
          </a:p>
          <a:p>
            <a:pPr algn="l"/>
            <a:r>
              <a:rPr lang="en-US" b="0" i="0" dirty="0">
                <a:solidFill>
                  <a:srgbClr val="222222"/>
                </a:solidFill>
                <a:effectLst/>
                <a:latin typeface="montserrat" panose="00000500000000000000" pitchFamily="2" charset="0"/>
              </a:rPr>
              <a:t>The flux command-line tool is a convenient way to bootstrap the system in a cluster, and to access the custom resources that make up the API.</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67</a:t>
            </a:fld>
            <a:endParaRPr lang="nb-NO"/>
          </a:p>
        </p:txBody>
      </p:sp>
    </p:spTree>
    <p:extLst>
      <p:ext uri="{BB962C8B-B14F-4D97-AF65-F5344CB8AC3E}">
        <p14:creationId xmlns:p14="http://schemas.microsoft.com/office/powerpoint/2010/main" val="7868852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main role of the source management component is to provide a common interface for artifacts acquisition. The source API defines a set of Kubernetes objects that cluster admins and various automated operators can interact with to offload the Git and Helm repositories operations to a dedicated controller.</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 source definitions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Authenticate to sources (SSH, user/password, API token)</a:t>
            </a:r>
          </a:p>
          <a:p>
            <a:pPr algn="l">
              <a:buFont typeface="Arial" panose="020B0604020202020204" pitchFamily="34" charset="0"/>
              <a:buChar char="•"/>
            </a:pPr>
            <a:r>
              <a:rPr lang="en-US" b="0" i="0" dirty="0">
                <a:solidFill>
                  <a:srgbClr val="222222"/>
                </a:solidFill>
                <a:effectLst/>
                <a:latin typeface="montserrat" panose="00000500000000000000" pitchFamily="2" charset="0"/>
              </a:rPr>
              <a:t>Detect source changes based on update policies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 resources on-demand and on-a-schedule</a:t>
            </a:r>
          </a:p>
          <a:p>
            <a:pPr algn="l">
              <a:buFont typeface="Arial" panose="020B0604020202020204" pitchFamily="34" charset="0"/>
              <a:buChar char="•"/>
            </a:pPr>
            <a:r>
              <a:rPr lang="en-US" b="0" i="0" dirty="0">
                <a:solidFill>
                  <a:srgbClr val="222222"/>
                </a:solidFill>
                <a:effectLst/>
                <a:latin typeface="montserrat" panose="00000500000000000000" pitchFamily="2" charset="0"/>
              </a:rPr>
              <a:t>Package the fetched resources into a well-known format (tar.gz, </a:t>
            </a:r>
            <a:r>
              <a:rPr lang="en-US" b="0" i="0" dirty="0" err="1">
                <a:solidFill>
                  <a:srgbClr val="222222"/>
                </a:solidFill>
                <a:effectLst/>
                <a:latin typeface="montserrat" panose="00000500000000000000" pitchFamily="2" charset="0"/>
              </a:rPr>
              <a:t>yaml</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addressable by their source identifier (sha, version, </a:t>
            </a:r>
            <a:r>
              <a:rPr lang="en-US" b="0" i="0" dirty="0" err="1">
                <a:solidFill>
                  <a:srgbClr val="222222"/>
                </a:solidFill>
                <a:effectLst/>
                <a:latin typeface="montserrat" panose="00000500000000000000" pitchFamily="2" charset="0"/>
              </a:rPr>
              <a:t>ts</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available in-cluster to interested 3rd parties</a:t>
            </a:r>
          </a:p>
          <a:p>
            <a:pPr algn="l">
              <a:buFont typeface="Arial" panose="020B0604020202020204" pitchFamily="34" charset="0"/>
              <a:buChar char="•"/>
            </a:pPr>
            <a:r>
              <a:rPr lang="en-US" b="0" i="0" dirty="0">
                <a:solidFill>
                  <a:srgbClr val="222222"/>
                </a:solidFill>
                <a:effectLst/>
                <a:latin typeface="montserrat" panose="00000500000000000000" pitchFamily="2" charset="0"/>
              </a:rPr>
              <a:t>Notify interested 3rd parties of source changes and availability (status conditions, events, hooks)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68</a:t>
            </a:fld>
            <a:endParaRPr lang="nb-NO"/>
          </a:p>
        </p:txBody>
      </p:sp>
    </p:spTree>
    <p:extLst>
      <p:ext uri="{BB962C8B-B14F-4D97-AF65-F5344CB8AC3E}">
        <p14:creationId xmlns:p14="http://schemas.microsoft.com/office/powerpoint/2010/main" val="28171844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-controller specialized in running continuous delivery pipelines for infrastructure and workloads defined with Kubernetes manifests and assembled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Reconciles the cluster state from multiple sources (provided by source-controller)</a:t>
            </a:r>
          </a:p>
          <a:p>
            <a:pPr algn="l">
              <a:buFont typeface="Arial" panose="020B0604020202020204" pitchFamily="34" charset="0"/>
              <a:buChar char="•"/>
            </a:pPr>
            <a:r>
              <a:rPr lang="en-US" b="0" i="0" dirty="0">
                <a:solidFill>
                  <a:srgbClr val="222222"/>
                </a:solidFill>
                <a:effectLst/>
                <a:latin typeface="montserrat" panose="00000500000000000000" pitchFamily="2" charset="0"/>
              </a:rPr>
              <a:t>Generates manifests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(from plain Kubernetes </a:t>
            </a:r>
            <a:r>
              <a:rPr lang="en-US" b="0" i="0" dirty="0" err="1">
                <a:solidFill>
                  <a:srgbClr val="222222"/>
                </a:solidFill>
                <a:effectLst/>
                <a:latin typeface="montserrat" panose="00000500000000000000" pitchFamily="2" charset="0"/>
              </a:rPr>
              <a:t>yamls</a:t>
            </a:r>
            <a:r>
              <a:rPr lang="en-US" b="0" i="0" dirty="0">
                <a:solidFill>
                  <a:srgbClr val="222222"/>
                </a:solidFill>
                <a:effectLst/>
                <a:latin typeface="montserrat" panose="00000500000000000000" pitchFamily="2" charset="0"/>
              </a:rPr>
              <a:t> or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overlays)</a:t>
            </a: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Validates manifests against Kubernetes API</a:t>
            </a:r>
          </a:p>
          <a:p>
            <a:pPr algn="l">
              <a:buFont typeface="Arial" panose="020B0604020202020204" pitchFamily="34" charset="0"/>
              <a:buChar char="•"/>
            </a:pPr>
            <a:r>
              <a:rPr lang="en-US" b="0" i="0" dirty="0">
                <a:solidFill>
                  <a:srgbClr val="222222"/>
                </a:solidFill>
                <a:effectLst/>
                <a:latin typeface="montserrat" panose="00000500000000000000" pitchFamily="2" charset="0"/>
              </a:rPr>
              <a:t>Impersonates service accounts (multi-tenancy RBAC)</a:t>
            </a:r>
          </a:p>
          <a:p>
            <a:pPr algn="l">
              <a:buFont typeface="Arial" panose="020B0604020202020204" pitchFamily="34" charset="0"/>
              <a:buChar char="•"/>
            </a:pPr>
            <a:r>
              <a:rPr lang="en-US" b="0" i="0" dirty="0">
                <a:solidFill>
                  <a:srgbClr val="222222"/>
                </a:solidFill>
                <a:effectLst/>
                <a:latin typeface="montserrat" panose="00000500000000000000" pitchFamily="2" charset="0"/>
              </a:rPr>
              <a:t>Health assessment of the deployed workloads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pipelines in a specific order (depends-on relationship)</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objects removed from source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cluster state changes (alerting provided by notification-controller)</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69</a:t>
            </a:fld>
            <a:endParaRPr lang="nb-NO"/>
          </a:p>
        </p:txBody>
      </p:sp>
    </p:spTree>
    <p:extLst>
      <p:ext uri="{BB962C8B-B14F-4D97-AF65-F5344CB8AC3E}">
        <p14:creationId xmlns:p14="http://schemas.microsoft.com/office/powerpoint/2010/main" val="21371769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Helm Controller is a Kubernetes operator, allowing one to declaratively manage Helm chart releases with Kubernetes manifests.</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for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 and generates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Supports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artifacts produced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and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Fetches artifacts produced by </a:t>
            </a:r>
            <a:r>
              <a:rPr lang="en-US" b="0" i="0" u="none" strike="noStrike" dirty="0">
                <a:solidFill>
                  <a:srgbClr val="1F4AAF"/>
                </a:solidFill>
                <a:effectLst/>
                <a:latin typeface="montserrat" panose="00000500000000000000" pitchFamily="2" charset="0"/>
                <a:hlinkClick r:id="rId3"/>
              </a:rPr>
              <a:t>source-controller</a:t>
            </a:r>
            <a:r>
              <a:rPr lang="en-US" b="0" i="0" dirty="0">
                <a:solidFill>
                  <a:srgbClr val="222222"/>
                </a:solidFill>
                <a:effectLst/>
                <a:latin typeface="montserrat" panose="00000500000000000000" pitchFamily="2" charset="0"/>
              </a:rPr>
              <a:t> from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 for revision changes (including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 ranges for charts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Performs automated Helm actions, including Helm tests, rollbacks and uninstalls</a:t>
            </a:r>
          </a:p>
          <a:p>
            <a:pPr algn="l">
              <a:buFont typeface="Arial" panose="020B0604020202020204" pitchFamily="34" charset="0"/>
              <a:buChar char="•"/>
            </a:pPr>
            <a:r>
              <a:rPr lang="en-US" b="0" i="0" dirty="0">
                <a:solidFill>
                  <a:srgbClr val="222222"/>
                </a:solidFill>
                <a:effectLst/>
                <a:latin typeface="montserrat" panose="00000500000000000000" pitchFamily="2" charset="0"/>
              </a:rPr>
              <a:t>Offers extensive configuration options for automated remediation (rollback, uninstall, retry) on failed Helm install, upgrade or test actions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Helm install/upgrade in a specific order, taking into account the depends-on relationship defined in a set of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Helm releases removed from cluster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Helm releases statuses (alerting provided by </a:t>
            </a:r>
            <a:r>
              <a:rPr lang="en-US" b="0" i="0" u="none" strike="noStrike" dirty="0">
                <a:solidFill>
                  <a:srgbClr val="1F4AAF"/>
                </a:solidFill>
                <a:effectLst/>
                <a:latin typeface="montserrat" panose="00000500000000000000" pitchFamily="2" charset="0"/>
                <a:hlinkClick r:id="rId4"/>
              </a:rPr>
              <a:t>notification-controller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Built-in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compatible Helm post renderer, providing support for strategic merge, JSON 6902 and images patches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70</a:t>
            </a:fld>
            <a:endParaRPr lang="nb-NO"/>
          </a:p>
        </p:txBody>
      </p:sp>
    </p:spTree>
    <p:extLst>
      <p:ext uri="{BB962C8B-B14F-4D97-AF65-F5344CB8AC3E}">
        <p14:creationId xmlns:p14="http://schemas.microsoft.com/office/powerpoint/2010/main" val="38829638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The Notification Controller is a Kubernetes operator, specialized in handling inbound and outbound events.</a:t>
            </a:r>
          </a:p>
          <a:p>
            <a:br>
              <a:rPr lang="en-US" dirty="0"/>
            </a:br>
            <a:r>
              <a:rPr lang="en-US" b="0" i="0" dirty="0">
                <a:solidFill>
                  <a:srgbClr val="222222"/>
                </a:solidFill>
                <a:effectLst/>
                <a:latin typeface="montserrat" panose="00000500000000000000" pitchFamily="2" charset="0"/>
              </a:rPr>
              <a:t>The controller handles events emitted by the </a:t>
            </a:r>
            <a:r>
              <a:rPr lang="en-US" b="0" i="0" dirty="0" err="1">
                <a:solidFill>
                  <a:srgbClr val="222222"/>
                </a:solidFill>
                <a:effectLst/>
                <a:latin typeface="montserrat" panose="00000500000000000000" pitchFamily="2" charset="0"/>
              </a:rPr>
              <a:t>GitOps</a:t>
            </a:r>
            <a:r>
              <a:rPr lang="en-US" b="0" i="0" dirty="0">
                <a:solidFill>
                  <a:srgbClr val="222222"/>
                </a:solidFill>
                <a:effectLst/>
                <a:latin typeface="montserrat" panose="00000500000000000000" pitchFamily="2" charset="0"/>
              </a:rPr>
              <a:t> toolkit controllers (source,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helm) and dispatches them to external systems (Slack, Microsoft Teams, Discord, Rocker) based on event severity and involved objects.</a:t>
            </a:r>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71</a:t>
            </a:fld>
            <a:endParaRPr lang="nb-NO"/>
          </a:p>
        </p:txBody>
      </p:sp>
    </p:spTree>
    <p:extLst>
      <p:ext uri="{BB962C8B-B14F-4D97-AF65-F5344CB8AC3E}">
        <p14:creationId xmlns:p14="http://schemas.microsoft.com/office/powerpoint/2010/main" val="3384188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72</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4000" b="0" i="0" dirty="0">
                <a:solidFill>
                  <a:srgbClr val="171717"/>
                </a:solidFill>
                <a:effectLst/>
                <a:latin typeface="Segoe UI" panose="020B0502040204020203" pitchFamily="34" charset="0"/>
              </a:rPr>
              <a:t>Kubernetes is a portable, extensible open-source platform for managing and orchestrating containerized workloads. </a:t>
            </a:r>
          </a:p>
          <a:p>
            <a:pPr rtl="0">
              <a:spcBef>
                <a:spcPts val="0"/>
              </a:spcBef>
              <a:spcAft>
                <a:spcPts val="0"/>
              </a:spcAft>
            </a:pPr>
            <a:r>
              <a:rPr lang="en-US" sz="4000" b="0" i="0" dirty="0">
                <a:solidFill>
                  <a:srgbClr val="171717"/>
                </a:solidFill>
                <a:effectLst/>
                <a:latin typeface="Segoe UI" panose="020B0502040204020203" pitchFamily="34" charset="0"/>
              </a:rPr>
              <a:t>Kubernetes abstracts away complex container management tasks and provides you with declarative configuration to orchestrate containers in different computing environments. </a:t>
            </a:r>
          </a:p>
          <a:p>
            <a:pPr rtl="0">
              <a:spcBef>
                <a:spcPts val="0"/>
              </a:spcBef>
              <a:spcAft>
                <a:spcPts val="0"/>
              </a:spcAft>
            </a:pPr>
            <a:endParaRPr lang="en-US" sz="2800" b="0" i="0" dirty="0">
              <a:solidFill>
                <a:srgbClr val="171717"/>
              </a:solidFill>
              <a:effectLst/>
              <a:latin typeface="Segoe UI" panose="020B0502040204020203" pitchFamily="34" charset="0"/>
            </a:endParaRPr>
          </a:p>
          <a:p>
            <a:pPr rtl="0">
              <a:spcBef>
                <a:spcPts val="0"/>
              </a:spcBef>
              <a:spcAft>
                <a:spcPts val="0"/>
              </a:spcAft>
            </a:pPr>
            <a:r>
              <a:rPr lang="en-US" sz="2800" b="0" i="0" dirty="0">
                <a:solidFill>
                  <a:srgbClr val="171717"/>
                </a:solidFill>
                <a:effectLst/>
                <a:latin typeface="Segoe UI" panose="020B0502040204020203" pitchFamily="34" charset="0"/>
              </a:rPr>
              <a:t>Container management is the process of organizing, adding, removing, or updating a significant number of containers.</a:t>
            </a:r>
          </a:p>
          <a:p>
            <a:pPr rtl="0">
              <a:spcBef>
                <a:spcPts val="0"/>
              </a:spcBef>
              <a:spcAft>
                <a:spcPts val="0"/>
              </a:spcAft>
            </a:pPr>
            <a:r>
              <a:rPr lang="en-US" sz="2800" b="0" i="0" dirty="0">
                <a:solidFill>
                  <a:srgbClr val="171717"/>
                </a:solidFill>
                <a:effectLst/>
                <a:latin typeface="Segoe UI" panose="020B0502040204020203" pitchFamily="34" charset="0"/>
              </a:rPr>
              <a:t>A container orchestrator is a system that automatically deploys and manages containerized apps.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Self-healing of containers. An example would be restarting containers that fail or replacing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Scaling deployed container count up or down dynamically, based on demand.</a:t>
            </a:r>
          </a:p>
          <a:p>
            <a:pPr algn="l">
              <a:buFont typeface="Arial" panose="020B0604020202020204" pitchFamily="34" charset="0"/>
              <a:buChar char="•"/>
            </a:pPr>
            <a:r>
              <a:rPr lang="en-US" b="0" i="0" dirty="0">
                <a:solidFill>
                  <a:srgbClr val="171717"/>
                </a:solidFill>
                <a:effectLst/>
                <a:latin typeface="Segoe UI" panose="020B0502040204020203" pitchFamily="34" charset="0"/>
              </a:rPr>
              <a:t>Automation of rolling updates and rollbacks of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storage.</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network traffic.</a:t>
            </a:r>
          </a:p>
          <a:p>
            <a:pPr algn="l">
              <a:buFont typeface="Arial" panose="020B0604020202020204" pitchFamily="34" charset="0"/>
              <a:buChar char="•"/>
            </a:pPr>
            <a:r>
              <a:rPr lang="en-US" b="0" i="0" dirty="0">
                <a:solidFill>
                  <a:srgbClr val="171717"/>
                </a:solidFill>
                <a:effectLst/>
                <a:latin typeface="Segoe UI" panose="020B0502040204020203" pitchFamily="34" charset="0"/>
              </a:rPr>
              <a:t>Storage and management of sensitive information, such as usernames and passwords.</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28428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99540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6/29/2022</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6/29/2022</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microsoft.com/en-us/learn/modules/intro-to-kubernetes/3-how-kubernetes-work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hyperlink" Target="https://learnk8s.io/setting-cpu-memory-limits-requests" TargetMode="External"/><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hyperlink" Target="https://github.com/evgenyb/aks-workshops" TargetMode="Externa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5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ubernetes.io/docs/tasks/run-application/horizontal-pod-autoscale/" TargetMode="Externa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2.png"/></Relationships>
</file>

<file path=ppt/slides/_rels/slide5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3.jpeg"/><Relationship Id="rId2" Type="http://schemas.openxmlformats.org/officeDocument/2006/relationships/notesSlide" Target="../notesSlides/notesSlide57.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3.jpeg"/><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10" Type="http://schemas.openxmlformats.org/officeDocument/2006/relationships/image" Target="../media/image36.png"/><Relationship Id="rId4" Type="http://schemas.openxmlformats.org/officeDocument/2006/relationships/image" Target="../media/image4.png"/><Relationship Id="rId9" Type="http://schemas.openxmlformats.org/officeDocument/2006/relationships/image" Target="../media/image35.png"/></Relationships>
</file>

<file path=ppt/slides/_rels/slide6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eda.sh/docs/2.5/concepts/" TargetMode="External"/><Relationship Id="rId10" Type="http://schemas.openxmlformats.org/officeDocument/2006/relationships/image" Target="../media/image39.png"/><Relationship Id="rId4" Type="http://schemas.openxmlformats.org/officeDocument/2006/relationships/image" Target="../media/image1.png"/><Relationship Id="rId9" Type="http://schemas.openxmlformats.org/officeDocument/2006/relationships/image" Target="../media/image38.png"/></Relationships>
</file>

<file path=ppt/slides/_rels/slide6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810285" y="3493978"/>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Kubernetes 101</a:t>
            </a:r>
          </a:p>
          <a:p>
            <a:pPr algn="r">
              <a:lnSpc>
                <a:spcPct val="90000"/>
              </a:lnSpc>
              <a:spcBef>
                <a:spcPct val="0"/>
              </a:spcBef>
              <a:spcAft>
                <a:spcPts val="600"/>
              </a:spcAft>
            </a:pPr>
            <a:r>
              <a:rPr lang="en-US" sz="5000" dirty="0" err="1">
                <a:latin typeface="+mj-lt"/>
                <a:ea typeface="+mj-ea"/>
                <a:cs typeface="+mj-cs"/>
              </a:rPr>
              <a:t>eRate</a:t>
            </a:r>
            <a:r>
              <a:rPr lang="en-US" sz="5000" dirty="0">
                <a:latin typeface="+mj-lt"/>
                <a:ea typeface="+mj-ea"/>
                <a:cs typeface="+mj-cs"/>
              </a:rPr>
              <a:t> edition</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4740250" y="5493715"/>
            <a:ext cx="6248929" cy="1338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Enso and 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29.06.2022</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26" name="Picture 2" descr="eRate AS">
            <a:extLst>
              <a:ext uri="{FF2B5EF4-FFF2-40B4-BE49-F238E27FC236}">
                <a16:creationId xmlns:a16="http://schemas.microsoft.com/office/drawing/2014/main" id="{BF9452E2-C407-261B-5FA5-006D5C30D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D06AD5-9B74-DBCD-CA80-A3FC7D92E776}"/>
              </a:ext>
            </a:extLst>
          </p:cNvPr>
          <p:cNvSpPr txBox="1"/>
          <p:nvPr/>
        </p:nvSpPr>
        <p:spPr>
          <a:xfrm>
            <a:off x="79034" y="421488"/>
            <a:ext cx="3761445" cy="954107"/>
          </a:xfrm>
          <a:prstGeom prst="rect">
            <a:avLst/>
          </a:prstGeom>
          <a:noFill/>
        </p:spPr>
        <p:txBody>
          <a:bodyPr wrap="square" rtlCol="0">
            <a:spAutoFit/>
          </a:bodyPr>
          <a:lstStyle/>
          <a:p>
            <a:r>
              <a:rPr lang="nb-NO" sz="2800" dirty="0"/>
              <a:t>WiFi: ensoGuests</a:t>
            </a:r>
          </a:p>
          <a:p>
            <a:r>
              <a:rPr lang="nb-NO" sz="2800" dirty="0"/>
              <a:t>Pwd: Amiga500</a:t>
            </a:r>
            <a:endParaRPr lang="en-US" sz="2800" dirty="0"/>
          </a:p>
        </p:txBody>
      </p:sp>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benefits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sz="3600" dirty="0"/>
          </a:p>
          <a:p>
            <a:r>
              <a:rPr lang="en-US" sz="3600" dirty="0"/>
              <a:t>Self healing</a:t>
            </a:r>
          </a:p>
          <a:p>
            <a:pPr marL="152396" indent="0">
              <a:buNone/>
            </a:pPr>
            <a:endParaRPr lang="en-US" sz="3600" dirty="0"/>
          </a:p>
          <a:p>
            <a:endParaRPr lang="en-US" sz="3600" dirty="0"/>
          </a:p>
          <a:p>
            <a:r>
              <a:rPr lang="en-US" sz="3600" dirty="0"/>
              <a:t>Dynamic scaling</a:t>
            </a:r>
          </a:p>
          <a:p>
            <a:endParaRPr lang="en-US" sz="3600" dirty="0"/>
          </a:p>
          <a:p>
            <a:pPr marL="152396" indent="0">
              <a:buNone/>
            </a:pPr>
            <a:endParaRPr lang="en-US" sz="3600" dirty="0"/>
          </a:p>
          <a:p>
            <a:r>
              <a:rPr lang="en-US" sz="3600" dirty="0"/>
              <a:t>Rolling updates</a:t>
            </a:r>
          </a:p>
          <a:p>
            <a:pPr marL="152396" indent="0">
              <a:buNone/>
            </a:pPr>
            <a:endParaRPr lang="en-US" sz="3600" dirty="0"/>
          </a:p>
          <a:p>
            <a:endParaRPr lang="en-US" sz="3600"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4883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Cluster </a:t>
            </a:r>
          </a:p>
          <a:p>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 and Ingress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2115331" y="637665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652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356967"/>
            <a:ext cx="11360800" cy="4555200"/>
          </a:xfrm>
        </p:spPr>
        <p:txBody>
          <a:bodyPr/>
          <a:lstStyle/>
          <a:p>
            <a:pPr marL="152396" indent="0">
              <a:buNone/>
            </a:pPr>
            <a:r>
              <a:rPr lang="en-US" dirty="0"/>
              <a:t>Imperative vs. Declarative - 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replica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6" name="Graphic 4">
            <a:extLst>
              <a:ext uri="{FF2B5EF4-FFF2-40B4-BE49-F238E27FC236}">
                <a16:creationId xmlns:a16="http://schemas.microsoft.com/office/drawing/2014/main" id="{F5FD509D-C343-4665-85FC-3A595CECC1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K8s 101: </a:t>
            </a:r>
            <a:r>
              <a:rPr lang="en-US" dirty="0">
                <a:solidFill>
                  <a:prstClr val="black"/>
                </a:solidFill>
                <a:latin typeface="Calibri Light" panose="020F0302020204030204"/>
              </a:rPr>
              <a:t>Cluster and </a:t>
            </a: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Nodes </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Graphic 11">
            <a:extLst>
              <a:ext uri="{FF2B5EF4-FFF2-40B4-BE49-F238E27FC236}">
                <a16:creationId xmlns:a16="http://schemas.microsoft.com/office/drawing/2014/main" id="{97D41471-D4DA-41B6-906B-0B8867AC2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04429" y="1876594"/>
            <a:ext cx="6913709" cy="3539819"/>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9"/>
              </a:rPr>
              <a:t>https://docs.microsoft.com/en-us/learn/modules/intro-to-kubernetes/3-how-kubernetes-works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TextBox 13">
            <a:extLst>
              <a:ext uri="{FF2B5EF4-FFF2-40B4-BE49-F238E27FC236}">
                <a16:creationId xmlns:a16="http://schemas.microsoft.com/office/drawing/2014/main" id="{C78AE672-B6D8-4E16-9F37-D32672FE1109}"/>
              </a:ext>
            </a:extLst>
          </p:cNvPr>
          <p:cNvSpPr txBox="1"/>
          <p:nvPr/>
        </p:nvSpPr>
        <p:spPr>
          <a:xfrm>
            <a:off x="0" y="1986774"/>
            <a:ext cx="5104429" cy="2806922"/>
          </a:xfrm>
          <a:prstGeom prst="rect">
            <a:avLst/>
          </a:prstGeom>
          <a:noFill/>
        </p:spPr>
        <p:txBody>
          <a:bodyPr wrap="square">
            <a:spAutoFit/>
          </a:bodyPr>
          <a:lstStyle/>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machines (VM) in your cluster </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where your workloads run</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can come and go</a:t>
            </a:r>
          </a:p>
        </p:txBody>
      </p:sp>
    </p:spTree>
    <p:extLst>
      <p:ext uri="{BB962C8B-B14F-4D97-AF65-F5344CB8AC3E}">
        <p14:creationId xmlns:p14="http://schemas.microsoft.com/office/powerpoint/2010/main" val="203522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Managed cluster architecture (AKS)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pic>
        <p:nvPicPr>
          <p:cNvPr id="9" name="Graphic 4">
            <a:extLst>
              <a:ext uri="{FF2B5EF4-FFF2-40B4-BE49-F238E27FC236}">
                <a16:creationId xmlns:a16="http://schemas.microsoft.com/office/drawing/2014/main" id="{18A6C3D1-A4E9-4E2D-8140-19ED47CD4B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74066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4395606" y="3930411"/>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84C068A3-34B9-4AD7-A15D-9FC2CD5AAB75}"/>
              </a:ext>
            </a:extLst>
          </p:cNvPr>
          <p:cNvPicPr>
            <a:picLocks noChangeAspect="1"/>
          </p:cNvPicPr>
          <p:nvPr/>
        </p:nvPicPr>
        <p:blipFill>
          <a:blip r:embed="rId7"/>
          <a:stretch>
            <a:fillRect/>
          </a:stretch>
        </p:blipFill>
        <p:spPr>
          <a:xfrm>
            <a:off x="9764546" y="1616016"/>
            <a:ext cx="2011854" cy="3276884"/>
          </a:xfrm>
          <a:prstGeom prst="rect">
            <a:avLst/>
          </a:prstGeom>
        </p:spPr>
      </p:pic>
    </p:spTree>
    <p:extLst>
      <p:ext uri="{BB962C8B-B14F-4D97-AF65-F5344CB8AC3E}">
        <p14:creationId xmlns:p14="http://schemas.microsoft.com/office/powerpoint/2010/main" val="429034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6751" y="1536633"/>
            <a:ext cx="11360800" cy="4555200"/>
          </a:xfrm>
        </p:spPr>
        <p:txBody>
          <a:bodyPr/>
          <a:lstStyle/>
          <a:p>
            <a:endParaRPr lang="en-US" dirty="0"/>
          </a:p>
          <a:p>
            <a:r>
              <a:rPr lang="en-US" dirty="0"/>
              <a:t>Pod is the smallest </a:t>
            </a:r>
            <a:r>
              <a:rPr lang="en-US" dirty="0">
                <a:solidFill>
                  <a:srgbClr val="171717"/>
                </a:solidFill>
                <a:latin typeface="Segoe UI" panose="020B0502040204020203" pitchFamily="34" charset="0"/>
              </a:rPr>
              <a:t>object that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you can create</a:t>
            </a:r>
            <a:endParaRPr lang="en-US" dirty="0"/>
          </a:p>
          <a:p>
            <a:endParaRPr lang="en-US" dirty="0"/>
          </a:p>
          <a:p>
            <a:r>
              <a:rPr lang="en-US" dirty="0"/>
              <a:t>A single Pod can hold </a:t>
            </a:r>
            <a:r>
              <a:rPr lang="en-US" dirty="0">
                <a:solidFill>
                  <a:srgbClr val="171717"/>
                </a:solidFill>
                <a:latin typeface="Segoe UI" panose="020B0502040204020203" pitchFamily="34" charset="0"/>
              </a:rPr>
              <a:t>a group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of one or more containers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1" name="Group 10">
            <a:extLst>
              <a:ext uri="{FF2B5EF4-FFF2-40B4-BE49-F238E27FC236}">
                <a16:creationId xmlns:a16="http://schemas.microsoft.com/office/drawing/2014/main" id="{FC6985C8-77AA-4247-AB7D-75B3474B17EF}"/>
              </a:ext>
            </a:extLst>
          </p:cNvPr>
          <p:cNvGrpSpPr/>
          <p:nvPr/>
        </p:nvGrpSpPr>
        <p:grpSpPr>
          <a:xfrm>
            <a:off x="6377667" y="4572000"/>
            <a:ext cx="1260389" cy="774081"/>
            <a:chOff x="6377667" y="4572000"/>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9" name="Group 8">
            <a:extLst>
              <a:ext uri="{FF2B5EF4-FFF2-40B4-BE49-F238E27FC236}">
                <a16:creationId xmlns:a16="http://schemas.microsoft.com/office/drawing/2014/main" id="{3A80034E-722C-47A1-BD67-8E2282897CA4}"/>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pic>
        <p:nvPicPr>
          <p:cNvPr id="24" name="Graphic 4">
            <a:extLst>
              <a:ext uri="{FF2B5EF4-FFF2-40B4-BE49-F238E27FC236}">
                <a16:creationId xmlns:a16="http://schemas.microsoft.com/office/drawing/2014/main" id="{43B4261A-06B4-48DB-87F4-E380FBE987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5" name="Picture 24">
            <a:extLst>
              <a:ext uri="{FF2B5EF4-FFF2-40B4-BE49-F238E27FC236}">
                <a16:creationId xmlns:a16="http://schemas.microsoft.com/office/drawing/2014/main" id="{D598DAF5-0E3A-AA22-4108-ACEC14E6DBCC}"/>
              </a:ext>
            </a:extLst>
          </p:cNvPr>
          <p:cNvPicPr>
            <a:picLocks noChangeAspect="1"/>
          </p:cNvPicPr>
          <p:nvPr/>
        </p:nvPicPr>
        <p:blipFill>
          <a:blip r:embed="rId7"/>
          <a:stretch>
            <a:fillRect/>
          </a:stretch>
        </p:blipFill>
        <p:spPr>
          <a:xfrm>
            <a:off x="5786267" y="1682619"/>
            <a:ext cx="6405733" cy="2320721"/>
          </a:xfrm>
          <a:prstGeom prst="rect">
            <a:avLst/>
          </a:prstGeom>
        </p:spPr>
      </p:pic>
    </p:spTree>
    <p:extLst>
      <p:ext uri="{BB962C8B-B14F-4D97-AF65-F5344CB8AC3E}">
        <p14:creationId xmlns:p14="http://schemas.microsoft.com/office/powerpoint/2010/main" val="283045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 lifecycle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Graphic 10">
            <a:extLst>
              <a:ext uri="{FF2B5EF4-FFF2-40B4-BE49-F238E27FC236}">
                <a16:creationId xmlns:a16="http://schemas.microsoft.com/office/drawing/2014/main" id="{FF32BA30-55BD-4F04-BD2B-9F13533804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465" y="2250843"/>
            <a:ext cx="7610475" cy="2647950"/>
          </a:xfrm>
          <a:prstGeom prst="rect">
            <a:avLst/>
          </a:prstGeom>
        </p:spPr>
      </p:pic>
      <p:sp>
        <p:nvSpPr>
          <p:cNvPr id="21" name="TextBox 20">
            <a:extLst>
              <a:ext uri="{FF2B5EF4-FFF2-40B4-BE49-F238E27FC236}">
                <a16:creationId xmlns:a16="http://schemas.microsoft.com/office/drawing/2014/main" id="{B1D909C6-BCD5-45CD-BD9B-C731C797008C}"/>
              </a:ext>
            </a:extLst>
          </p:cNvPr>
          <p:cNvSpPr txBox="1"/>
          <p:nvPr/>
        </p:nvSpPr>
        <p:spPr>
          <a:xfrm>
            <a:off x="2062043" y="6330834"/>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3294396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 04, 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0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9AFDC66-35A2-E9F5-6505-920584609D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4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Agenda</a:t>
            </a:r>
            <a:endParaRPr dirty="0"/>
          </a:p>
        </p:txBody>
      </p:sp>
      <p:sp>
        <p:nvSpPr>
          <p:cNvPr id="62" name="Google Shape;62;p14"/>
          <p:cNvSpPr txBox="1">
            <a:spLocks noGrp="1"/>
          </p:cNvSpPr>
          <p:nvPr>
            <p:ph type="body" idx="1"/>
          </p:nvPr>
        </p:nvSpPr>
        <p:spPr>
          <a:xfrm>
            <a:off x="415600" y="1536633"/>
            <a:ext cx="11360800" cy="4566987"/>
          </a:xfrm>
          <a:prstGeom prst="rect">
            <a:avLst/>
          </a:prstGeom>
        </p:spPr>
        <p:txBody>
          <a:bodyPr spcFirstLastPara="1" vert="horz" wrap="square" lIns="121900" tIns="121900" rIns="121900" bIns="121900" rtlCol="0" anchor="t" anchorCtr="0">
            <a:noAutofit/>
          </a:bodyPr>
          <a:lstStyle/>
          <a:p>
            <a:pPr marL="0" indent="0">
              <a:buNone/>
            </a:pPr>
            <a:r>
              <a:rPr lang="en-US" dirty="0"/>
              <a:t>09:00 – welcome and some practicalities</a:t>
            </a:r>
          </a:p>
          <a:p>
            <a:pPr marL="0" indent="0">
              <a:buNone/>
            </a:pPr>
            <a:r>
              <a:rPr lang="en-US" dirty="0"/>
              <a:t>09:10 – Working with labs </a:t>
            </a:r>
          </a:p>
          <a:p>
            <a:pPr marL="0" indent="0">
              <a:buNone/>
            </a:pPr>
            <a:r>
              <a:rPr lang="en-US" dirty="0">
                <a:solidFill>
                  <a:srgbClr val="FF0000"/>
                </a:solidFill>
              </a:rPr>
              <a:t>10:30 – Coffee break</a:t>
            </a:r>
          </a:p>
          <a:p>
            <a:pPr marL="0" indent="0">
              <a:buNone/>
            </a:pPr>
            <a:r>
              <a:rPr lang="en-US" dirty="0"/>
              <a:t>10:40 – Working with labs </a:t>
            </a:r>
          </a:p>
          <a:p>
            <a:pPr marL="0" indent="0">
              <a:buNone/>
            </a:pPr>
            <a:r>
              <a:rPr lang="en-US" dirty="0">
                <a:solidFill>
                  <a:srgbClr val="FF0000"/>
                </a:solidFill>
              </a:rPr>
              <a:t>12:00 – Lunch</a:t>
            </a:r>
          </a:p>
          <a:p>
            <a:pPr marL="0" indent="0">
              <a:buNone/>
            </a:pPr>
            <a:r>
              <a:rPr lang="en-US" dirty="0"/>
              <a:t>13:00 – Working with labs  </a:t>
            </a:r>
          </a:p>
          <a:p>
            <a:pPr marL="0" indent="0">
              <a:buNone/>
            </a:pPr>
            <a:r>
              <a:rPr lang="en-US" dirty="0">
                <a:solidFill>
                  <a:srgbClr val="FF0000"/>
                </a:solidFill>
              </a:rPr>
              <a:t>14:30 – Coffee break</a:t>
            </a:r>
          </a:p>
          <a:p>
            <a:pPr marL="0" indent="0">
              <a:buNone/>
            </a:pPr>
            <a:r>
              <a:rPr lang="en-US" dirty="0"/>
              <a:t>14:40 – Working with labs  </a:t>
            </a:r>
          </a:p>
          <a:p>
            <a:pPr marL="0" indent="0">
              <a:buNone/>
            </a:pPr>
            <a:r>
              <a:rPr lang="en-US" dirty="0">
                <a:solidFill>
                  <a:srgbClr val="FF0000"/>
                </a:solidFill>
              </a:rPr>
              <a:t>15:45 – QA</a:t>
            </a:r>
          </a:p>
          <a:p>
            <a:pPr marL="0" indent="0">
              <a:buNone/>
            </a:pPr>
            <a:r>
              <a:rPr lang="en-US" dirty="0"/>
              <a:t>16:00 – social with beers </a:t>
            </a:r>
          </a:p>
          <a:p>
            <a:pPr marL="0" indent="0">
              <a:buNone/>
            </a:pPr>
            <a:r>
              <a:rPr lang="en-US" dirty="0"/>
              <a:t>17:30 – end of workshop </a:t>
            </a:r>
          </a:p>
          <a:p>
            <a:pPr marL="0" indent="0">
              <a:buNone/>
            </a:pPr>
            <a:endParaRPr lang="en-US"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131BEF54-8DC3-DFFE-AA32-E69B091AA5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7" name="Picture 2" descr="eRate AS">
            <a:extLst>
              <a:ext uri="{FF2B5EF4-FFF2-40B4-BE49-F238E27FC236}">
                <a16:creationId xmlns:a16="http://schemas.microsoft.com/office/drawing/2014/main" id="{EE388CDC-4594-F65D-F7C6-61A8A4C265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0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337112" y="4341137"/>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101:Kubernetes Resource Management</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119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Resource Management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6959421" cy="4555200"/>
          </a:xfrm>
        </p:spPr>
        <p:txBody>
          <a:bodyPr/>
          <a:lstStyle/>
          <a:p>
            <a:endParaRPr lang="en-US" dirty="0"/>
          </a:p>
          <a:p>
            <a:r>
              <a:rPr lang="en-US" dirty="0"/>
              <a:t>Requests - define the minimum amount of resources that containers need</a:t>
            </a:r>
          </a:p>
          <a:p>
            <a:endParaRPr lang="en-US" dirty="0"/>
          </a:p>
          <a:p>
            <a:endParaRPr lang="en-US" dirty="0"/>
          </a:p>
          <a:p>
            <a:r>
              <a:rPr lang="en-US" dirty="0"/>
              <a:t>Limits - define the max amount of resources that the container can consume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4" name="Picture 23">
            <a:extLst>
              <a:ext uri="{FF2B5EF4-FFF2-40B4-BE49-F238E27FC236}">
                <a16:creationId xmlns:a16="http://schemas.microsoft.com/office/drawing/2014/main" id="{F663FBC8-15FA-4130-A8B3-B7A3A39A45F8}"/>
              </a:ext>
            </a:extLst>
          </p:cNvPr>
          <p:cNvPicPr>
            <a:picLocks noChangeAspect="1"/>
          </p:cNvPicPr>
          <p:nvPr/>
        </p:nvPicPr>
        <p:blipFill>
          <a:blip r:embed="rId7"/>
          <a:stretch>
            <a:fillRect/>
          </a:stretch>
        </p:blipFill>
        <p:spPr>
          <a:xfrm>
            <a:off x="3169719" y="4422343"/>
            <a:ext cx="2926282" cy="2065882"/>
          </a:xfrm>
          <a:prstGeom prst="rect">
            <a:avLst/>
          </a:prstGeom>
        </p:spPr>
      </p:pic>
      <p:sp>
        <p:nvSpPr>
          <p:cNvPr id="33" name="TextBox 32">
            <a:extLst>
              <a:ext uri="{FF2B5EF4-FFF2-40B4-BE49-F238E27FC236}">
                <a16:creationId xmlns:a16="http://schemas.microsoft.com/office/drawing/2014/main" id="{9D8A8BB5-D12D-42AE-A20D-CFB1BB34CB6D}"/>
              </a:ext>
            </a:extLst>
          </p:cNvPr>
          <p:cNvSpPr txBox="1"/>
          <p:nvPr/>
        </p:nvSpPr>
        <p:spPr>
          <a:xfrm>
            <a:off x="3169718" y="6438164"/>
            <a:ext cx="585256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https://learnk8s.io/setting-cpu-memory-limits-requests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37" name="Picture 36">
            <a:extLst>
              <a:ext uri="{FF2B5EF4-FFF2-40B4-BE49-F238E27FC236}">
                <a16:creationId xmlns:a16="http://schemas.microsoft.com/office/drawing/2014/main" id="{E6961EFD-1B02-4BDE-A4DC-7567AD589F45}"/>
              </a:ext>
            </a:extLst>
          </p:cNvPr>
          <p:cNvPicPr>
            <a:picLocks noChangeAspect="1"/>
          </p:cNvPicPr>
          <p:nvPr/>
        </p:nvPicPr>
        <p:blipFill>
          <a:blip r:embed="rId9"/>
          <a:stretch>
            <a:fillRect/>
          </a:stretch>
        </p:blipFill>
        <p:spPr>
          <a:xfrm>
            <a:off x="7801510" y="1489345"/>
            <a:ext cx="3758934" cy="4351151"/>
          </a:xfrm>
          <a:prstGeom prst="rect">
            <a:avLst/>
          </a:prstGeom>
        </p:spPr>
      </p:pic>
    </p:spTree>
    <p:extLst>
      <p:ext uri="{BB962C8B-B14F-4D97-AF65-F5344CB8AC3E}">
        <p14:creationId xmlns:p14="http://schemas.microsoft.com/office/powerpoint/2010/main" val="374006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CPU and memory units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0573579" cy="4555200"/>
          </a:xfrm>
        </p:spPr>
        <p:txBody>
          <a:bodyPr/>
          <a:lstStyle/>
          <a:p>
            <a:endParaRPr lang="en-US" dirty="0"/>
          </a:p>
          <a:p>
            <a:pPr marL="152396" indent="0">
              <a:buNone/>
            </a:pPr>
            <a:r>
              <a:rPr lang="en-US" b="1" u="sng" dirty="0"/>
              <a:t>CPU units</a:t>
            </a:r>
          </a:p>
          <a:p>
            <a:pPr marL="152396" indent="0">
              <a:buNone/>
            </a:pPr>
            <a:r>
              <a:rPr lang="en-US" dirty="0"/>
              <a:t>One CPU = 1 physical CPU core (or virtual core) = 1 = 1000 m (</a:t>
            </a:r>
            <a:r>
              <a:rPr lang="en-US" dirty="0" err="1"/>
              <a:t>millicores</a:t>
            </a:r>
            <a:r>
              <a:rPr lang="en-US" dirty="0"/>
              <a:t> or </a:t>
            </a:r>
            <a:r>
              <a:rPr lang="en-US" dirty="0" err="1"/>
              <a:t>millicpu</a:t>
            </a:r>
            <a:r>
              <a:rPr lang="en-US" dirty="0"/>
              <a:t>)</a:t>
            </a:r>
          </a:p>
          <a:p>
            <a:pPr marL="152396" indent="0">
              <a:buNone/>
            </a:pPr>
            <a:r>
              <a:rPr lang="en-US" dirty="0"/>
              <a:t>0.1 = 100m</a:t>
            </a:r>
          </a:p>
          <a:p>
            <a:pPr marL="152396" indent="0">
              <a:buNone/>
            </a:pPr>
            <a:r>
              <a:rPr lang="en-US" dirty="0"/>
              <a:t>400m = 0.4</a:t>
            </a:r>
          </a:p>
          <a:p>
            <a:endParaRPr lang="en-US" dirty="0"/>
          </a:p>
          <a:p>
            <a:pPr marL="152396" indent="0">
              <a:buNone/>
            </a:pPr>
            <a:r>
              <a:rPr lang="en-US" b="1" u="sng" dirty="0"/>
              <a:t>Memory units</a:t>
            </a:r>
          </a:p>
          <a:p>
            <a:pPr marL="152396" indent="0">
              <a:buNone/>
            </a:pPr>
            <a:r>
              <a:rPr lang="en-US" dirty="0"/>
              <a:t>measured in bytes</a:t>
            </a:r>
          </a:p>
          <a:p>
            <a:pPr marL="152396" indent="0">
              <a:buNone/>
            </a:pPr>
            <a:r>
              <a:rPr lang="it-IT" dirty="0"/>
              <a:t>128974848, 129e6, 129M,  128974848000m, 123Mi</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733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585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44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Kubelet</a:t>
            </a:r>
          </a:p>
          <a:p>
            <a:r>
              <a:rPr lang="en-US" dirty="0"/>
              <a:t>One of the </a:t>
            </a:r>
            <a:r>
              <a:rPr lang="en-US" dirty="0" err="1"/>
              <a:t>Kubelet’s</a:t>
            </a:r>
            <a:r>
              <a:rPr lang="en-US" dirty="0"/>
              <a:t> jobs is to ensure that pods are healthy</a:t>
            </a:r>
          </a:p>
          <a:p>
            <a:r>
              <a:rPr lang="en-US" dirty="0"/>
              <a:t>Kubelet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pic>
        <p:nvPicPr>
          <p:cNvPr id="14" name="Graphic 4">
            <a:extLst>
              <a:ext uri="{FF2B5EF4-FFF2-40B4-BE49-F238E27FC236}">
                <a16:creationId xmlns:a16="http://schemas.microsoft.com/office/drawing/2014/main" id="{9DCAE479-512E-430A-9838-5DDFFB0CD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9" name="Picture 8">
            <a:extLst>
              <a:ext uri="{FF2B5EF4-FFF2-40B4-BE49-F238E27FC236}">
                <a16:creationId xmlns:a16="http://schemas.microsoft.com/office/drawing/2014/main" id="{7D32C329-CD27-33FD-CFC2-8AF8BD8763B2}"/>
              </a:ext>
            </a:extLst>
          </p:cNvPr>
          <p:cNvPicPr>
            <a:picLocks noChangeAspect="1"/>
          </p:cNvPicPr>
          <p:nvPr/>
        </p:nvPicPr>
        <p:blipFill>
          <a:blip r:embed="rId7"/>
          <a:stretch>
            <a:fillRect/>
          </a:stretch>
        </p:blipFill>
        <p:spPr>
          <a:xfrm>
            <a:off x="4389019" y="2814523"/>
            <a:ext cx="3413961" cy="1515798"/>
          </a:xfrm>
          <a:prstGeom prst="rect">
            <a:avLst/>
          </a:prstGeom>
        </p:spPr>
      </p:pic>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Kubelet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pic>
        <p:nvPicPr>
          <p:cNvPr id="12" name="Graphic 4">
            <a:extLst>
              <a:ext uri="{FF2B5EF4-FFF2-40B4-BE49-F238E27FC236}">
                <a16:creationId xmlns:a16="http://schemas.microsoft.com/office/drawing/2014/main" id="{2A08C755-4203-4D33-BBC6-AFCD571761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4" name="Picture 13">
            <a:extLst>
              <a:ext uri="{FF2B5EF4-FFF2-40B4-BE49-F238E27FC236}">
                <a16:creationId xmlns:a16="http://schemas.microsoft.com/office/drawing/2014/main" id="{EBB98F50-44EE-F1C0-3C3A-A9333FF93029}"/>
              </a:ext>
            </a:extLst>
          </p:cNvPr>
          <p:cNvPicPr>
            <a:picLocks noChangeAspect="1"/>
          </p:cNvPicPr>
          <p:nvPr/>
        </p:nvPicPr>
        <p:blipFill>
          <a:blip r:embed="rId7"/>
          <a:stretch>
            <a:fillRect/>
          </a:stretch>
        </p:blipFill>
        <p:spPr>
          <a:xfrm>
            <a:off x="4389019" y="2814523"/>
            <a:ext cx="3413961" cy="1515798"/>
          </a:xfrm>
          <a:prstGeom prst="rect">
            <a:avLst/>
          </a:prstGeom>
        </p:spPr>
      </p:pic>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pic>
        <p:nvPicPr>
          <p:cNvPr id="18" name="Graphic 4">
            <a:extLst>
              <a:ext uri="{FF2B5EF4-FFF2-40B4-BE49-F238E27FC236}">
                <a16:creationId xmlns:a16="http://schemas.microsoft.com/office/drawing/2014/main" id="{4AF8FA69-2A07-4E4C-8351-4AC6FF8957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9" name="Picture 18">
            <a:extLst>
              <a:ext uri="{FF2B5EF4-FFF2-40B4-BE49-F238E27FC236}">
                <a16:creationId xmlns:a16="http://schemas.microsoft.com/office/drawing/2014/main" id="{07359BC2-6097-FC42-068C-8B3FB7F379BF}"/>
              </a:ext>
            </a:extLst>
          </p:cNvPr>
          <p:cNvPicPr>
            <a:picLocks noChangeAspect="1"/>
          </p:cNvPicPr>
          <p:nvPr/>
        </p:nvPicPr>
        <p:blipFill>
          <a:blip r:embed="rId7"/>
          <a:stretch>
            <a:fillRect/>
          </a:stretch>
        </p:blipFill>
        <p:spPr>
          <a:xfrm>
            <a:off x="4389019" y="2814523"/>
            <a:ext cx="3413961" cy="1515798"/>
          </a:xfrm>
          <a:prstGeom prst="rect">
            <a:avLst/>
          </a:prstGeom>
        </p:spPr>
      </p:pic>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a:t>kubelet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F384CE8C-4016-4F64-8F30-EE7B97C57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7" name="Picture 6">
            <a:extLst>
              <a:ext uri="{FF2B5EF4-FFF2-40B4-BE49-F238E27FC236}">
                <a16:creationId xmlns:a16="http://schemas.microsoft.com/office/drawing/2014/main" id="{222F202E-0DF1-32B8-2A0A-F3BB8A4133CF}"/>
              </a:ext>
            </a:extLst>
          </p:cNvPr>
          <p:cNvPicPr>
            <a:picLocks noChangeAspect="1"/>
          </p:cNvPicPr>
          <p:nvPr/>
        </p:nvPicPr>
        <p:blipFill>
          <a:blip r:embed="rId7"/>
          <a:stretch>
            <a:fillRect/>
          </a:stretch>
        </p:blipFill>
        <p:spPr>
          <a:xfrm>
            <a:off x="8352979" y="1566215"/>
            <a:ext cx="3079519" cy="1707601"/>
          </a:xfrm>
          <a:prstGeom prst="rect">
            <a:avLst/>
          </a:prstGeom>
        </p:spPr>
      </p:pic>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5" name="Graphic 4">
            <a:extLst>
              <a:ext uri="{FF2B5EF4-FFF2-40B4-BE49-F238E27FC236}">
                <a16:creationId xmlns:a16="http://schemas.microsoft.com/office/drawing/2014/main" id="{B65D59CD-E1E9-433D-A7DC-518EDDC391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6" name="Picture 25">
            <a:extLst>
              <a:ext uri="{FF2B5EF4-FFF2-40B4-BE49-F238E27FC236}">
                <a16:creationId xmlns:a16="http://schemas.microsoft.com/office/drawing/2014/main" id="{5DE3AB73-74F1-7939-9371-B177E582C775}"/>
              </a:ext>
            </a:extLst>
          </p:cNvPr>
          <p:cNvPicPr>
            <a:picLocks noChangeAspect="1"/>
          </p:cNvPicPr>
          <p:nvPr/>
        </p:nvPicPr>
        <p:blipFill>
          <a:blip r:embed="rId7"/>
          <a:stretch>
            <a:fillRect/>
          </a:stretch>
        </p:blipFill>
        <p:spPr>
          <a:xfrm>
            <a:off x="8352979" y="1566215"/>
            <a:ext cx="3079519" cy="1707601"/>
          </a:xfrm>
          <a:prstGeom prst="rect">
            <a:avLst/>
          </a:prstGeom>
        </p:spPr>
      </p:pic>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pload.wikimedia.org/wikipedia/fr/a/a5/LogoIron...">
            <a:extLst>
              <a:ext uri="{FF2B5EF4-FFF2-40B4-BE49-F238E27FC236}">
                <a16:creationId xmlns:a16="http://schemas.microsoft.com/office/drawing/2014/main" id="{6F334A9A-CADC-BE2A-A9CA-75ACEE1D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090" y="4816122"/>
            <a:ext cx="1830071" cy="18300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D69312-AE9D-4C27-7731-7C3CFFD1E11A}"/>
              </a:ext>
            </a:extLst>
          </p:cNvPr>
          <p:cNvPicPr>
            <a:picLocks noChangeAspect="1"/>
          </p:cNvPicPr>
          <p:nvPr/>
        </p:nvPicPr>
        <p:blipFill>
          <a:blip r:embed="rId3"/>
          <a:stretch>
            <a:fillRect/>
          </a:stretch>
        </p:blipFill>
        <p:spPr>
          <a:xfrm>
            <a:off x="4416523" y="1251535"/>
            <a:ext cx="1860419" cy="1910805"/>
          </a:xfrm>
          <a:prstGeom prst="rect">
            <a:avLst/>
          </a:prstGeom>
        </p:spPr>
      </p:pic>
      <p:sp>
        <p:nvSpPr>
          <p:cNvPr id="2" name="Title 1">
            <a:extLst>
              <a:ext uri="{FF2B5EF4-FFF2-40B4-BE49-F238E27FC236}">
                <a16:creationId xmlns:a16="http://schemas.microsoft.com/office/drawing/2014/main" id="{BC2D4656-F3CA-C832-4D8E-5DE1E96695CD}"/>
              </a:ext>
            </a:extLst>
          </p:cNvPr>
          <p:cNvSpPr>
            <a:spLocks noGrp="1"/>
          </p:cNvSpPr>
          <p:nvPr>
            <p:ph type="title"/>
          </p:nvPr>
        </p:nvSpPr>
        <p:spPr/>
        <p:txBody>
          <a:bodyPr/>
          <a:lstStyle/>
          <a:p>
            <a:r>
              <a:rPr lang="nb-NO" dirty="0"/>
              <a:t>About myself</a:t>
            </a:r>
            <a:endParaRPr lang="en-US" dirty="0"/>
          </a:p>
        </p:txBody>
      </p:sp>
      <p:sp>
        <p:nvSpPr>
          <p:cNvPr id="3" name="Text Placeholder 2">
            <a:extLst>
              <a:ext uri="{FF2B5EF4-FFF2-40B4-BE49-F238E27FC236}">
                <a16:creationId xmlns:a16="http://schemas.microsoft.com/office/drawing/2014/main" id="{A8626EF7-3639-5C63-7A53-41EA042C6FD0}"/>
              </a:ext>
            </a:extLst>
          </p:cNvPr>
          <p:cNvSpPr>
            <a:spLocks noGrp="1"/>
          </p:cNvSpPr>
          <p:nvPr>
            <p:ph type="body" idx="1"/>
          </p:nvPr>
        </p:nvSpPr>
        <p:spPr/>
        <p:txBody>
          <a:bodyPr/>
          <a:lstStyle/>
          <a:p>
            <a:r>
              <a:rPr lang="nb-NO" dirty="0"/>
              <a:t>Consultant at Enso</a:t>
            </a:r>
          </a:p>
          <a:p>
            <a:endParaRPr lang="nb-NO" dirty="0"/>
          </a:p>
          <a:p>
            <a:endParaRPr lang="nb-NO" dirty="0"/>
          </a:p>
          <a:p>
            <a:r>
              <a:rPr lang="nb-NO" dirty="0"/>
              <a:t>Microsoft Azure MVP</a:t>
            </a:r>
          </a:p>
          <a:p>
            <a:endParaRPr lang="nb-NO" dirty="0"/>
          </a:p>
          <a:p>
            <a:endParaRPr lang="nb-NO" dirty="0"/>
          </a:p>
          <a:p>
            <a:r>
              <a:rPr lang="nb-NO" dirty="0"/>
              <a:t>Azure Certified Solutions Architect Expert </a:t>
            </a:r>
          </a:p>
          <a:p>
            <a:endParaRPr lang="nb-NO" dirty="0"/>
          </a:p>
          <a:p>
            <a:endParaRPr lang="nb-NO" dirty="0"/>
          </a:p>
          <a:p>
            <a:r>
              <a:rPr lang="nb-NO" dirty="0"/>
              <a:t>Infrastructure as Code Usergroup Oslo owner</a:t>
            </a:r>
          </a:p>
          <a:p>
            <a:endParaRPr lang="nb-NO" dirty="0"/>
          </a:p>
          <a:p>
            <a:pPr marL="152396" indent="0">
              <a:buNone/>
            </a:pPr>
            <a:endParaRPr lang="nb-NO" dirty="0"/>
          </a:p>
          <a:p>
            <a:endParaRPr lang="en-US" dirty="0"/>
          </a:p>
        </p:txBody>
      </p:sp>
      <p:pic>
        <p:nvPicPr>
          <p:cNvPr id="6" name="Google Shape;56;p13">
            <a:extLst>
              <a:ext uri="{FF2B5EF4-FFF2-40B4-BE49-F238E27FC236}">
                <a16:creationId xmlns:a16="http://schemas.microsoft.com/office/drawing/2014/main" id="{F26CA211-867D-50C7-DFFB-06762CD58561}"/>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5B8EE869-7265-65B0-B1DE-008912A7A7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32BB06D1-F6F8-1EF7-02DD-B059FF3E246C}"/>
              </a:ext>
            </a:extLst>
          </p:cNvPr>
          <p:cNvPicPr>
            <a:picLocks noChangeAspect="1"/>
          </p:cNvPicPr>
          <p:nvPr/>
        </p:nvPicPr>
        <p:blipFill>
          <a:blip r:embed="rId7"/>
          <a:stretch>
            <a:fillRect/>
          </a:stretch>
        </p:blipFill>
        <p:spPr>
          <a:xfrm>
            <a:off x="10899045" y="1648796"/>
            <a:ext cx="1242168" cy="1935648"/>
          </a:xfrm>
          <a:prstGeom prst="rect">
            <a:avLst/>
          </a:prstGeom>
        </p:spPr>
      </p:pic>
      <p:pic>
        <p:nvPicPr>
          <p:cNvPr id="8" name="Picture 7">
            <a:extLst>
              <a:ext uri="{FF2B5EF4-FFF2-40B4-BE49-F238E27FC236}">
                <a16:creationId xmlns:a16="http://schemas.microsoft.com/office/drawing/2014/main" id="{474E83B8-1E27-1FCC-4B41-03383E7FCF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9282" y="975167"/>
            <a:ext cx="3282906" cy="3282906"/>
          </a:xfrm>
          <a:prstGeom prst="rect">
            <a:avLst/>
          </a:prstGeom>
        </p:spPr>
      </p:pic>
    </p:spTree>
    <p:extLst>
      <p:ext uri="{BB962C8B-B14F-4D97-AF65-F5344CB8AC3E}">
        <p14:creationId xmlns:p14="http://schemas.microsoft.com/office/powerpoint/2010/main" val="2959954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57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A22EB7D-4AD3-184B-0D2C-7CCCEF257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36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 templates</a:t>
            </a:r>
          </a:p>
          <a:p>
            <a:pPr marL="152396" indent="0">
              <a:buNone/>
            </a:pPr>
            <a:endParaRPr lang="en-US" dirty="0"/>
          </a:p>
          <a:p>
            <a:r>
              <a:rPr lang="en-US" dirty="0"/>
              <a:t>Replica Sets</a:t>
            </a:r>
          </a:p>
          <a:p>
            <a:endParaRPr lang="en-US" dirty="0"/>
          </a:p>
          <a:p>
            <a:r>
              <a:rPr lang="en-US" dirty="0"/>
              <a:t>Deployments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8" name="Picture 7">
            <a:extLst>
              <a:ext uri="{FF2B5EF4-FFF2-40B4-BE49-F238E27FC236}">
                <a16:creationId xmlns:a16="http://schemas.microsoft.com/office/drawing/2014/main" id="{72862540-D2ED-7444-A334-E5E8C6FF79D5}"/>
              </a:ext>
            </a:extLst>
          </p:cNvPr>
          <p:cNvPicPr>
            <a:picLocks noChangeAspect="1"/>
          </p:cNvPicPr>
          <p:nvPr/>
        </p:nvPicPr>
        <p:blipFill>
          <a:blip r:embed="rId7"/>
          <a:stretch>
            <a:fillRect/>
          </a:stretch>
        </p:blipFill>
        <p:spPr>
          <a:xfrm>
            <a:off x="3659760" y="1368736"/>
            <a:ext cx="6975797" cy="5320522"/>
          </a:xfrm>
          <a:prstGeom prst="rect">
            <a:avLst/>
          </a:prstGeom>
        </p:spPr>
      </p:pic>
    </p:spTree>
    <p:extLst>
      <p:ext uri="{BB962C8B-B14F-4D97-AF65-F5344CB8AC3E}">
        <p14:creationId xmlns:p14="http://schemas.microsoft.com/office/powerpoint/2010/main" val="103264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150244"/>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9F8FB37E-A462-4C70-B309-3E02443EEA55}"/>
              </a:ext>
            </a:extLst>
          </p:cNvPr>
          <p:cNvGrpSpPr/>
          <p:nvPr/>
        </p:nvGrpSpPr>
        <p:grpSpPr>
          <a:xfrm>
            <a:off x="6377667" y="4174958"/>
            <a:ext cx="1260389" cy="774081"/>
            <a:chOff x="6377667" y="4572000"/>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170977"/>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594190"/>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377405"/>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2828023"/>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18" name="Group 17">
            <a:extLst>
              <a:ext uri="{FF2B5EF4-FFF2-40B4-BE49-F238E27FC236}">
                <a16:creationId xmlns:a16="http://schemas.microsoft.com/office/drawing/2014/main" id="{8F29B7C2-FE44-4173-87DC-2F58FBEAF8AE}"/>
              </a:ext>
            </a:extLst>
          </p:cNvPr>
          <p:cNvGrpSpPr/>
          <p:nvPr/>
        </p:nvGrpSpPr>
        <p:grpSpPr>
          <a:xfrm>
            <a:off x="2548638" y="4174957"/>
            <a:ext cx="1260389" cy="774081"/>
            <a:chOff x="2548638" y="4571999"/>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0" name="Group 19">
            <a:extLst>
              <a:ext uri="{FF2B5EF4-FFF2-40B4-BE49-F238E27FC236}">
                <a16:creationId xmlns:a16="http://schemas.microsoft.com/office/drawing/2014/main" id="{8599CFD2-68B6-4AE2-8838-54B2D3F21CC3}"/>
              </a:ext>
            </a:extLst>
          </p:cNvPr>
          <p:cNvGrpSpPr/>
          <p:nvPr/>
        </p:nvGrpSpPr>
        <p:grpSpPr>
          <a:xfrm>
            <a:off x="10217472" y="4146263"/>
            <a:ext cx="1260389" cy="774081"/>
            <a:chOff x="10217472" y="4543305"/>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814996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pic>
        <p:nvPicPr>
          <p:cNvPr id="24" name="Graphic 4">
            <a:extLst>
              <a:ext uri="{FF2B5EF4-FFF2-40B4-BE49-F238E27FC236}">
                <a16:creationId xmlns:a16="http://schemas.microsoft.com/office/drawing/2014/main" id="{C0B231EA-0C91-40E3-A0EA-AD0CC40FF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86FBF3BE-D5D3-495B-A7E7-0BE8BBDED7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D5573AD1-51A0-43AC-BCEC-0BE275828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75712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35" name="Graphic 4">
            <a:extLst>
              <a:ext uri="{FF2B5EF4-FFF2-40B4-BE49-F238E27FC236}">
                <a16:creationId xmlns:a16="http://schemas.microsoft.com/office/drawing/2014/main" id="{F26E26EE-719B-4365-A133-92E6B3F5B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CF33D950-D436-4158-BFC4-476FBBD4D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92831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AFD1E51D-049B-4D9C-9B6A-A5DEA3147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a:t>
            </a:r>
            <a:r>
              <a:rPr lang="en-US"/>
              <a:t>User Group </a:t>
            </a:r>
            <a:r>
              <a:rPr lang="en-US" dirty="0"/>
              <a:t>workshops</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a:xfrm>
            <a:off x="415600" y="1536633"/>
            <a:ext cx="11360800" cy="4080396"/>
          </a:xfrm>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[x] Implement Immutable AKS Infrastructure on Azure with Bicep</a:t>
            </a:r>
          </a:p>
          <a:p>
            <a:r>
              <a:rPr lang="en-US" dirty="0"/>
              <a:t>[x] GitOps in AKS with Flux</a:t>
            </a:r>
          </a:p>
          <a:p>
            <a:r>
              <a:rPr lang="en-US" dirty="0"/>
              <a:t>[x] Scaling options for applications and clusters in AKS</a:t>
            </a:r>
          </a:p>
          <a:p>
            <a:r>
              <a:rPr lang="en-US" dirty="0"/>
              <a:t>[x] Monitoring options in AKS</a:t>
            </a:r>
          </a:p>
          <a:p>
            <a:r>
              <a:rPr lang="en-US" dirty="0"/>
              <a:t>[  ] Service mesh in AKS with linkerd</a:t>
            </a:r>
          </a:p>
          <a:p>
            <a:r>
              <a:rPr lang="en-US" dirty="0"/>
              <a:t>[  ] Security in AKS</a:t>
            </a:r>
          </a:p>
          <a:p>
            <a:pPr marL="152396" indent="0">
              <a:buNone/>
            </a:pPr>
            <a:endParaRPr lang="en-US" dirty="0"/>
          </a:p>
          <a:p>
            <a:pPr marL="152396" indent="0">
              <a:buNone/>
            </a:pPr>
            <a:endParaRPr lang="en-US" dirty="0"/>
          </a:p>
          <a:p>
            <a:pPr marL="152396" indent="0">
              <a:buNone/>
            </a:pPr>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
        <p:nvSpPr>
          <p:cNvPr id="6" name="TextBox 5">
            <a:extLst>
              <a:ext uri="{FF2B5EF4-FFF2-40B4-BE49-F238E27FC236}">
                <a16:creationId xmlns:a16="http://schemas.microsoft.com/office/drawing/2014/main" id="{CC370A47-CD42-90F9-5C81-88B8C4E7DFAB}"/>
              </a:ext>
            </a:extLst>
          </p:cNvPr>
          <p:cNvSpPr txBox="1"/>
          <p:nvPr/>
        </p:nvSpPr>
        <p:spPr>
          <a:xfrm>
            <a:off x="1815737" y="645305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2B3F1856-E1E0-8E85-A2E0-F21D3838DAF2}"/>
              </a:ext>
            </a:extLst>
          </p:cNvPr>
          <p:cNvSpPr txBox="1"/>
          <p:nvPr/>
        </p:nvSpPr>
        <p:spPr>
          <a:xfrm>
            <a:off x="3255235" y="5981681"/>
            <a:ext cx="6479178" cy="369332"/>
          </a:xfrm>
          <a:prstGeom prst="rect">
            <a:avLst/>
          </a:prstGeom>
          <a:noFill/>
        </p:spPr>
        <p:txBody>
          <a:bodyPr wrap="square" rtlCol="0">
            <a:spAutoFit/>
          </a:bodyPr>
          <a:lstStyle/>
          <a:p>
            <a:r>
              <a:rPr lang="en-US" dirty="0">
                <a:hlinkClick r:id="rId5"/>
              </a:rPr>
              <a:t>https://github.com/evgenyb/aks-workshops</a:t>
            </a:r>
            <a:endParaRPr lang="en-US" dirty="0"/>
          </a:p>
        </p:txBody>
      </p:sp>
    </p:spTree>
    <p:extLst>
      <p:ext uri="{BB962C8B-B14F-4D97-AF65-F5344CB8AC3E}">
        <p14:creationId xmlns:p14="http://schemas.microsoft.com/office/powerpoint/2010/main" val="3028258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9D1E7F37-0BD2-452B-988A-150921F5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1511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4">
            <a:extLst>
              <a:ext uri="{FF2B5EF4-FFF2-40B4-BE49-F238E27FC236}">
                <a16:creationId xmlns:a16="http://schemas.microsoft.com/office/drawing/2014/main" id="{AA1AC8AF-17FB-483F-96CC-307A47B63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28215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07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CB1D50F-2397-B13B-BE5B-BCD801310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6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a:p>
            <a:endParaRPr lang="en-US" sz="1200" dirty="0">
              <a:solidFill>
                <a:schemeClr val="tx1"/>
              </a:solidFill>
            </a:endParaRP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pic>
        <p:nvPicPr>
          <p:cNvPr id="25" name="Graphic 4">
            <a:extLst>
              <a:ext uri="{FF2B5EF4-FFF2-40B4-BE49-F238E27FC236}">
                <a16:creationId xmlns:a16="http://schemas.microsoft.com/office/drawing/2014/main" id="{13B5004E-21ED-46C9-9E1A-63CE22BC48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CFE68BED-F9F9-463B-A22C-48851BF778CF}"/>
              </a:ext>
            </a:extLst>
          </p:cNvPr>
          <p:cNvPicPr>
            <a:picLocks noChangeAspect="1"/>
          </p:cNvPicPr>
          <p:nvPr/>
        </p:nvPicPr>
        <p:blipFill>
          <a:blip r:embed="rId7"/>
          <a:stretch>
            <a:fillRect/>
          </a:stretch>
        </p:blipFill>
        <p:spPr>
          <a:xfrm>
            <a:off x="9960697" y="3118330"/>
            <a:ext cx="1889924" cy="2606266"/>
          </a:xfrm>
          <a:prstGeom prst="rect">
            <a:avLst/>
          </a:prstGeom>
        </p:spPr>
      </p:pic>
      <p:pic>
        <p:nvPicPr>
          <p:cNvPr id="13" name="Picture 12">
            <a:extLst>
              <a:ext uri="{FF2B5EF4-FFF2-40B4-BE49-F238E27FC236}">
                <a16:creationId xmlns:a16="http://schemas.microsoft.com/office/drawing/2014/main" id="{146C6386-4C88-4701-B505-C9C10729F557}"/>
              </a:ext>
            </a:extLst>
          </p:cNvPr>
          <p:cNvPicPr>
            <a:picLocks noChangeAspect="1"/>
          </p:cNvPicPr>
          <p:nvPr/>
        </p:nvPicPr>
        <p:blipFill>
          <a:blip r:embed="rId8"/>
          <a:stretch>
            <a:fillRect/>
          </a:stretch>
        </p:blipFill>
        <p:spPr>
          <a:xfrm>
            <a:off x="7386997" y="1187223"/>
            <a:ext cx="1821338" cy="2042337"/>
          </a:xfrm>
          <a:prstGeom prst="rect">
            <a:avLst/>
          </a:prstGeom>
        </p:spPr>
      </p:pic>
      <p:cxnSp>
        <p:nvCxnSpPr>
          <p:cNvPr id="17" name="Straight Arrow Connector 16">
            <a:extLst>
              <a:ext uri="{FF2B5EF4-FFF2-40B4-BE49-F238E27FC236}">
                <a16:creationId xmlns:a16="http://schemas.microsoft.com/office/drawing/2014/main" id="{14605907-7A6A-43AF-8DBC-4CB9A2C0D18B}"/>
              </a:ext>
            </a:extLst>
          </p:cNvPr>
          <p:cNvCxnSpPr/>
          <p:nvPr/>
        </p:nvCxnSpPr>
        <p:spPr>
          <a:xfrm flipH="1">
            <a:off x="6519178" y="2690896"/>
            <a:ext cx="810091" cy="68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38275D-6E18-4F7D-8886-46EDA421D5D4}"/>
              </a:ext>
            </a:extLst>
          </p:cNvPr>
          <p:cNvSpPr/>
          <p:nvPr/>
        </p:nvSpPr>
        <p:spPr>
          <a:xfrm>
            <a:off x="2202287" y="4437336"/>
            <a:ext cx="7165460" cy="2251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4A0DEE2-C19D-408F-A5F1-E593BC4BCA6E}"/>
              </a:ext>
            </a:extLst>
          </p:cNvPr>
          <p:cNvCxnSpPr/>
          <p:nvPr/>
        </p:nvCxnSpPr>
        <p:spPr>
          <a:xfrm flipH="1">
            <a:off x="9367747" y="4082992"/>
            <a:ext cx="592950" cy="31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119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pic>
        <p:nvPicPr>
          <p:cNvPr id="23" name="Graphic 4">
            <a:extLst>
              <a:ext uri="{FF2B5EF4-FFF2-40B4-BE49-F238E27FC236}">
                <a16:creationId xmlns:a16="http://schemas.microsoft.com/office/drawing/2014/main" id="{8842C5D4-2128-413D-9416-3BA33C790F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
        <p:nvSpPr>
          <p:cNvPr id="24" name="Rectangle: Rounded Corners 23">
            <a:extLst>
              <a:ext uri="{FF2B5EF4-FFF2-40B4-BE49-F238E27FC236}">
                <a16:creationId xmlns:a16="http://schemas.microsoft.com/office/drawing/2014/main" id="{D3316E78-7341-424E-952D-BF8C9DC894F4}"/>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248D40C3-4550-44DB-95C3-D05CB01685DE}"/>
              </a:ext>
            </a:extLst>
          </p:cNvPr>
          <p:cNvCxnSpPr>
            <a:stCxn id="24" idx="2"/>
            <a:endCxn id="15" idx="0"/>
          </p:cNvCxnSpPr>
          <p:nvPr/>
        </p:nvCxnSpPr>
        <p:spPr>
          <a:xfrm flipH="1">
            <a:off x="3042396" y="2338555"/>
            <a:ext cx="2530902" cy="10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ACAFA3-2BFF-4073-8222-E0C4607943FE}"/>
              </a:ext>
            </a:extLst>
          </p:cNvPr>
          <p:cNvCxnSpPr>
            <a:stCxn id="24"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107C00-C106-4557-81C5-B8A4FBB10DAF}"/>
              </a:ext>
            </a:extLst>
          </p:cNvPr>
          <p:cNvCxnSpPr>
            <a:stCxn id="24" idx="2"/>
            <a:endCxn id="21" idx="0"/>
          </p:cNvCxnSpPr>
          <p:nvPr/>
        </p:nvCxnSpPr>
        <p:spPr>
          <a:xfrm>
            <a:off x="5573298" y="2338555"/>
            <a:ext cx="286041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086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5AA2F-5224-40D0-8F11-C681027D0E61}"/>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24" name="Straight Arrow Connector 23">
            <a:extLst>
              <a:ext uri="{FF2B5EF4-FFF2-40B4-BE49-F238E27FC236}">
                <a16:creationId xmlns:a16="http://schemas.microsoft.com/office/drawing/2014/main" id="{C70152EE-5911-4D7A-872C-0D6D722E0B30}"/>
              </a:ext>
            </a:extLst>
          </p:cNvPr>
          <p:cNvCxnSpPr>
            <a:cxnSpLocks/>
            <a:stCxn id="23" idx="2"/>
          </p:cNvCxnSpPr>
          <p:nvPr/>
        </p:nvCxnSpPr>
        <p:spPr>
          <a:xfrm flipH="1">
            <a:off x="3069772" y="2338555"/>
            <a:ext cx="2503526" cy="10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C9F8D2-151B-43B5-AE8D-72B7A58F8630}"/>
              </a:ext>
            </a:extLst>
          </p:cNvPr>
          <p:cNvCxnSpPr>
            <a:cxnSpLocks/>
            <a:stCxn id="23"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33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052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78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262705"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secret-</a:t>
            </a:r>
            <a:r>
              <a:rPr lang="en-US" sz="1800" b="0" i="0" u="none" strike="noStrike" dirty="0" err="1">
                <a:solidFill>
                  <a:srgbClr val="000000"/>
                </a:solidFill>
                <a:effectLst/>
                <a:latin typeface="Arial" panose="020B0604020202020204" pitchFamily="34" charset="0"/>
              </a:rPr>
              <a:t>appsettings</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6B6B974-AB3E-1D07-8305-F6A8CA145B16}"/>
              </a:ext>
            </a:extLst>
          </p:cNvPr>
          <p:cNvPicPr>
            <a:picLocks noChangeAspect="1"/>
          </p:cNvPicPr>
          <p:nvPr/>
        </p:nvPicPr>
        <p:blipFill>
          <a:blip r:embed="rId7"/>
          <a:stretch>
            <a:fillRect/>
          </a:stretch>
        </p:blipFill>
        <p:spPr>
          <a:xfrm>
            <a:off x="205425" y="2747731"/>
            <a:ext cx="4981297" cy="2558487"/>
          </a:xfrm>
          <a:prstGeom prst="rect">
            <a:avLst/>
          </a:prstGeom>
        </p:spPr>
      </p:pic>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resource names as in labs -&gt; easier to troubleshot </a:t>
            </a:r>
            <a:endParaRPr lang="en-US" dirty="0"/>
          </a:p>
          <a:p>
            <a:pPr marL="380990" indent="-380990">
              <a:spcAft>
                <a:spcPts val="2133"/>
              </a:spcAft>
            </a:pPr>
            <a:r>
              <a:rPr lang="en-US" dirty="0"/>
              <a:t>Feel free to contribute with PR to the labs content by fixing gramma, typos, wrong commands </a:t>
            </a:r>
            <a:r>
              <a:rPr lang="en-US" dirty="0" err="1"/>
              <a:t>etc</a:t>
            </a:r>
            <a:r>
              <a:rPr lang="en-US" dirty="0"/>
              <a:t>…</a:t>
            </a:r>
          </a:p>
          <a:p>
            <a:pPr marL="380990" indent="-380990">
              <a:spcAft>
                <a:spcPts val="2133"/>
              </a:spcAft>
            </a:pPr>
            <a:r>
              <a:rPr lang="en-US" dirty="0"/>
              <a:t>Labs are available after the event</a:t>
            </a:r>
          </a:p>
          <a:p>
            <a:pPr marL="380990" indent="-380990">
              <a:spcAft>
                <a:spcPts val="2133"/>
              </a:spcAft>
            </a:pPr>
            <a:r>
              <a:rPr lang="en-US" dirty="0"/>
              <a:t>Cluster(s) can be available after the event for some time by request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4B2553-389A-4AE2-AC16-9A7D2CEDC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ConfigMap</a:t>
            </a:r>
            <a:endParaRPr lang="en-US" sz="1400" dirty="0">
              <a:solidFill>
                <a:schemeClr val="tx1"/>
              </a:solidFill>
            </a:endParaRP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/app/config</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814138"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a:t>
            </a:r>
            <a:r>
              <a:rPr lang="en-US" sz="1800" b="0" i="0" u="none" strike="noStrike" dirty="0" err="1">
                <a:solidFill>
                  <a:srgbClr val="000000"/>
                </a:solidFill>
                <a:effectLst/>
                <a:latin typeface="Arial" panose="020B0604020202020204" pitchFamily="34" charset="0"/>
              </a:rPr>
              <a:t>configmap</a:t>
            </a:r>
            <a:r>
              <a:rPr lang="en-US" sz="1800" b="0" i="0" u="none" strike="noStrike" dirty="0">
                <a:solidFill>
                  <a:srgbClr val="000000"/>
                </a:solidFill>
                <a:effectLst/>
                <a:latin typeface="Arial" panose="020B0604020202020204" pitchFamily="34" charset="0"/>
              </a:rPr>
              <a:t> logging-</a:t>
            </a:r>
            <a:r>
              <a:rPr lang="en-US" sz="1800" b="0" i="0" u="none" strike="noStrike" dirty="0" err="1">
                <a:solidFill>
                  <a:srgbClr val="000000"/>
                </a:solidFill>
                <a:effectLst/>
                <a:latin typeface="Arial" panose="020B0604020202020204" pitchFamily="34" charset="0"/>
              </a:rPr>
              <a:t>appsettings</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8" name="Picture 7">
            <a:extLst>
              <a:ext uri="{FF2B5EF4-FFF2-40B4-BE49-F238E27FC236}">
                <a16:creationId xmlns:a16="http://schemas.microsoft.com/office/drawing/2014/main" id="{577A38F2-1FE9-2B54-1B2A-4E67D7391B88}"/>
              </a:ext>
            </a:extLst>
          </p:cNvPr>
          <p:cNvPicPr>
            <a:picLocks noChangeAspect="1"/>
          </p:cNvPicPr>
          <p:nvPr/>
        </p:nvPicPr>
        <p:blipFill>
          <a:blip r:embed="rId7"/>
          <a:stretch>
            <a:fillRect/>
          </a:stretch>
        </p:blipFill>
        <p:spPr>
          <a:xfrm>
            <a:off x="223573" y="2940503"/>
            <a:ext cx="4992538" cy="2516400"/>
          </a:xfrm>
          <a:prstGeom prst="rect">
            <a:avLst/>
          </a:prstGeom>
        </p:spPr>
      </p:pic>
    </p:spTree>
    <p:extLst>
      <p:ext uri="{BB962C8B-B14F-4D97-AF65-F5344CB8AC3E}">
        <p14:creationId xmlns:p14="http://schemas.microsoft.com/office/powerpoint/2010/main" val="95673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Lab-10</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18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Scaling options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994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and nodes</a:t>
            </a:r>
          </a:p>
          <a:p>
            <a:endParaRPr lang="en-US" dirty="0"/>
          </a:p>
          <a:p>
            <a:r>
              <a:rPr lang="en-US" dirty="0"/>
              <a:t>Horizontal Pod Autoscaler (HPA)</a:t>
            </a:r>
          </a:p>
          <a:p>
            <a:endParaRPr lang="en-US" dirty="0"/>
          </a:p>
          <a:p>
            <a:r>
              <a:rPr lang="en-US" dirty="0"/>
              <a:t>Vertical Pod Autoscaler (VPA)</a:t>
            </a:r>
          </a:p>
          <a:p>
            <a:pPr marL="152396" indent="0">
              <a:buNone/>
            </a:pPr>
            <a:endParaRPr lang="en-US" dirty="0"/>
          </a:p>
          <a:p>
            <a:r>
              <a:rPr lang="en-US" dirty="0"/>
              <a:t>Cluster autoscaler</a:t>
            </a:r>
          </a:p>
          <a:p>
            <a:endParaRPr lang="en-US" dirty="0"/>
          </a:p>
          <a:p>
            <a:r>
              <a:rPr lang="en-US" dirty="0"/>
              <a:t>Kubernetes Event Driven </a:t>
            </a:r>
            <a:br>
              <a:rPr lang="en-US" dirty="0"/>
            </a:br>
            <a:r>
              <a:rPr lang="en-US" dirty="0"/>
              <a:t>Autoscaling (KEDA)</a:t>
            </a:r>
          </a:p>
          <a:p>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617028"/>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356967"/>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44020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Manually scale pods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pPr marL="152396" indent="0">
              <a:buNone/>
            </a:pPr>
            <a:r>
              <a:rPr lang="en-US" b="1" u="sng" dirty="0"/>
              <a:t>Manually scale pods</a:t>
            </a:r>
          </a:p>
          <a:p>
            <a:pPr marL="152396" indent="0">
              <a:buNone/>
            </a:pPr>
            <a:endParaRPr lang="en-US" dirty="0"/>
          </a:p>
          <a:p>
            <a:pPr marL="152396" indent="0">
              <a:buNone/>
            </a:pPr>
            <a:r>
              <a:rPr lang="en-US" dirty="0" err="1"/>
              <a:t>kubectl</a:t>
            </a:r>
            <a:r>
              <a:rPr lang="en-US" dirty="0"/>
              <a:t> scale deployment/guinea-pig --replicas=3</a:t>
            </a:r>
          </a:p>
          <a:p>
            <a:pPr marL="152396" indent="0">
              <a:buNone/>
            </a:pPr>
            <a:endParaRPr lang="en-US" dirty="0"/>
          </a:p>
          <a:p>
            <a:pPr marL="152396" indent="0">
              <a:buNone/>
            </a:pPr>
            <a:r>
              <a:rPr lang="en-US" dirty="0" err="1"/>
              <a:t>kubectl</a:t>
            </a:r>
            <a:r>
              <a:rPr lang="en-US" dirty="0"/>
              <a:t> scale deployment/guinea-pig --replicas=0</a:t>
            </a:r>
          </a:p>
          <a:p>
            <a:pPr marL="152396" indent="0">
              <a:buNone/>
            </a:pPr>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999802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356936" y="6410796"/>
            <a:ext cx="8513549" cy="369332"/>
          </a:xfrm>
          <a:prstGeom prst="rect">
            <a:avLst/>
          </a:prstGeom>
          <a:noFill/>
        </p:spPr>
        <p:txBody>
          <a:bodyPr wrap="none" rtlCol="0">
            <a:spAutoFit/>
          </a:bodyPr>
          <a:lstStyle/>
          <a:p>
            <a:r>
              <a:rPr lang="en-US" dirty="0"/>
              <a:t>Image from: </a:t>
            </a:r>
            <a:r>
              <a:rPr lang="en-US" dirty="0">
                <a:hlinkClick r:id="rId5"/>
              </a:rPr>
              <a:t>https://kubernetes.io/docs/tasks/run-application/horizontal-pod-autoscale/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r>
              <a:rPr lang="en-US" b="0" i="0" dirty="0">
                <a:solidFill>
                  <a:srgbClr val="023927"/>
                </a:solidFill>
                <a:effectLst/>
                <a:latin typeface="Inter"/>
              </a:rPr>
              <a:t>checks the metrics server for resource usage every 30 sec</a:t>
            </a:r>
          </a:p>
          <a:p>
            <a:endParaRPr lang="en-US" dirty="0">
              <a:solidFill>
                <a:srgbClr val="023927"/>
              </a:solidFill>
              <a:latin typeface="Inter"/>
            </a:endParaRPr>
          </a:p>
          <a:p>
            <a:r>
              <a:rPr lang="en-US" b="0" i="0" dirty="0">
                <a:solidFill>
                  <a:srgbClr val="023927"/>
                </a:solidFill>
                <a:effectLst/>
                <a:latin typeface="Inter"/>
              </a:rPr>
              <a:t>calculates the desired number of replicas required</a:t>
            </a:r>
          </a:p>
          <a:p>
            <a:endParaRPr lang="en-US" dirty="0">
              <a:solidFill>
                <a:srgbClr val="023927"/>
              </a:solidFill>
              <a:latin typeface="Inter"/>
            </a:endParaRPr>
          </a:p>
          <a:p>
            <a:r>
              <a:rPr lang="en-US" b="0" i="0" dirty="0">
                <a:solidFill>
                  <a:srgbClr val="023927"/>
                </a:solidFill>
                <a:effectLst/>
                <a:latin typeface="Inter"/>
              </a:rPr>
              <a:t>scales up the application to the desired number of replicas</a:t>
            </a:r>
          </a:p>
          <a:p>
            <a:endParaRPr lang="en-US" dirty="0">
              <a:solidFill>
                <a:srgbClr val="023927"/>
              </a:solidFill>
              <a:latin typeface="Inter"/>
            </a:endParaRPr>
          </a:p>
          <a:p>
            <a:endParaRPr lang="en-US" b="0" i="0" dirty="0">
              <a:solidFill>
                <a:srgbClr val="023927"/>
              </a:solidFill>
              <a:effectLst/>
              <a:latin typeface="Inter"/>
            </a:endParaRP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FB0F6363-2AED-4BE1-9227-1CE3FBD8C967}"/>
              </a:ext>
            </a:extLst>
          </p:cNvPr>
          <p:cNvPicPr>
            <a:picLocks noChangeAspect="1"/>
          </p:cNvPicPr>
          <p:nvPr/>
        </p:nvPicPr>
        <p:blipFill>
          <a:blip r:embed="rId8"/>
          <a:stretch>
            <a:fillRect/>
          </a:stretch>
        </p:blipFill>
        <p:spPr>
          <a:xfrm>
            <a:off x="8471730" y="1799562"/>
            <a:ext cx="3024700" cy="2750587"/>
          </a:xfrm>
          <a:prstGeom prst="rect">
            <a:avLst/>
          </a:prstGeom>
        </p:spPr>
      </p:pic>
    </p:spTree>
    <p:extLst>
      <p:ext uri="{BB962C8B-B14F-4D97-AF65-F5344CB8AC3E}">
        <p14:creationId xmlns:p14="http://schemas.microsoft.com/office/powerpoint/2010/main" val="3404508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endParaRPr lang="en-US" dirty="0">
              <a:solidFill>
                <a:srgbClr val="023927"/>
              </a:solidFill>
              <a:latin typeface="Inter"/>
            </a:endParaRPr>
          </a:p>
          <a:p>
            <a:pPr marL="152396" indent="0">
              <a:buNone/>
            </a:pPr>
            <a:r>
              <a:rPr lang="en-US" b="0" i="0" dirty="0" err="1">
                <a:solidFill>
                  <a:srgbClr val="023927"/>
                </a:solidFill>
                <a:effectLst/>
                <a:latin typeface="Inter"/>
              </a:rPr>
              <a:t>kubectl</a:t>
            </a:r>
            <a:r>
              <a:rPr lang="en-US" b="0" i="0" dirty="0">
                <a:solidFill>
                  <a:srgbClr val="023927"/>
                </a:solidFill>
                <a:effectLst/>
                <a:latin typeface="Inter"/>
              </a:rPr>
              <a:t> </a:t>
            </a:r>
            <a:r>
              <a:rPr lang="en-US" b="0" i="0" dirty="0" err="1">
                <a:solidFill>
                  <a:srgbClr val="023927"/>
                </a:solidFill>
                <a:effectLst/>
                <a:latin typeface="Inter"/>
              </a:rPr>
              <a:t>autoscale</a:t>
            </a:r>
            <a:r>
              <a:rPr lang="en-US" b="0" i="0" dirty="0">
                <a:solidFill>
                  <a:srgbClr val="023927"/>
                </a:solidFill>
                <a:effectLst/>
                <a:latin typeface="Inter"/>
              </a:rPr>
              <a:t> deployment guinea-pig </a:t>
            </a:r>
          </a:p>
          <a:p>
            <a:pPr marL="152396" indent="0">
              <a:buNone/>
            </a:pPr>
            <a:r>
              <a:rPr lang="en-US" b="0" i="0" dirty="0">
                <a:solidFill>
                  <a:srgbClr val="023927"/>
                </a:solidFill>
                <a:effectLst/>
                <a:latin typeface="Inter"/>
              </a:rPr>
              <a:t>--</a:t>
            </a:r>
            <a:r>
              <a:rPr lang="en-US" b="0" i="0" dirty="0" err="1">
                <a:solidFill>
                  <a:srgbClr val="023927"/>
                </a:solidFill>
                <a:effectLst/>
                <a:latin typeface="Inter"/>
              </a:rPr>
              <a:t>cpu</a:t>
            </a:r>
            <a:r>
              <a:rPr lang="en-US" b="0" i="0" dirty="0">
                <a:solidFill>
                  <a:srgbClr val="023927"/>
                </a:solidFill>
                <a:effectLst/>
                <a:latin typeface="Inter"/>
              </a:rPr>
              <a:t>-percent=70 --min=1 --max=10</a:t>
            </a: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Picture 11">
            <a:extLst>
              <a:ext uri="{FF2B5EF4-FFF2-40B4-BE49-F238E27FC236}">
                <a16:creationId xmlns:a16="http://schemas.microsoft.com/office/drawing/2014/main" id="{8BBD14EE-49D0-459B-A5FD-B8969713B4AF}"/>
              </a:ext>
            </a:extLst>
          </p:cNvPr>
          <p:cNvPicPr>
            <a:picLocks noChangeAspect="1"/>
          </p:cNvPicPr>
          <p:nvPr/>
        </p:nvPicPr>
        <p:blipFill>
          <a:blip r:embed="rId7"/>
          <a:stretch>
            <a:fillRect/>
          </a:stretch>
        </p:blipFill>
        <p:spPr>
          <a:xfrm>
            <a:off x="6914279" y="1733414"/>
            <a:ext cx="5096526" cy="3879445"/>
          </a:xfrm>
          <a:prstGeom prst="rect">
            <a:avLst/>
          </a:prstGeom>
        </p:spPr>
      </p:pic>
    </p:spTree>
    <p:extLst>
      <p:ext uri="{BB962C8B-B14F-4D97-AF65-F5344CB8AC3E}">
        <p14:creationId xmlns:p14="http://schemas.microsoft.com/office/powerpoint/2010/main" val="150799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Lab-12, 13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48F501CB-D0D1-C5BD-C19C-1BDE6E2E0E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80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00223555-B9E2-0E26-A4EA-7917267DA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9342" y="994017"/>
            <a:ext cx="1496003" cy="149600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D6AC765-CF81-E962-B9C0-59719A882C73}"/>
              </a:ext>
            </a:extLst>
          </p:cNvPr>
          <p:cNvSpPr txBox="1"/>
          <p:nvPr/>
        </p:nvSpPr>
        <p:spPr>
          <a:xfrm>
            <a:off x="4577477" y="3729279"/>
            <a:ext cx="6757415" cy="665745"/>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Kubernetes Event Driven Autoscaling KEDA</a:t>
            </a:r>
            <a:endParaRPr kumimoji="0" lang="en-US" sz="5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785316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Horizontal Pod Autoscaler</a:t>
            </a:r>
          </a:p>
          <a:p>
            <a:pPr algn="ctr"/>
            <a:r>
              <a:rPr lang="en-US" dirty="0"/>
              <a:t>(HPA)</a:t>
            </a:r>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156" y="593367"/>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6715"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599593"/>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flipV="1">
            <a:off x="10007125" y="918352"/>
            <a:ext cx="672612" cy="622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A415D36-5096-4C68-BD62-CF7F39B6D16A}"/>
              </a:ext>
            </a:extLst>
          </p:cNvPr>
          <p:cNvSpPr/>
          <p:nvPr/>
        </p:nvSpPr>
        <p:spPr>
          <a:xfrm>
            <a:off x="1140987" y="2634358"/>
            <a:ext cx="10061121"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Kubernetes Custom Metrics</a:t>
            </a:r>
          </a:p>
        </p:txBody>
      </p:sp>
      <p:cxnSp>
        <p:nvCxnSpPr>
          <p:cNvPr id="24" name="Straight Arrow Connector 23">
            <a:extLst>
              <a:ext uri="{FF2B5EF4-FFF2-40B4-BE49-F238E27FC236}">
                <a16:creationId xmlns:a16="http://schemas.microsoft.com/office/drawing/2014/main" id="{38C00455-7B92-470E-BA00-9BCD365CD19C}"/>
              </a:ext>
            </a:extLst>
          </p:cNvPr>
          <p:cNvCxnSpPr>
            <a:cxnSpLocks/>
            <a:endCxn id="5128" idx="2"/>
          </p:cNvCxnSpPr>
          <p:nvPr/>
        </p:nvCxnSpPr>
        <p:spPr>
          <a:xfrm flipV="1">
            <a:off x="6264214" y="1243336"/>
            <a:ext cx="0"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1526CF2-F817-47FA-9C89-4F3EB263B659}"/>
              </a:ext>
            </a:extLst>
          </p:cNvPr>
          <p:cNvSpPr/>
          <p:nvPr/>
        </p:nvSpPr>
        <p:spPr>
          <a:xfrm>
            <a:off x="4957422"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Metric Adapter</a:t>
            </a:r>
          </a:p>
        </p:txBody>
      </p:sp>
      <p:cxnSp>
        <p:nvCxnSpPr>
          <p:cNvPr id="26" name="Straight Arrow Connector 25">
            <a:extLst>
              <a:ext uri="{FF2B5EF4-FFF2-40B4-BE49-F238E27FC236}">
                <a16:creationId xmlns:a16="http://schemas.microsoft.com/office/drawing/2014/main" id="{409A6E68-3B30-4E22-88F0-4807B5CB22C9}"/>
              </a:ext>
            </a:extLst>
          </p:cNvPr>
          <p:cNvCxnSpPr>
            <a:cxnSpLocks/>
            <a:endCxn id="5126" idx="2"/>
          </p:cNvCxnSpPr>
          <p:nvPr/>
        </p:nvCxnSpPr>
        <p:spPr>
          <a:xfrm flipV="1">
            <a:off x="9682140" y="1243336"/>
            <a:ext cx="1"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662F863-AC84-4CF6-BA61-B1796F3455E7}"/>
              </a:ext>
            </a:extLst>
          </p:cNvPr>
          <p:cNvSpPr/>
          <p:nvPr/>
        </p:nvSpPr>
        <p:spPr>
          <a:xfrm>
            <a:off x="8588523"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Monitor </a:t>
            </a:r>
          </a:p>
          <a:p>
            <a:pPr algn="ctr"/>
            <a:r>
              <a:rPr lang="en-US" dirty="0">
                <a:solidFill>
                  <a:schemeClr val="tx1"/>
                </a:solidFill>
              </a:rPr>
              <a:t>Metric Adapter</a:t>
            </a:r>
          </a:p>
        </p:txBody>
      </p: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4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2" grpId="0" animBg="1"/>
      <p:bldP spid="29"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theoretical blocks</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Kubernetes and AKS introduction (10 min)</a:t>
            </a:r>
          </a:p>
          <a:p>
            <a:pPr marL="171450" indent="-171450">
              <a:spcAft>
                <a:spcPts val="600"/>
              </a:spcAft>
            </a:pPr>
            <a:r>
              <a:rPr lang="en-US" sz="2000" dirty="0"/>
              <a:t>Introduce our "guinea pig" app</a:t>
            </a:r>
          </a:p>
          <a:p>
            <a:pPr marL="171450" indent="-171450">
              <a:spcAft>
                <a:spcPts val="600"/>
              </a:spcAft>
            </a:pPr>
            <a:r>
              <a:rPr lang="en-US" sz="2000" dirty="0"/>
              <a:t>Pods, Namespaces</a:t>
            </a:r>
          </a:p>
          <a:p>
            <a:pPr marL="171450" indent="-171450">
              <a:spcAft>
                <a:spcPts val="600"/>
              </a:spcAft>
            </a:pPr>
            <a:r>
              <a:rPr lang="en-US" sz="2000" dirty="0"/>
              <a:t>Kubernetes Resource Management</a:t>
            </a:r>
          </a:p>
          <a:p>
            <a:pPr marL="171450" indent="-171450">
              <a:spcAft>
                <a:spcPts val="600"/>
              </a:spcAft>
            </a:pPr>
            <a:r>
              <a:rPr lang="en-US" sz="2000" dirty="0"/>
              <a:t>Readiness and Liveness probes</a:t>
            </a:r>
          </a:p>
          <a:p>
            <a:pPr marL="171450" indent="-171450">
              <a:spcAft>
                <a:spcPts val="600"/>
              </a:spcAft>
            </a:pPr>
            <a:r>
              <a:rPr lang="en-US" sz="2000" dirty="0"/>
              <a:t>Kubernetes Deployments</a:t>
            </a:r>
          </a:p>
          <a:p>
            <a:pPr marL="171450" indent="-171450">
              <a:spcAft>
                <a:spcPts val="600"/>
              </a:spcAft>
            </a:pPr>
            <a:r>
              <a:rPr lang="en-US" sz="2000" dirty="0"/>
              <a:t>Services, Labels, Selectors</a:t>
            </a:r>
          </a:p>
          <a:p>
            <a:pPr marL="171450" indent="-171450">
              <a:spcAft>
                <a:spcPts val="600"/>
              </a:spcAft>
            </a:pPr>
            <a:r>
              <a:rPr lang="en-US" sz="2000"/>
              <a:t>ConfigMaps</a:t>
            </a:r>
            <a:r>
              <a:rPr lang="en-US" sz="2000" dirty="0"/>
              <a:t> and secrets</a:t>
            </a:r>
          </a:p>
          <a:p>
            <a:pPr marL="171450" indent="-171450">
              <a:spcAft>
                <a:spcPts val="600"/>
              </a:spcAft>
            </a:pPr>
            <a:r>
              <a:rPr lang="en-US" sz="2000" dirty="0"/>
              <a:t>Kubernetes Ingress </a:t>
            </a:r>
          </a:p>
          <a:p>
            <a:pPr marL="171450" indent="-171450">
              <a:spcAft>
                <a:spcPts val="600"/>
              </a:spcAft>
            </a:pPr>
            <a:r>
              <a:rPr lang="en-US" sz="2000" dirty="0"/>
              <a:t>Scaling options in Kubernetes</a:t>
            </a:r>
          </a:p>
          <a:p>
            <a:pPr marL="171450" indent="-171450">
              <a:spcAft>
                <a:spcPts val="600"/>
              </a:spcAft>
            </a:pPr>
            <a:r>
              <a:rPr lang="en-US" sz="2000" dirty="0"/>
              <a:t>Kubernetes Event-driven Autoscaling KEDA</a:t>
            </a:r>
          </a:p>
          <a:p>
            <a:pPr marL="171450" indent="-171450">
              <a:spcAft>
                <a:spcPts val="600"/>
              </a:spcAft>
            </a:pPr>
            <a:r>
              <a:rPr lang="en-US" sz="2000" dirty="0"/>
              <a:t>GitOps with Flux (optional)</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BF1C6465-89C9-B97A-F823-43D4569C8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8981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ScaledObject</a:t>
            </a:r>
            <a:endParaRPr lang="en-US" dirty="0"/>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9946" y="608139"/>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6331"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608139"/>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a:off x="10109915" y="933124"/>
            <a:ext cx="56982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0D95A38-3741-4E38-A066-9AC4A017A3BD}"/>
              </a:ext>
            </a:extLst>
          </p:cNvPr>
          <p:cNvSpPr/>
          <p:nvPr/>
        </p:nvSpPr>
        <p:spPr>
          <a:xfrm>
            <a:off x="1204957" y="1939895"/>
            <a:ext cx="10235013" cy="1196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NCF Branding | KEDA">
            <a:extLst>
              <a:ext uri="{FF2B5EF4-FFF2-40B4-BE49-F238E27FC236}">
                <a16:creationId xmlns:a16="http://schemas.microsoft.com/office/drawing/2014/main" id="{8EE29751-0B3D-47A6-A095-B9A0B9ED65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7685" y="2022734"/>
            <a:ext cx="1004042" cy="42367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DC39537-C248-4ACD-946F-0F6DB4AACE59}"/>
              </a:ext>
            </a:extLst>
          </p:cNvPr>
          <p:cNvSpPr/>
          <p:nvPr/>
        </p:nvSpPr>
        <p:spPr>
          <a:xfrm>
            <a:off x="4847038"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Scaler</a:t>
            </a:r>
          </a:p>
        </p:txBody>
      </p:sp>
      <p:sp>
        <p:nvSpPr>
          <p:cNvPr id="32" name="Rectangle 31">
            <a:extLst>
              <a:ext uri="{FF2B5EF4-FFF2-40B4-BE49-F238E27FC236}">
                <a16:creationId xmlns:a16="http://schemas.microsoft.com/office/drawing/2014/main" id="{D7BADE83-0374-44D9-8168-AEF58C13B163}"/>
              </a:ext>
            </a:extLst>
          </p:cNvPr>
          <p:cNvSpPr/>
          <p:nvPr/>
        </p:nvSpPr>
        <p:spPr>
          <a:xfrm>
            <a:off x="8478139"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Service Bus </a:t>
            </a:r>
          </a:p>
          <a:p>
            <a:pPr algn="ctr"/>
            <a:r>
              <a:rPr lang="en-US" dirty="0">
                <a:solidFill>
                  <a:schemeClr val="tx1"/>
                </a:solidFill>
              </a:rPr>
              <a:t>Scaler</a:t>
            </a:r>
          </a:p>
        </p:txBody>
      </p:sp>
      <p:cxnSp>
        <p:nvCxnSpPr>
          <p:cNvPr id="34" name="Straight Arrow Connector 33">
            <a:extLst>
              <a:ext uri="{FF2B5EF4-FFF2-40B4-BE49-F238E27FC236}">
                <a16:creationId xmlns:a16="http://schemas.microsoft.com/office/drawing/2014/main" id="{98065BC5-46E4-48BF-8401-78FD4BC4B733}"/>
              </a:ext>
            </a:extLst>
          </p:cNvPr>
          <p:cNvCxnSpPr>
            <a:cxnSpLocks/>
            <a:stCxn id="30" idx="0"/>
            <a:endCxn id="5128" idx="2"/>
          </p:cNvCxnSpPr>
          <p:nvPr/>
        </p:nvCxnSpPr>
        <p:spPr>
          <a:xfrm flipH="1" flipV="1">
            <a:off x="6153830" y="1243336"/>
            <a:ext cx="1" cy="99272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611CB8-BEAF-40FD-882D-75A7DBEB5217}"/>
              </a:ext>
            </a:extLst>
          </p:cNvPr>
          <p:cNvCxnSpPr>
            <a:cxnSpLocks/>
            <a:stCxn id="32" idx="0"/>
            <a:endCxn id="5126" idx="2"/>
          </p:cNvCxnSpPr>
          <p:nvPr/>
        </p:nvCxnSpPr>
        <p:spPr>
          <a:xfrm flipH="1" flipV="1">
            <a:off x="9784931" y="1258108"/>
            <a:ext cx="1" cy="9779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806384-64DE-4CCC-B5CF-B7D4D8881B54}"/>
              </a:ext>
            </a:extLst>
          </p:cNvPr>
          <p:cNvSpPr/>
          <p:nvPr/>
        </p:nvSpPr>
        <p:spPr>
          <a:xfrm>
            <a:off x="1277685" y="2658800"/>
            <a:ext cx="138441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Scale Controller</a:t>
            </a:r>
          </a:p>
        </p:txBody>
      </p:sp>
      <p:sp>
        <p:nvSpPr>
          <p:cNvPr id="43" name="Rectangle 42">
            <a:extLst>
              <a:ext uri="{FF2B5EF4-FFF2-40B4-BE49-F238E27FC236}">
                <a16:creationId xmlns:a16="http://schemas.microsoft.com/office/drawing/2014/main" id="{35642D32-FBDC-405A-827B-41429A4A630D}"/>
              </a:ext>
            </a:extLst>
          </p:cNvPr>
          <p:cNvSpPr/>
          <p:nvPr/>
        </p:nvSpPr>
        <p:spPr>
          <a:xfrm>
            <a:off x="2930364" y="2658800"/>
            <a:ext cx="185127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Horizontal Pod Autoscaler</a:t>
            </a:r>
          </a:p>
          <a:p>
            <a:pPr algn="ctr"/>
            <a:r>
              <a:rPr lang="en-US" sz="1200" dirty="0">
                <a:solidFill>
                  <a:schemeClr val="tx1"/>
                </a:solidFill>
              </a:rPr>
              <a:t>(HPA)</a:t>
            </a:r>
          </a:p>
        </p:txBody>
      </p:sp>
      <p:cxnSp>
        <p:nvCxnSpPr>
          <p:cNvPr id="40" name="Straight Arrow Connector 39">
            <a:extLst>
              <a:ext uri="{FF2B5EF4-FFF2-40B4-BE49-F238E27FC236}">
                <a16:creationId xmlns:a16="http://schemas.microsoft.com/office/drawing/2014/main" id="{BD30A652-597C-4E02-8899-4513E084591B}"/>
              </a:ext>
            </a:extLst>
          </p:cNvPr>
          <p:cNvCxnSpPr>
            <a:cxnSpLocks/>
            <a:stCxn id="16" idx="0"/>
          </p:cNvCxnSpPr>
          <p:nvPr/>
        </p:nvCxnSpPr>
        <p:spPr>
          <a:xfrm flipH="1" flipV="1">
            <a:off x="2480478" y="3136307"/>
            <a:ext cx="1" cy="4064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8990A49-A880-4D85-915E-3864E7373E18}"/>
              </a:ext>
            </a:extLst>
          </p:cNvPr>
          <p:cNvCxnSpPr>
            <a:cxnSpLocks/>
            <a:stCxn id="17" idx="0"/>
          </p:cNvCxnSpPr>
          <p:nvPr/>
        </p:nvCxnSpPr>
        <p:spPr>
          <a:xfrm flipH="1" flipV="1">
            <a:off x="6121132" y="3130732"/>
            <a:ext cx="3" cy="4198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8D0656-63A9-4069-A1F7-2EACF901F58F}"/>
              </a:ext>
            </a:extLst>
          </p:cNvPr>
          <p:cNvCxnSpPr>
            <a:cxnSpLocks/>
            <a:stCxn id="18" idx="0"/>
          </p:cNvCxnSpPr>
          <p:nvPr/>
        </p:nvCxnSpPr>
        <p:spPr>
          <a:xfrm flipH="1" flipV="1">
            <a:off x="9862618" y="3130732"/>
            <a:ext cx="2" cy="4166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6F7616-B5CB-44E4-9A8D-B279981AF936}"/>
              </a:ext>
            </a:extLst>
          </p:cNvPr>
          <p:cNvCxnSpPr>
            <a:stCxn id="38" idx="3"/>
            <a:endCxn id="43" idx="1"/>
          </p:cNvCxnSpPr>
          <p:nvPr/>
        </p:nvCxnSpPr>
        <p:spPr>
          <a:xfrm flipV="1">
            <a:off x="2662103" y="2834567"/>
            <a:ext cx="256972" cy="636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1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2" grpId="0" animBg="1"/>
      <p:bldP spid="13" grpId="0"/>
      <p:bldP spid="5" grpId="0" animBg="1"/>
      <p:bldP spid="30" grpId="0" animBg="1"/>
      <p:bldP spid="32" grpId="0" animBg="1"/>
      <p:bldP spid="38" grpId="0" animBg="1"/>
      <p:bldP spid="4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custom resources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4328692" y="6420559"/>
            <a:ext cx="47793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https://keda.sh/docs/2.5/concepts/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4" name="Picture 13">
            <a:extLst>
              <a:ext uri="{FF2B5EF4-FFF2-40B4-BE49-F238E27FC236}">
                <a16:creationId xmlns:a16="http://schemas.microsoft.com/office/drawing/2014/main" id="{826B06BD-425A-4AD9-93AD-6109581F3E31}"/>
              </a:ext>
            </a:extLst>
          </p:cNvPr>
          <p:cNvPicPr>
            <a:picLocks noChangeAspect="1"/>
          </p:cNvPicPr>
          <p:nvPr/>
        </p:nvPicPr>
        <p:blipFill>
          <a:blip r:embed="rId8"/>
          <a:stretch>
            <a:fillRect/>
          </a:stretch>
        </p:blipFill>
        <p:spPr>
          <a:xfrm>
            <a:off x="862586" y="4194024"/>
            <a:ext cx="4436448" cy="1698487"/>
          </a:xfrm>
          <a:prstGeom prst="rect">
            <a:avLst/>
          </a:prstGeom>
        </p:spPr>
      </p:pic>
      <p:pic>
        <p:nvPicPr>
          <p:cNvPr id="16" name="Picture 15">
            <a:extLst>
              <a:ext uri="{FF2B5EF4-FFF2-40B4-BE49-F238E27FC236}">
                <a16:creationId xmlns:a16="http://schemas.microsoft.com/office/drawing/2014/main" id="{201C3AF9-19B5-4FAA-8333-1FAD3C6E30DD}"/>
              </a:ext>
            </a:extLst>
          </p:cNvPr>
          <p:cNvPicPr>
            <a:picLocks noChangeAspect="1"/>
          </p:cNvPicPr>
          <p:nvPr/>
        </p:nvPicPr>
        <p:blipFill>
          <a:blip r:embed="rId9"/>
          <a:stretch>
            <a:fillRect/>
          </a:stretch>
        </p:blipFill>
        <p:spPr>
          <a:xfrm>
            <a:off x="17733" y="1487789"/>
            <a:ext cx="6440705" cy="1941211"/>
          </a:xfrm>
          <a:prstGeom prst="rect">
            <a:avLst/>
          </a:prstGeom>
        </p:spPr>
      </p:pic>
      <p:pic>
        <p:nvPicPr>
          <p:cNvPr id="6" name="Picture 5">
            <a:extLst>
              <a:ext uri="{FF2B5EF4-FFF2-40B4-BE49-F238E27FC236}">
                <a16:creationId xmlns:a16="http://schemas.microsoft.com/office/drawing/2014/main" id="{2C018215-4EF9-426A-9823-DC13CDD1C576}"/>
              </a:ext>
            </a:extLst>
          </p:cNvPr>
          <p:cNvPicPr>
            <a:picLocks noChangeAspect="1"/>
          </p:cNvPicPr>
          <p:nvPr/>
        </p:nvPicPr>
        <p:blipFill>
          <a:blip r:embed="rId10"/>
          <a:stretch>
            <a:fillRect/>
          </a:stretch>
        </p:blipFill>
        <p:spPr>
          <a:xfrm>
            <a:off x="5833903" y="1634073"/>
            <a:ext cx="6201841" cy="2996271"/>
          </a:xfrm>
          <a:prstGeom prst="rect">
            <a:avLst/>
          </a:prstGeom>
        </p:spPr>
      </p:pic>
    </p:spTree>
    <p:extLst>
      <p:ext uri="{BB962C8B-B14F-4D97-AF65-F5344CB8AC3E}">
        <p14:creationId xmlns:p14="http://schemas.microsoft.com/office/powerpoint/2010/main" val="1052576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GitOps with flux</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con&#10;&#10;Description automatically generated">
            <a:extLst>
              <a:ext uri="{FF2B5EF4-FFF2-40B4-BE49-F238E27FC236}">
                <a16:creationId xmlns:a16="http://schemas.microsoft.com/office/drawing/2014/main" id="{633452FC-E3FA-B091-2D4D-0B79D9AD0C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4206" y="960818"/>
            <a:ext cx="1599427" cy="1599427"/>
          </a:xfrm>
          <a:prstGeom prst="rect">
            <a:avLst/>
          </a:prstGeom>
        </p:spPr>
      </p:pic>
    </p:spTree>
    <p:extLst>
      <p:ext uri="{BB962C8B-B14F-4D97-AF65-F5344CB8AC3E}">
        <p14:creationId xmlns:p14="http://schemas.microsoft.com/office/powerpoint/2010/main" val="13421013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7211-AC1A-417B-8172-AF5AF7D67D80}"/>
              </a:ext>
            </a:extLst>
          </p:cNvPr>
          <p:cNvSpPr>
            <a:spLocks noGrp="1"/>
          </p:cNvSpPr>
          <p:nvPr>
            <p:ph type="title"/>
          </p:nvPr>
        </p:nvSpPr>
        <p:spPr/>
        <p:txBody>
          <a:bodyPr/>
          <a:lstStyle/>
          <a:p>
            <a:r>
              <a:rPr lang="en-US" dirty="0"/>
              <a:t>Typical k8s configuration and maintenance</a:t>
            </a:r>
            <a:endParaRPr lang="LID4096" dirty="0"/>
          </a:p>
        </p:txBody>
      </p:sp>
      <p:sp>
        <p:nvSpPr>
          <p:cNvPr id="3" name="Content Placeholder 2">
            <a:extLst>
              <a:ext uri="{FF2B5EF4-FFF2-40B4-BE49-F238E27FC236}">
                <a16:creationId xmlns:a16="http://schemas.microsoft.com/office/drawing/2014/main" id="{9C6F353C-F464-4CD6-B32D-FBBEB0C40DBC}"/>
              </a:ext>
            </a:extLst>
          </p:cNvPr>
          <p:cNvSpPr>
            <a:spLocks noGrp="1"/>
          </p:cNvSpPr>
          <p:nvPr>
            <p:ph idx="1"/>
          </p:nvPr>
        </p:nvSpPr>
        <p:spPr/>
        <p:txBody>
          <a:bodyPr>
            <a:normAutofit fontScale="92500" lnSpcReduction="10000"/>
          </a:bodyPr>
          <a:lstStyle/>
          <a:p>
            <a:r>
              <a:rPr lang="en-US" dirty="0"/>
              <a:t>Provision AKS</a:t>
            </a:r>
          </a:p>
          <a:p>
            <a:r>
              <a:rPr lang="en-US" dirty="0"/>
              <a:t>Prepare manifest / helm. Possible with “master scripts” </a:t>
            </a:r>
          </a:p>
          <a:p>
            <a:r>
              <a:rPr lang="en-US" dirty="0"/>
              <a:t>Run master script and </a:t>
            </a:r>
            <a:r>
              <a:rPr lang="en-US" dirty="0" err="1"/>
              <a:t>kubectl</a:t>
            </a:r>
            <a:r>
              <a:rPr lang="en-US" dirty="0"/>
              <a:t> apply –f  configuration to the cluster</a:t>
            </a:r>
          </a:p>
          <a:p>
            <a:r>
              <a:rPr lang="en-US" dirty="0"/>
              <a:t>Change k8s configuration:</a:t>
            </a:r>
          </a:p>
          <a:p>
            <a:pPr lvl="1"/>
            <a:r>
              <a:rPr lang="en-US" dirty="0"/>
              <a:t>Change configuration -&gt; push to git -&gt; </a:t>
            </a:r>
            <a:r>
              <a:rPr lang="en-US" dirty="0" err="1"/>
              <a:t>kubectl</a:t>
            </a:r>
            <a:r>
              <a:rPr lang="en-US" dirty="0"/>
              <a:t> apply –f from local PC</a:t>
            </a:r>
          </a:p>
          <a:p>
            <a:pPr lvl="1"/>
            <a:endParaRPr lang="en-US" dirty="0"/>
          </a:p>
          <a:p>
            <a:r>
              <a:rPr lang="en-US" dirty="0"/>
              <a:t>Issues – human factor:</a:t>
            </a:r>
          </a:p>
          <a:p>
            <a:pPr lvl="1"/>
            <a:r>
              <a:rPr lang="en-US" dirty="0"/>
              <a:t>Configuration drift</a:t>
            </a:r>
          </a:p>
          <a:p>
            <a:pPr lvl="1"/>
            <a:r>
              <a:rPr lang="en-US" dirty="0"/>
              <a:t>Risk of deploying things to the wrong cluster</a:t>
            </a:r>
          </a:p>
          <a:p>
            <a:pPr lvl="1"/>
            <a:r>
              <a:rPr lang="en-US" dirty="0"/>
              <a:t>Risk of deploying wrong recourses</a:t>
            </a:r>
          </a:p>
          <a:p>
            <a:pPr lvl="1"/>
            <a:r>
              <a:rPr lang="en-US" dirty="0"/>
              <a:t>Risk of forgetting to commit changes to the repository</a:t>
            </a:r>
          </a:p>
        </p:txBody>
      </p:sp>
      <p:pic>
        <p:nvPicPr>
          <p:cNvPr id="4" name="Google Shape;56;p13">
            <a:extLst>
              <a:ext uri="{FF2B5EF4-FFF2-40B4-BE49-F238E27FC236}">
                <a16:creationId xmlns:a16="http://schemas.microsoft.com/office/drawing/2014/main" id="{1880184B-C251-CEBF-37D2-759F92485314}"/>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F0A68BBE-2793-F45F-F5A6-B98CFFE18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8215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6DF6-30C4-48CB-86E6-288F1857947D}"/>
              </a:ext>
            </a:extLst>
          </p:cNvPr>
          <p:cNvSpPr>
            <a:spLocks noGrp="1"/>
          </p:cNvSpPr>
          <p:nvPr>
            <p:ph type="title"/>
          </p:nvPr>
        </p:nvSpPr>
        <p:spPr/>
        <p:txBody>
          <a:bodyPr/>
          <a:lstStyle/>
          <a:p>
            <a:r>
              <a:rPr lang="nb-NO" dirty="0"/>
              <a:t>GitOps principles</a:t>
            </a:r>
            <a:endParaRPr lang="LID4096" dirty="0"/>
          </a:p>
        </p:txBody>
      </p:sp>
      <p:sp>
        <p:nvSpPr>
          <p:cNvPr id="3" name="Content Placeholder 2">
            <a:extLst>
              <a:ext uri="{FF2B5EF4-FFF2-40B4-BE49-F238E27FC236}">
                <a16:creationId xmlns:a16="http://schemas.microsoft.com/office/drawing/2014/main" id="{00BF8E01-02EE-4220-831D-8431DD978AD2}"/>
              </a:ext>
            </a:extLst>
          </p:cNvPr>
          <p:cNvSpPr>
            <a:spLocks noGrp="1"/>
          </p:cNvSpPr>
          <p:nvPr>
            <p:ph idx="1"/>
          </p:nvPr>
        </p:nvSpPr>
        <p:spPr/>
        <p:txBody>
          <a:bodyPr/>
          <a:lstStyle/>
          <a:p>
            <a:pPr marL="0" indent="0">
              <a:buNone/>
            </a:pPr>
            <a:r>
              <a:rPr lang="en-US" dirty="0" err="1"/>
              <a:t>GitOps</a:t>
            </a:r>
            <a:r>
              <a:rPr lang="en-US" dirty="0"/>
              <a:t> is a set of practices to manage infrastructure and application configurations using Git</a:t>
            </a:r>
          </a:p>
          <a:p>
            <a:pPr marL="0" indent="0">
              <a:buNone/>
            </a:pPr>
            <a:endParaRPr lang="en-US" dirty="0"/>
          </a:p>
          <a:p>
            <a:r>
              <a:rPr lang="en-US" dirty="0"/>
              <a:t>Declarative description of system</a:t>
            </a:r>
          </a:p>
          <a:p>
            <a:r>
              <a:rPr lang="en-US" dirty="0"/>
              <a:t>Git as the single source of truth for all environments </a:t>
            </a:r>
          </a:p>
          <a:p>
            <a:r>
              <a:rPr lang="en-US" dirty="0"/>
              <a:t>Automatically apply approved changes</a:t>
            </a:r>
          </a:p>
          <a:p>
            <a:r>
              <a:rPr lang="en-US" dirty="0"/>
              <a:t>All changes via PR -&gt; are observable/verifiable </a:t>
            </a:r>
            <a:endParaRPr lang="LID4096" dirty="0"/>
          </a:p>
        </p:txBody>
      </p:sp>
      <p:pic>
        <p:nvPicPr>
          <p:cNvPr id="4" name="Google Shape;56;p13">
            <a:extLst>
              <a:ext uri="{FF2B5EF4-FFF2-40B4-BE49-F238E27FC236}">
                <a16:creationId xmlns:a16="http://schemas.microsoft.com/office/drawing/2014/main" id="{8D9F657B-9FFB-06DC-20BC-31057AFD3368}"/>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AF580DA-FC04-99FF-9595-3DFAEE8A0E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963448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overview</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pPr marL="0" indent="0">
              <a:buNone/>
            </a:pPr>
            <a:r>
              <a:rPr lang="en-US" dirty="0"/>
              <a:t>Flux is a set of continuous and progressive delivery solutions for Kubernetes that are open and extensible</a:t>
            </a:r>
          </a:p>
          <a:p>
            <a:endParaRPr lang="en-US" dirty="0"/>
          </a:p>
          <a:p>
            <a:r>
              <a:rPr lang="en-US" dirty="0"/>
              <a:t>Flux provides </a:t>
            </a:r>
            <a:r>
              <a:rPr lang="en-US" dirty="0" err="1"/>
              <a:t>GitOps</a:t>
            </a:r>
            <a:r>
              <a:rPr lang="en-US" dirty="0"/>
              <a:t> for both apps and infrastructure</a:t>
            </a:r>
          </a:p>
          <a:p>
            <a:r>
              <a:rPr lang="en-US" dirty="0"/>
              <a:t>Just push to Git and Flux does the rest</a:t>
            </a:r>
          </a:p>
          <a:p>
            <a:r>
              <a:rPr lang="en-US" dirty="0"/>
              <a:t>Flux works with your existing tools</a:t>
            </a:r>
          </a:p>
          <a:p>
            <a:r>
              <a:rPr lang="nb-NO" dirty="0"/>
              <a:t>Flux alerts and notifies</a:t>
            </a:r>
          </a:p>
          <a:p>
            <a:r>
              <a:rPr lang="nb-NO" dirty="0"/>
              <a:t>Users trust Flux</a:t>
            </a:r>
            <a:endParaRPr lang="LID4096" dirty="0"/>
          </a:p>
          <a:p>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4F12238C-F12E-E7D3-D05A-4D74082921BE}"/>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2450869-9A15-23C6-FDAF-E4EC21F4D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103913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Who is Flux for?</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r>
              <a:rPr lang="en-US" dirty="0"/>
              <a:t>cluster operators</a:t>
            </a:r>
          </a:p>
          <a:p>
            <a:r>
              <a:rPr lang="en-US" dirty="0"/>
              <a:t>platform engineers</a:t>
            </a:r>
          </a:p>
          <a:p>
            <a:r>
              <a:rPr lang="en-US" dirty="0"/>
              <a:t>app developers</a:t>
            </a:r>
          </a:p>
          <a:p>
            <a:pPr marL="0" indent="0">
              <a:buNone/>
            </a:pPr>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7DF8F844-E52C-F469-C022-04320B265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80B0A322-23C6-04B3-B50C-87D4A9C7AE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25394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components</a:t>
            </a:r>
            <a:endParaRPr lang="LID4096" dirty="0"/>
          </a:p>
        </p:txBody>
      </p:sp>
      <p:pic>
        <p:nvPicPr>
          <p:cNvPr id="1026" name="Picture 2" descr="overview">
            <a:extLst>
              <a:ext uri="{FF2B5EF4-FFF2-40B4-BE49-F238E27FC236}">
                <a16:creationId xmlns:a16="http://schemas.microsoft.com/office/drawing/2014/main" id="{DC5A035B-9A7F-45F6-BE85-9DEE4D38B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021" y="1337001"/>
            <a:ext cx="8162862" cy="5356762"/>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C947B8D-BDB0-DAAB-4253-5600DA97FD7D}"/>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68FBF61-D290-9D20-C792-F7674376D2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7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Source Controller</a:t>
            </a:r>
            <a:endParaRPr lang="LID4096" dirty="0"/>
          </a:p>
        </p:txBody>
      </p:sp>
      <p:pic>
        <p:nvPicPr>
          <p:cNvPr id="2050" name="Picture 2">
            <a:extLst>
              <a:ext uri="{FF2B5EF4-FFF2-40B4-BE49-F238E27FC236}">
                <a16:creationId xmlns:a16="http://schemas.microsoft.com/office/drawing/2014/main" id="{3EC6B9AE-38CB-4426-910B-E509A47BF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6" y="1643510"/>
            <a:ext cx="9897177" cy="4641879"/>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8BD24B27-106E-5913-657D-0038FE0B6E1F}"/>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417E651E-97CF-FCC7-50F7-63E7A46E2B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603387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err="1"/>
              <a:t>Kustomize</a:t>
            </a:r>
            <a:r>
              <a:rPr lang="en-US" dirty="0"/>
              <a:t> Controller</a:t>
            </a:r>
            <a:endParaRPr lang="LID4096" dirty="0"/>
          </a:p>
        </p:txBody>
      </p:sp>
      <p:pic>
        <p:nvPicPr>
          <p:cNvPr id="3074" name="Picture 2">
            <a:extLst>
              <a:ext uri="{FF2B5EF4-FFF2-40B4-BE49-F238E27FC236}">
                <a16:creationId xmlns:a16="http://schemas.microsoft.com/office/drawing/2014/main" id="{CD5F576F-E82A-40ED-84A5-DD1CC1DD9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924" y="1359287"/>
            <a:ext cx="8430087" cy="5498713"/>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8D6A067-E0CE-CAB5-30AE-CB93E0263A64}"/>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56BD164C-1F7E-F41A-7DA7-76E6FB82D4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8231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labs</a:t>
            </a:r>
            <a:endParaRPr dirty="0"/>
          </a:p>
        </p:txBody>
      </p:sp>
      <p:sp>
        <p:nvSpPr>
          <p:cNvPr id="62" name="Google Shape;62;p14"/>
          <p:cNvSpPr txBox="1">
            <a:spLocks noGrp="1"/>
          </p:cNvSpPr>
          <p:nvPr>
            <p:ph type="body" idx="1"/>
          </p:nvPr>
        </p:nvSpPr>
        <p:spPr>
          <a:xfrm>
            <a:off x="415600" y="1179986"/>
            <a:ext cx="9495316" cy="3629967"/>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Lab-01	connecting to AKS cluster</a:t>
            </a:r>
          </a:p>
          <a:p>
            <a:pPr marL="171450" indent="-171450">
              <a:spcAft>
                <a:spcPts val="600"/>
              </a:spcAft>
            </a:pPr>
            <a:r>
              <a:rPr lang="en-US" sz="2000" dirty="0"/>
              <a:t>Lab-02	Setting up your shell (</a:t>
            </a:r>
            <a:r>
              <a:rPr lang="en-US" sz="2000" dirty="0" err="1"/>
              <a:t>powershell</a:t>
            </a:r>
            <a:r>
              <a:rPr lang="en-US" sz="2000" dirty="0"/>
              <a:t> and </a:t>
            </a:r>
            <a:r>
              <a:rPr lang="en-US" sz="2000" dirty="0" err="1"/>
              <a:t>zsh</a:t>
            </a:r>
            <a:r>
              <a:rPr lang="en-US" sz="2000" dirty="0"/>
              <a:t>/bash) for better AKS/</a:t>
            </a:r>
            <a:r>
              <a:rPr lang="en-US" sz="2000" dirty="0" err="1"/>
              <a:t>kubectl</a:t>
            </a:r>
            <a:r>
              <a:rPr lang="en-US" sz="2000" dirty="0"/>
              <a:t> experience </a:t>
            </a:r>
          </a:p>
          <a:p>
            <a:pPr marL="171450" indent="-171450">
              <a:spcAft>
                <a:spcPts val="600"/>
              </a:spcAft>
            </a:pPr>
            <a:r>
              <a:rPr lang="en-US" sz="2000" dirty="0"/>
              <a:t>Lab-03	Containerizing your application</a:t>
            </a:r>
          </a:p>
          <a:p>
            <a:pPr marL="171450" indent="-171450">
              <a:spcAft>
                <a:spcPts val="600"/>
              </a:spcAft>
            </a:pPr>
            <a:r>
              <a:rPr lang="en-US" sz="2000" dirty="0"/>
              <a:t>Lab-04	Creating, managing and testing pods</a:t>
            </a:r>
          </a:p>
          <a:p>
            <a:pPr marL="171450" indent="-171450">
              <a:spcAft>
                <a:spcPts val="600"/>
              </a:spcAft>
            </a:pPr>
            <a:r>
              <a:rPr lang="en-US" sz="2000" dirty="0"/>
              <a:t>Lab-05	Working with namespaces</a:t>
            </a:r>
          </a:p>
          <a:p>
            <a:pPr marL="171450" indent="-171450">
              <a:spcAft>
                <a:spcPts val="600"/>
              </a:spcAft>
            </a:pPr>
            <a:r>
              <a:rPr lang="en-US" sz="2000" dirty="0"/>
              <a:t>Lab-06	Working with Kubernetes Resource Management</a:t>
            </a:r>
          </a:p>
          <a:p>
            <a:pPr marL="171450" indent="-171450">
              <a:spcAft>
                <a:spcPts val="600"/>
              </a:spcAft>
            </a:pPr>
            <a:r>
              <a:rPr lang="en-US" sz="2000" dirty="0"/>
              <a:t>Lab-07	Configuring Readiness and Liveness probes</a:t>
            </a:r>
          </a:p>
          <a:p>
            <a:pPr marL="171450" indent="-171450">
              <a:spcAft>
                <a:spcPts val="600"/>
              </a:spcAft>
            </a:pPr>
            <a:r>
              <a:rPr lang="en-US" sz="2000" dirty="0"/>
              <a:t>Lab-08	Deployments</a:t>
            </a:r>
          </a:p>
          <a:p>
            <a:pPr marL="171450" indent="-171450">
              <a:spcAft>
                <a:spcPts val="600"/>
              </a:spcAft>
            </a:pPr>
            <a:r>
              <a:rPr lang="en-US" sz="2000" dirty="0"/>
              <a:t>Lab-09	Creating and Managing Services</a:t>
            </a:r>
          </a:p>
          <a:p>
            <a:pPr marL="171450" indent="-171450">
              <a:spcAft>
                <a:spcPts val="600"/>
              </a:spcAft>
            </a:pPr>
            <a:r>
              <a:rPr lang="en-US" sz="2000" dirty="0"/>
              <a:t>Lab-10	Working with </a:t>
            </a:r>
            <a:r>
              <a:rPr lang="en-US" sz="2000" dirty="0" err="1"/>
              <a:t>ConfigMaps</a:t>
            </a:r>
            <a:r>
              <a:rPr lang="en-US" sz="2000" dirty="0"/>
              <a:t> and secrets</a:t>
            </a:r>
          </a:p>
          <a:p>
            <a:pPr marL="171450" indent="-171450">
              <a:spcAft>
                <a:spcPts val="600"/>
              </a:spcAft>
            </a:pPr>
            <a:r>
              <a:rPr lang="en-US" sz="2000" dirty="0"/>
              <a:t>Lab-11	Configuring ingress with nginx</a:t>
            </a:r>
          </a:p>
          <a:p>
            <a:pPr marL="171450" indent="-171450">
              <a:spcAft>
                <a:spcPts val="600"/>
              </a:spcAft>
            </a:pPr>
            <a:r>
              <a:rPr lang="en-US" sz="2000" dirty="0"/>
              <a:t>Lab-12	Scale applications manually</a:t>
            </a:r>
          </a:p>
          <a:p>
            <a:pPr marL="171450" indent="-171450">
              <a:spcAft>
                <a:spcPts val="600"/>
              </a:spcAft>
            </a:pPr>
            <a:r>
              <a:rPr lang="en-US" sz="2000" dirty="0"/>
              <a:t>Lab-13	Use Horizontal Pod Autoscaling (HPA) to automatically scale applications</a:t>
            </a:r>
          </a:p>
          <a:p>
            <a:pPr marL="0" indent="0">
              <a:buNone/>
            </a:pPr>
            <a:endParaRPr sz="20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166" y="2871787"/>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92F736BE-BFA2-A321-5AE8-01F4D77025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625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Helm Controller</a:t>
            </a:r>
          </a:p>
        </p:txBody>
      </p:sp>
      <p:pic>
        <p:nvPicPr>
          <p:cNvPr id="4098" name="Picture 2">
            <a:extLst>
              <a:ext uri="{FF2B5EF4-FFF2-40B4-BE49-F238E27FC236}">
                <a16:creationId xmlns:a16="http://schemas.microsoft.com/office/drawing/2014/main" id="{B0D3FCC7-DA62-4D52-98BF-8A3B49269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543" y="1257054"/>
            <a:ext cx="9510667" cy="5235821"/>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4AD43267-1A81-CF64-63D0-8123D9EE8258}"/>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D11F9726-326C-7663-9A60-3330B71C7C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5923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Notification Controller</a:t>
            </a:r>
          </a:p>
        </p:txBody>
      </p:sp>
      <p:pic>
        <p:nvPicPr>
          <p:cNvPr id="5122" name="Picture 2">
            <a:extLst>
              <a:ext uri="{FF2B5EF4-FFF2-40B4-BE49-F238E27FC236}">
                <a16:creationId xmlns:a16="http://schemas.microsoft.com/office/drawing/2014/main" id="{FEBAD096-B86F-4267-B3B6-FAFA1F05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48284"/>
            <a:ext cx="10014555" cy="5609716"/>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7B6EC2F6-149C-3767-7728-9F20373BCD9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E73242EB-B905-E472-9AC6-9EA035369A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244572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QA</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16C9C681-16FF-37D8-AC4E-E66A9088F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03F654CE-5E7B-091A-BF2D-D88809C56B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40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Kubernetes is a Container Management and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00732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5045</TotalTime>
  <Words>4584</Words>
  <Application>Microsoft Office PowerPoint</Application>
  <PresentationFormat>Widescreen</PresentationFormat>
  <Paragraphs>796</Paragraphs>
  <Slides>72</Slides>
  <Notes>66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-apple-system</vt:lpstr>
      <vt:lpstr>Arial</vt:lpstr>
      <vt:lpstr>Calibri</vt:lpstr>
      <vt:lpstr>Calibri Light</vt:lpstr>
      <vt:lpstr>Comic Sans MS</vt:lpstr>
      <vt:lpstr>Inter</vt:lpstr>
      <vt:lpstr>montserrat</vt:lpstr>
      <vt:lpstr>open sans</vt:lpstr>
      <vt:lpstr>Segoe UI</vt:lpstr>
      <vt:lpstr>Office Theme</vt:lpstr>
      <vt:lpstr>PowerPoint Presentation</vt:lpstr>
      <vt:lpstr>Agenda</vt:lpstr>
      <vt:lpstr>About myself</vt:lpstr>
      <vt:lpstr>Infrastructure as Code User Group workshops</vt:lpstr>
      <vt:lpstr>Practical information</vt:lpstr>
      <vt:lpstr>Workshop theoretical blocks</vt:lpstr>
      <vt:lpstr>Workshop labs</vt:lpstr>
      <vt:lpstr>PowerPoint Presentation</vt:lpstr>
      <vt:lpstr>What is Kubernetes (k8s)?</vt:lpstr>
      <vt:lpstr>Kubernetes benefits</vt:lpstr>
      <vt:lpstr>Kubernetes concepts</vt:lpstr>
      <vt:lpstr>K8s 101: Desired State </vt:lpstr>
      <vt:lpstr>K8s 101: Cluster and Nodes </vt:lpstr>
      <vt:lpstr>Managed cluster architecture (AKS)</vt:lpstr>
      <vt:lpstr>Pods</vt:lpstr>
      <vt:lpstr>K8s 101: Pods </vt:lpstr>
      <vt:lpstr>Pods lifecycle</vt:lpstr>
      <vt:lpstr>PowerPoint Presentation</vt:lpstr>
      <vt:lpstr>PowerPoint Presentation</vt:lpstr>
      <vt:lpstr>PowerPoint Presentation</vt:lpstr>
      <vt:lpstr>K8s 101: Resource Management  </vt:lpstr>
      <vt:lpstr>K8s 101: CPU and memory units  </vt:lpstr>
      <vt:lpstr>PowerPoint Presentation</vt:lpstr>
      <vt:lpstr>PowerPoint Presentation</vt:lpstr>
      <vt:lpstr>Liveness probe</vt:lpstr>
      <vt:lpstr>Liveness probe</vt:lpstr>
      <vt:lpstr>Liveness probe</vt:lpstr>
      <vt:lpstr>Readiness probe</vt:lpstr>
      <vt:lpstr>Readiness probe</vt:lpstr>
      <vt:lpstr>PowerPoint Presentation</vt:lpstr>
      <vt:lpstr>PowerPoint Presentation</vt:lpstr>
      <vt:lpstr>K8s 101: Deployment </vt:lpstr>
      <vt:lpstr>K8s 101: Deployment </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PowerPoint Presentation</vt:lpstr>
      <vt:lpstr>Services</vt:lpstr>
      <vt:lpstr>Labels and selector</vt:lpstr>
      <vt:lpstr>Labels and selector</vt:lpstr>
      <vt:lpstr>PowerPoint Presentation</vt:lpstr>
      <vt:lpstr>PowerPoint Presentation</vt:lpstr>
      <vt:lpstr>Secrets and ConfigMaps</vt:lpstr>
      <vt:lpstr>Secrets and ConfigMaps</vt:lpstr>
      <vt:lpstr>PowerPoint Presentation</vt:lpstr>
      <vt:lpstr>PowerPoint Presentation</vt:lpstr>
      <vt:lpstr>K8s 101: AKS scaling options</vt:lpstr>
      <vt:lpstr>K8s 101: Manually scale pods</vt:lpstr>
      <vt:lpstr>K8s 101: Horizontal Pod Autoscaler</vt:lpstr>
      <vt:lpstr>K8s 101: Horizontal Pod Autoscaler</vt:lpstr>
      <vt:lpstr>PowerPoint Presentation</vt:lpstr>
      <vt:lpstr>PowerPoint Presentation</vt:lpstr>
      <vt:lpstr>KEDA concepts</vt:lpstr>
      <vt:lpstr>KEDA concepts</vt:lpstr>
      <vt:lpstr>KEDA custom resources</vt:lpstr>
      <vt:lpstr>PowerPoint Presentation</vt:lpstr>
      <vt:lpstr>Typical k8s configuration and maintenance</vt:lpstr>
      <vt:lpstr>GitOps principles</vt:lpstr>
      <vt:lpstr>flux overview</vt:lpstr>
      <vt:lpstr>Who is Flux for?</vt:lpstr>
      <vt:lpstr>Flux components</vt:lpstr>
      <vt:lpstr>Source Controller</vt:lpstr>
      <vt:lpstr>Kustomize Controller</vt:lpstr>
      <vt:lpstr>Helm Controller</vt:lpstr>
      <vt:lpstr>Notification Controller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440</cp:revision>
  <dcterms:created xsi:type="dcterms:W3CDTF">2021-01-25T06:22:20Z</dcterms:created>
  <dcterms:modified xsi:type="dcterms:W3CDTF">2022-06-29T00:23:43Z</dcterms:modified>
</cp:coreProperties>
</file>