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258" r:id="rId4"/>
    <p:sldId id="261" r:id="rId5"/>
    <p:sldId id="295" r:id="rId6"/>
    <p:sldId id="264" r:id="rId7"/>
    <p:sldId id="2076136274" r:id="rId8"/>
    <p:sldId id="299" r:id="rId9"/>
    <p:sldId id="2076136275" r:id="rId10"/>
    <p:sldId id="2076136276" r:id="rId11"/>
    <p:sldId id="268" r:id="rId12"/>
    <p:sldId id="296" r:id="rId13"/>
    <p:sldId id="293" r:id="rId14"/>
    <p:sldId id="297" r:id="rId15"/>
    <p:sldId id="2076136278" r:id="rId16"/>
    <p:sldId id="298" r:id="rId17"/>
    <p:sldId id="269" r:id="rId18"/>
    <p:sldId id="271" r:id="rId19"/>
    <p:sldId id="272" r:id="rId20"/>
    <p:sldId id="273" r:id="rId21"/>
    <p:sldId id="275" r:id="rId22"/>
    <p:sldId id="279" r:id="rId23"/>
    <p:sldId id="280" r:id="rId24"/>
    <p:sldId id="300" r:id="rId25"/>
    <p:sldId id="2076136273" r:id="rId26"/>
    <p:sldId id="282" r:id="rId27"/>
    <p:sldId id="303" r:id="rId28"/>
    <p:sldId id="304" r:id="rId29"/>
    <p:sldId id="305" r:id="rId30"/>
    <p:sldId id="306" r:id="rId31"/>
    <p:sldId id="307" r:id="rId32"/>
    <p:sldId id="281" r:id="rId33"/>
    <p:sldId id="289" r:id="rId34"/>
    <p:sldId id="311" r:id="rId35"/>
    <p:sldId id="312" r:id="rId36"/>
    <p:sldId id="313" r:id="rId37"/>
    <p:sldId id="314" r:id="rId38"/>
    <p:sldId id="315" r:id="rId39"/>
    <p:sldId id="316" r:id="rId40"/>
    <p:sldId id="317" r:id="rId41"/>
    <p:sldId id="318" r:id="rId42"/>
    <p:sldId id="290" r:id="rId43"/>
    <p:sldId id="308" r:id="rId44"/>
    <p:sldId id="309" r:id="rId45"/>
    <p:sldId id="310" r:id="rId46"/>
    <p:sldId id="291" r:id="rId47"/>
    <p:sldId id="319" r:id="rId48"/>
    <p:sldId id="285" r:id="rId49"/>
    <p:sldId id="292" r:id="rId50"/>
    <p:sldId id="28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93047" autoAdjust="0"/>
  </p:normalViewPr>
  <p:slideViewPr>
    <p:cSldViewPr snapToGrid="0">
      <p:cViewPr varScale="1">
        <p:scale>
          <a:sx n="79" d="100"/>
          <a:sy n="79" d="100"/>
        </p:scale>
        <p:origin x="8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802156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kubelet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9540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109109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sz="1200" b="1" i="0" kern="1200" dirty="0">
                <a:solidFill>
                  <a:schemeClr val="tx1"/>
                </a:solidFill>
                <a:effectLst/>
                <a:latin typeface="+mn-lt"/>
                <a:ea typeface="+mn-ea"/>
                <a:cs typeface="+mn-cs"/>
              </a:rPr>
              <a:t>kubelet</a:t>
            </a:r>
          </a:p>
          <a:p>
            <a:pPr algn="l">
              <a:buFont typeface="Arial" panose="020B0604020202020204" pitchFamily="34" charset="0"/>
              <a:buNone/>
            </a:pPr>
            <a:r>
              <a:rPr lang="en-US" sz="1200" b="0" i="0" kern="1200" dirty="0">
                <a:solidFill>
                  <a:schemeClr val="tx1"/>
                </a:solidFill>
                <a:effectLst/>
                <a:latin typeface="+mn-lt"/>
                <a:ea typeface="+mn-ea"/>
                <a:cs typeface="+mn-cs"/>
              </a:rPr>
              <a:t>The kubelet is the agent that runs on each node in the cluster, and monitors work requests from the API server. It makes sure that the requested unit of work is running and healthy.</a:t>
            </a:r>
          </a:p>
          <a:p>
            <a:r>
              <a:rPr lang="en-US" sz="1200" b="0" i="0" kern="1200" dirty="0">
                <a:solidFill>
                  <a:schemeClr val="tx1"/>
                </a:solidFill>
                <a:effectLst/>
                <a:latin typeface="+mn-lt"/>
                <a:ea typeface="+mn-ea"/>
                <a:cs typeface="+mn-cs"/>
              </a:rPr>
              <a:t>The kubelet monitors the nodes and makes sure that the containers scheduled on each node run, as 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kube-proxy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-proxy component is responsible for local cluster networking and runs on each node. It ensures that each node has a unique IP address. It also implements rules to handle routing and load balancing of traffic by using iptables and IPVS.</a:t>
            </a:r>
            <a:endParaRPr lang="nb-NO"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container runtime</a:t>
            </a:r>
          </a:p>
          <a:p>
            <a:pPr algn="l">
              <a:buFont typeface="Arial" panose="020B0604020202020204" pitchFamily="34" charset="0"/>
              <a:buNone/>
            </a:pPr>
            <a:r>
              <a:rPr lang="en-US" sz="1200" b="0" i="0" kern="1200" dirty="0">
                <a:solidFill>
                  <a:schemeClr val="tx1"/>
                </a:solidFill>
                <a:effectLst/>
                <a:latin typeface="+mn-lt"/>
                <a:ea typeface="+mn-ea"/>
                <a:cs typeface="+mn-cs"/>
              </a:rPr>
              <a:t>The container runtime is the underlying software that runs containers on a Kubernetes cluster. The runtime is responsible for fetching, starting, and stopping container images. Kubernetes supports several container runtimes, including but not limited to Docker, </a:t>
            </a:r>
            <a:r>
              <a:rPr lang="en-US" sz="1200" b="0" i="0" kern="1200" dirty="0" err="1">
                <a:solidFill>
                  <a:schemeClr val="tx1"/>
                </a:solidFill>
                <a:effectLst/>
                <a:latin typeface="+mn-lt"/>
                <a:ea typeface="+mn-ea"/>
                <a:cs typeface="+mn-cs"/>
              </a:rPr>
              <a:t>rkt</a:t>
            </a:r>
            <a:r>
              <a:rPr lang="en-US" sz="1200" b="0" i="0" kern="1200" dirty="0">
                <a:solidFill>
                  <a:schemeClr val="tx1"/>
                </a:solidFill>
                <a:effectLst/>
                <a:latin typeface="+mn-lt"/>
                <a:ea typeface="+mn-ea"/>
                <a:cs typeface="+mn-cs"/>
              </a:rPr>
              <a:t>, CRI-O, </a:t>
            </a:r>
            <a:r>
              <a:rPr lang="en-US" sz="1200" b="0" i="0" kern="1200" dirty="0" err="1">
                <a:solidFill>
                  <a:schemeClr val="tx1"/>
                </a:solidFill>
                <a:effectLst/>
                <a:latin typeface="+mn-lt"/>
                <a:ea typeface="+mn-ea"/>
                <a:cs typeface="+mn-cs"/>
              </a:rPr>
              <a:t>containerd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frakti</a:t>
            </a:r>
            <a:r>
              <a:rPr lang="en-US" sz="1200" b="0" i="0" kern="1200" dirty="0">
                <a:solidFill>
                  <a:schemeClr val="tx1"/>
                </a:solidFill>
                <a:effectLst/>
                <a:latin typeface="+mn-lt"/>
                <a:ea typeface="+mn-ea"/>
                <a:cs typeface="+mn-cs"/>
              </a:rPr>
              <a:t>.</a:t>
            </a: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87453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6/8/2022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6/8/2022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Graphic 9">
            <a:extLst>
              <a:ext uri="{FF2B5EF4-FFF2-40B4-BE49-F238E27FC236}">
                <a16:creationId xmlns:a16="http://schemas.microsoft.com/office/drawing/2014/main" id="{05653EA3-C912-4DEC-A6B0-205EE18D6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9386" y="1437338"/>
            <a:ext cx="7717014" cy="3642735"/>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
        <p:nvSpPr>
          <p:cNvPr id="9" name="Text Placeholder 2">
            <a:extLst>
              <a:ext uri="{FF2B5EF4-FFF2-40B4-BE49-F238E27FC236}">
                <a16:creationId xmlns:a16="http://schemas.microsoft.com/office/drawing/2014/main" id="{A08E7DBC-81FA-4B31-9AB9-CEA5190FC23F}"/>
              </a:ext>
            </a:extLst>
          </p:cNvPr>
          <p:cNvSpPr txBox="1">
            <a:spLocks/>
          </p:cNvSpPr>
          <p:nvPr/>
        </p:nvSpPr>
        <p:spPr>
          <a:xfrm>
            <a:off x="259189" y="1368736"/>
            <a:ext cx="5155021"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u="sng" dirty="0"/>
              <a:t>Control plane node</a:t>
            </a:r>
          </a:p>
          <a:p>
            <a:r>
              <a:rPr lang="en-US" dirty="0"/>
              <a:t>API server</a:t>
            </a:r>
          </a:p>
          <a:p>
            <a:r>
              <a:rPr lang="en-US" dirty="0"/>
              <a:t>Backing store (</a:t>
            </a:r>
            <a:r>
              <a:rPr lang="en-US" dirty="0" err="1"/>
              <a:t>etcd</a:t>
            </a:r>
            <a:r>
              <a:rPr lang="en-US" dirty="0"/>
              <a:t>)</a:t>
            </a:r>
          </a:p>
          <a:p>
            <a:r>
              <a:rPr lang="en-US" dirty="0"/>
              <a:t>Scheduler</a:t>
            </a:r>
          </a:p>
          <a:p>
            <a:r>
              <a:rPr lang="en-US" dirty="0"/>
              <a:t>Controller manager</a:t>
            </a:r>
          </a:p>
          <a:p>
            <a:pPr marL="152396" indent="0">
              <a:buNone/>
            </a:pPr>
            <a:endParaRPr lang="en-US" dirty="0"/>
          </a:p>
          <a:p>
            <a:pPr marL="152396" indent="0">
              <a:buNone/>
            </a:pPr>
            <a:endParaRPr lang="en-US" dirty="0"/>
          </a:p>
          <a:p>
            <a:pPr marL="152396" indent="0">
              <a:buNone/>
            </a:pPr>
            <a:r>
              <a:rPr lang="en-US" b="1" u="sng" dirty="0"/>
              <a:t>Node</a:t>
            </a:r>
          </a:p>
          <a:p>
            <a:r>
              <a:rPr lang="en-US" dirty="0"/>
              <a:t>Kubelet</a:t>
            </a:r>
          </a:p>
          <a:p>
            <a:r>
              <a:rPr lang="en-US" dirty="0" err="1"/>
              <a:t>Kube</a:t>
            </a:r>
            <a:r>
              <a:rPr lang="en-US" dirty="0"/>
              <a:t>-proxy</a:t>
            </a:r>
          </a:p>
          <a:p>
            <a:r>
              <a:rPr lang="en-US" dirty="0"/>
              <a:t>Container runtime</a:t>
            </a:r>
          </a:p>
          <a:p>
            <a:endParaRPr lang="en-US" dirty="0"/>
          </a:p>
        </p:txBody>
      </p:sp>
    </p:spTree>
    <p:extLst>
      <p:ext uri="{BB962C8B-B14F-4D97-AF65-F5344CB8AC3E}">
        <p14:creationId xmlns:p14="http://schemas.microsoft.com/office/powerpoint/2010/main" val="326680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are where your workloads run</a:t>
            </a:r>
          </a:p>
          <a:p>
            <a:endParaRPr lang="en-US" dirty="0"/>
          </a:p>
          <a:p>
            <a:r>
              <a:rPr lang="en-US" dirty="0"/>
              <a:t>Nodes can come and go</a:t>
            </a:r>
          </a:p>
          <a:p>
            <a:endParaRPr lang="en-US" dirty="0"/>
          </a:p>
          <a:p>
            <a:pPr marL="152396" indent="0">
              <a:buNone/>
            </a:pPr>
            <a:endParaRPr lang="en-US" dirty="0"/>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6" name="Graphic 5">
            <a:extLst>
              <a:ext uri="{FF2B5EF4-FFF2-40B4-BE49-F238E27FC236}">
                <a16:creationId xmlns:a16="http://schemas.microsoft.com/office/drawing/2014/main" id="{28EB059F-179B-4E6B-B106-DC0E1C6CA5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527" y="4676260"/>
            <a:ext cx="645107" cy="645107"/>
          </a:xfrm>
          <a:prstGeom prst="rect">
            <a:avLst/>
          </a:prstGeom>
        </p:spPr>
      </p:pic>
      <p:pic>
        <p:nvPicPr>
          <p:cNvPr id="12" name="Graphic 11">
            <a:extLst>
              <a:ext uri="{FF2B5EF4-FFF2-40B4-BE49-F238E27FC236}">
                <a16:creationId xmlns:a16="http://schemas.microsoft.com/office/drawing/2014/main" id="{40C26ABF-D701-40B3-B44A-8030A384E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966" y="4676259"/>
            <a:ext cx="645107" cy="645107"/>
          </a:xfrm>
          <a:prstGeom prst="rect">
            <a:avLst/>
          </a:prstGeom>
        </p:spPr>
      </p:pic>
      <p:pic>
        <p:nvPicPr>
          <p:cNvPr id="14" name="Graphic 13">
            <a:extLst>
              <a:ext uri="{FF2B5EF4-FFF2-40B4-BE49-F238E27FC236}">
                <a16:creationId xmlns:a16="http://schemas.microsoft.com/office/drawing/2014/main" id="{09ABFF7A-C31C-43C8-A709-6A052C28C5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2" y="4717553"/>
            <a:ext cx="645107" cy="645107"/>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3" name="Picture 22">
            <a:extLst>
              <a:ext uri="{FF2B5EF4-FFF2-40B4-BE49-F238E27FC236}">
                <a16:creationId xmlns:a16="http://schemas.microsoft.com/office/drawing/2014/main" id="{9A2F1C6C-857B-4194-97A3-E9FC2D50B9EE}"/>
              </a:ext>
            </a:extLst>
          </p:cNvPr>
          <p:cNvPicPr>
            <a:picLocks noChangeAspect="1"/>
          </p:cNvPicPr>
          <p:nvPr/>
        </p:nvPicPr>
        <p:blipFill>
          <a:blip r:embed="rId7"/>
          <a:stretch>
            <a:fillRect/>
          </a:stretch>
        </p:blipFill>
        <p:spPr>
          <a:xfrm>
            <a:off x="6667087" y="1655805"/>
            <a:ext cx="4976410" cy="2023898"/>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BADF1137-9712-4827-BFCB-5235C4C1948E}"/>
              </a:ext>
            </a:extLst>
          </p:cNvPr>
          <p:cNvPicPr>
            <a:picLocks noChangeAspect="1"/>
          </p:cNvPicPr>
          <p:nvPr/>
        </p:nvPicPr>
        <p:blipFill>
          <a:blip r:embed="rId7"/>
          <a:stretch>
            <a:fillRect/>
          </a:stretch>
        </p:blipFill>
        <p:spPr>
          <a:xfrm>
            <a:off x="5466071" y="1536633"/>
            <a:ext cx="4978695" cy="4345440"/>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135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 is an abstract way to </a:t>
            </a:r>
            <a:br>
              <a:rPr lang="en-US" dirty="0"/>
            </a:br>
            <a:r>
              <a:rPr lang="en-US" dirty="0"/>
              <a:t>expose an application running on a set of Pods </a:t>
            </a:r>
          </a:p>
          <a:p>
            <a:r>
              <a:rPr lang="en-US" dirty="0"/>
              <a:t>A Service has a name and maps to a </a:t>
            </a:r>
            <a:br>
              <a:rPr lang="en-US" dirty="0"/>
            </a:br>
            <a:r>
              <a:rPr lang="en-US" dirty="0"/>
              <a:t>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856382"/>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881096"/>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877115"/>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738096"/>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74037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852401"/>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881095"/>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cxnSp>
        <p:nvCxnSpPr>
          <p:cNvPr id="21" name="Connector: Curved 20">
            <a:extLst>
              <a:ext uri="{FF2B5EF4-FFF2-40B4-BE49-F238E27FC236}">
                <a16:creationId xmlns:a16="http://schemas.microsoft.com/office/drawing/2014/main" id="{B97CE76B-315A-4BDF-87B8-9760B539DA9F}"/>
              </a:ext>
            </a:extLst>
          </p:cNvPr>
          <p:cNvCxnSpPr>
            <a:stCxn id="22" idx="2"/>
            <a:endCxn id="8" idx="0"/>
          </p:cNvCxnSpPr>
          <p:nvPr/>
        </p:nvCxnSpPr>
        <p:spPr>
          <a:xfrm rot="5400000">
            <a:off x="1941202" y="3440665"/>
            <a:ext cx="660764" cy="2170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2C1C369-6BED-4EBE-8D2F-B3244ACA4F9D}"/>
              </a:ext>
            </a:extLst>
          </p:cNvPr>
          <p:cNvCxnSpPr>
            <a:stCxn id="22" idx="2"/>
            <a:endCxn id="16" idx="0"/>
          </p:cNvCxnSpPr>
          <p:nvPr/>
        </p:nvCxnSpPr>
        <p:spPr>
          <a:xfrm rot="16200000" flipH="1">
            <a:off x="5830422" y="1722114"/>
            <a:ext cx="681497" cy="5628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234D526-FFE9-42A7-ADBE-88B2F9D164FB}"/>
              </a:ext>
            </a:extLst>
          </p:cNvPr>
          <p:cNvCxnSpPr>
            <a:stCxn id="27" idx="2"/>
            <a:endCxn id="41" idx="0"/>
          </p:cNvCxnSpPr>
          <p:nvPr/>
        </p:nvCxnSpPr>
        <p:spPr>
          <a:xfrm rot="5400000">
            <a:off x="5396357" y="1980368"/>
            <a:ext cx="683203" cy="5118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84A763D0-FA38-4E63-A4CF-5A875E091E49}"/>
              </a:ext>
            </a:extLst>
          </p:cNvPr>
          <p:cNvCxnSpPr>
            <a:stCxn id="27" idx="2"/>
            <a:endCxn id="13" idx="0"/>
          </p:cNvCxnSpPr>
          <p:nvPr/>
        </p:nvCxnSpPr>
        <p:spPr>
          <a:xfrm rot="5400000">
            <a:off x="7310871" y="3894884"/>
            <a:ext cx="683204" cy="12892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0911EA7-234A-4B51-A152-241C69EE8807}"/>
              </a:ext>
            </a:extLst>
          </p:cNvPr>
          <p:cNvCxnSpPr>
            <a:stCxn id="27" idx="2"/>
            <a:endCxn id="35" idx="0"/>
          </p:cNvCxnSpPr>
          <p:nvPr/>
        </p:nvCxnSpPr>
        <p:spPr>
          <a:xfrm rot="16200000" flipH="1">
            <a:off x="9245121" y="3249854"/>
            <a:ext cx="654509" cy="2550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521AFC-692F-464A-AF39-050308E2BAC5}"/>
              </a:ext>
            </a:extLst>
          </p:cNvPr>
          <p:cNvCxnSpPr>
            <a:cxnSpLocks/>
            <a:endCxn id="22" idx="0"/>
          </p:cNvCxnSpPr>
          <p:nvPr/>
        </p:nvCxnSpPr>
        <p:spPr>
          <a:xfrm>
            <a:off x="3356919" y="3531561"/>
            <a:ext cx="0" cy="20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03068B-FA2F-4992-8E4A-9F5C8159C9C0}"/>
              </a:ext>
            </a:extLst>
          </p:cNvPr>
          <p:cNvCxnSpPr>
            <a:cxnSpLocks/>
            <a:endCxn id="27" idx="0"/>
          </p:cNvCxnSpPr>
          <p:nvPr/>
        </p:nvCxnSpPr>
        <p:spPr>
          <a:xfrm>
            <a:off x="8297083" y="3531561"/>
            <a:ext cx="0" cy="20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A468536-23E3-46BF-8600-802D44F2E73E}"/>
              </a:ext>
            </a:extLst>
          </p:cNvPr>
          <p:cNvPicPr>
            <a:picLocks noChangeAspect="1"/>
          </p:cNvPicPr>
          <p:nvPr/>
        </p:nvPicPr>
        <p:blipFill>
          <a:blip r:embed="rId7"/>
          <a:stretch>
            <a:fillRect/>
          </a:stretch>
        </p:blipFill>
        <p:spPr>
          <a:xfrm>
            <a:off x="8973538" y="13238"/>
            <a:ext cx="3165636" cy="3702418"/>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r>
              <a:rPr lang="en-US" dirty="0"/>
              <a:t>KEDA</a:t>
            </a:r>
          </a:p>
          <a:p>
            <a:pPr marL="152396" indent="0">
              <a:buNone/>
            </a:pPr>
            <a:endParaRPr lang="en-US" dirty="0"/>
          </a:p>
          <a:p>
            <a:r>
              <a:rPr lang="en-US" dirty="0"/>
              <a:t>Cluster </a:t>
            </a:r>
            <a:r>
              <a:rPr lang="en-US" dirty="0" err="1"/>
              <a:t>autoscaler</a:t>
            </a:r>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6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AFFF8E5-8775-087E-5EDA-3792D2906A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1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113446" y="4119953"/>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Picture 9">
            <a:extLst>
              <a:ext uri="{FF2B5EF4-FFF2-40B4-BE49-F238E27FC236}">
                <a16:creationId xmlns:a16="http://schemas.microsoft.com/office/drawing/2014/main" id="{D4D54A59-41EA-459F-814D-8D911F42171E}"/>
              </a:ext>
            </a:extLst>
          </p:cNvPr>
          <p:cNvPicPr>
            <a:picLocks noChangeAspect="1"/>
          </p:cNvPicPr>
          <p:nvPr/>
        </p:nvPicPr>
        <p:blipFill>
          <a:blip r:embed="rId7"/>
          <a:stretch>
            <a:fillRect/>
          </a:stretch>
        </p:blipFill>
        <p:spPr>
          <a:xfrm>
            <a:off x="282537" y="3021706"/>
            <a:ext cx="4660072" cy="2174700"/>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25E27B2-C235-87A0-7DD5-F8F1D26895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2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 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architecture</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427" y="1765119"/>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152412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3959</Words>
  <Application>Microsoft Office PowerPoint</Application>
  <PresentationFormat>Widescreen</PresentationFormat>
  <Paragraphs>637</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Comic Sans MS</vt:lpstr>
      <vt:lpstr>open sans</vt:lpstr>
      <vt:lpstr>Segoe UI</vt:lpstr>
      <vt:lpstr>Office Theme</vt:lpstr>
      <vt:lpstr>PowerPoint Presentation</vt:lpstr>
      <vt:lpstr>Infrastructure as Code User Group workshops</vt:lpstr>
      <vt:lpstr>Practical information</vt:lpstr>
      <vt:lpstr>Workshop agenda</vt:lpstr>
      <vt:lpstr>PowerPoint Presentation</vt:lpstr>
      <vt:lpstr>What is Kubernetes (k8s)?</vt:lpstr>
      <vt:lpstr>Kubernetes benefits</vt:lpstr>
      <vt:lpstr>Kubernetes concepts</vt:lpstr>
      <vt:lpstr>Kubernetes architecture</vt:lpstr>
      <vt:lpstr>K8s 101: Nodes </vt:lpstr>
      <vt:lpstr>K8s 101: Nodes </vt:lpstr>
      <vt:lpstr>K8s 101: Pods </vt:lpstr>
      <vt:lpstr>K8s 101: Desired State </vt:lpstr>
      <vt:lpstr>K8s 101: Deployment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Pods lifecycle</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Services</vt:lpstr>
      <vt:lpstr>Labels and selector</vt:lpstr>
      <vt:lpstr>Labels and selector</vt:lpstr>
      <vt:lpstr>PowerPoint Presentation</vt:lpstr>
      <vt:lpstr>Secrets and ConfigMaps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362</cp:revision>
  <dcterms:created xsi:type="dcterms:W3CDTF">2021-01-25T06:22:20Z</dcterms:created>
  <dcterms:modified xsi:type="dcterms:W3CDTF">2022-06-08T19:47:59Z</dcterms:modified>
</cp:coreProperties>
</file>