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1" r:id="rId3"/>
    <p:sldId id="258" r:id="rId4"/>
    <p:sldId id="261" r:id="rId5"/>
    <p:sldId id="295" r:id="rId6"/>
    <p:sldId id="264" r:id="rId7"/>
    <p:sldId id="2076136274" r:id="rId8"/>
    <p:sldId id="299" r:id="rId9"/>
    <p:sldId id="2076136275" r:id="rId10"/>
    <p:sldId id="2076136276" r:id="rId11"/>
    <p:sldId id="268" r:id="rId12"/>
    <p:sldId id="296" r:id="rId13"/>
    <p:sldId id="293" r:id="rId14"/>
    <p:sldId id="297" r:id="rId15"/>
    <p:sldId id="2076136278" r:id="rId16"/>
    <p:sldId id="298" r:id="rId17"/>
    <p:sldId id="269" r:id="rId18"/>
    <p:sldId id="271" r:id="rId19"/>
    <p:sldId id="272" r:id="rId20"/>
    <p:sldId id="273" r:id="rId21"/>
    <p:sldId id="275" r:id="rId22"/>
    <p:sldId id="279" r:id="rId23"/>
    <p:sldId id="280" r:id="rId24"/>
    <p:sldId id="300" r:id="rId25"/>
    <p:sldId id="2076136273" r:id="rId26"/>
    <p:sldId id="282" r:id="rId27"/>
    <p:sldId id="303" r:id="rId28"/>
    <p:sldId id="304" r:id="rId29"/>
    <p:sldId id="305" r:id="rId30"/>
    <p:sldId id="306" r:id="rId31"/>
    <p:sldId id="307" r:id="rId32"/>
    <p:sldId id="281" r:id="rId33"/>
    <p:sldId id="289" r:id="rId34"/>
    <p:sldId id="311" r:id="rId35"/>
    <p:sldId id="312" r:id="rId36"/>
    <p:sldId id="313" r:id="rId37"/>
    <p:sldId id="314" r:id="rId38"/>
    <p:sldId id="315" r:id="rId39"/>
    <p:sldId id="316" r:id="rId40"/>
    <p:sldId id="317" r:id="rId41"/>
    <p:sldId id="318" r:id="rId42"/>
    <p:sldId id="290" r:id="rId43"/>
    <p:sldId id="308" r:id="rId44"/>
    <p:sldId id="309" r:id="rId45"/>
    <p:sldId id="310" r:id="rId46"/>
    <p:sldId id="291" r:id="rId47"/>
    <p:sldId id="319" r:id="rId48"/>
    <p:sldId id="285" r:id="rId49"/>
    <p:sldId id="292" r:id="rId50"/>
    <p:sldId id="28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4" autoAdjust="0"/>
    <p:restoredTop sz="78040" autoAdjust="0"/>
  </p:normalViewPr>
  <p:slideViewPr>
    <p:cSldViewPr snapToGrid="0">
      <p:cViewPr varScale="1">
        <p:scale>
          <a:sx n="126" d="100"/>
          <a:sy n="126" d="100"/>
        </p:scale>
        <p:origin x="169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37477-D453-41A7-B038-AF1F6C7EED11}"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560F4-8102-4EC4-BB24-179BCBD2EB8E}" type="slidenum">
              <a:rPr lang="en-US" smtClean="0"/>
              <a:t>‹#›</a:t>
            </a:fld>
            <a:endParaRPr lang="en-US"/>
          </a:p>
        </p:txBody>
      </p:sp>
    </p:spTree>
    <p:extLst>
      <p:ext uri="{BB962C8B-B14F-4D97-AF65-F5344CB8AC3E}">
        <p14:creationId xmlns:p14="http://schemas.microsoft.com/office/powerpoint/2010/main" val="300103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Azure/aks-engin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a:t>
            </a:fld>
            <a:endParaRPr lang="en-US"/>
          </a:p>
        </p:txBody>
      </p:sp>
    </p:spTree>
    <p:extLst>
      <p:ext uri="{BB962C8B-B14F-4D97-AF65-F5344CB8AC3E}">
        <p14:creationId xmlns:p14="http://schemas.microsoft.com/office/powerpoint/2010/main" val="305333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 node in a Kubernetes cluster is where your compute workloads run. </a:t>
            </a:r>
          </a:p>
          <a:p>
            <a:r>
              <a:rPr lang="en-US" b="0" i="0" dirty="0">
                <a:solidFill>
                  <a:srgbClr val="171717"/>
                </a:solidFill>
                <a:effectLst/>
                <a:latin typeface="Segoe UI" panose="020B0502040204020203" pitchFamily="34" charset="0"/>
              </a:rPr>
              <a:t>Each node communicates with the control plane via the API server to inform it about state changes on the node.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11</a:t>
            </a:fld>
            <a:endParaRPr lang="en-US"/>
          </a:p>
        </p:txBody>
      </p:sp>
    </p:spTree>
    <p:extLst>
      <p:ext uri="{BB962C8B-B14F-4D97-AF65-F5344CB8AC3E}">
        <p14:creationId xmlns:p14="http://schemas.microsoft.com/office/powerpoint/2010/main" val="1598687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Unlike in a Docker environment, you can't run containers directly on Kubernetes. </a:t>
            </a:r>
          </a:p>
          <a:p>
            <a:pPr algn="l"/>
            <a:r>
              <a:rPr lang="en-US" b="0" i="0" dirty="0">
                <a:solidFill>
                  <a:srgbClr val="171717"/>
                </a:solidFill>
                <a:effectLst/>
                <a:latin typeface="Segoe UI" panose="020B0502040204020203" pitchFamily="34" charset="0"/>
              </a:rPr>
              <a:t>You package the container into a Kubernetes object called a pod. A pod is the smallest object that you can create in Kubernetes.</a:t>
            </a:r>
          </a:p>
          <a:p>
            <a:pPr algn="l"/>
            <a:br>
              <a:rPr lang="en-US" dirty="0"/>
            </a:br>
            <a:r>
              <a:rPr lang="en-US" b="0" i="0" dirty="0">
                <a:solidFill>
                  <a:srgbClr val="171717"/>
                </a:solidFill>
                <a:effectLst/>
                <a:latin typeface="Segoe UI" panose="020B0502040204020203" pitchFamily="34" charset="0"/>
              </a:rPr>
              <a:t>A single pod can hold a group of one or more containers. However, a pod typically doesn't contain multiples of the same app.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use Kubernetes pod templates to define the information about the pods that run in your cluster. </a:t>
            </a:r>
          </a:p>
          <a:p>
            <a:pPr algn="l"/>
            <a:r>
              <a:rPr lang="en-US" b="0" i="0" dirty="0">
                <a:solidFill>
                  <a:srgbClr val="171717"/>
                </a:solidFill>
                <a:effectLst/>
                <a:latin typeface="Segoe UI" panose="020B0502040204020203" pitchFamily="34" charset="0"/>
              </a:rPr>
              <a:t>Pod templates are YAML-coded files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pod includes information about the shared storage and network configuration, and a specification about how to run its packaged containers.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12</a:t>
            </a:fld>
            <a:endParaRPr lang="en-US"/>
          </a:p>
        </p:txBody>
      </p:sp>
    </p:spTree>
    <p:extLst>
      <p:ext uri="{BB962C8B-B14F-4D97-AF65-F5344CB8AC3E}">
        <p14:creationId xmlns:p14="http://schemas.microsoft.com/office/powerpoint/2010/main" val="258118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(Imperative vs. Declarative)</a:t>
            </a:r>
          </a:p>
          <a:p>
            <a:pPr rtl="0">
              <a:spcBef>
                <a:spcPts val="0"/>
              </a:spcBef>
              <a:spcAft>
                <a:spcPts val="0"/>
              </a:spcAft>
            </a:pPr>
            <a:r>
              <a:rPr lang="en-US" sz="1800" b="0" i="0" u="none" strike="noStrike" dirty="0">
                <a:solidFill>
                  <a:srgbClr val="000000"/>
                </a:solidFill>
                <a:effectLst/>
                <a:latin typeface="Arial" panose="020B0604020202020204" pitchFamily="34" charset="0"/>
              </a:rPr>
              <a:t>One of the core concepts of Kubernetes - Desired State.  Tell Kubernetes what you want, not what to do.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13</a:t>
            </a:fld>
            <a:endParaRPr lang="en-US"/>
          </a:p>
        </p:txBody>
      </p:sp>
    </p:spTree>
    <p:extLst>
      <p:ext uri="{BB962C8B-B14F-4D97-AF65-F5344CB8AC3E}">
        <p14:creationId xmlns:p14="http://schemas.microsoft.com/office/powerpoint/2010/main" val="1732773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There are several options to manage the deployment of pods in a Kubernetes cluster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template enables you to define the configuration of the pod you want to deploy. </a:t>
            </a:r>
          </a:p>
          <a:p>
            <a:pPr algn="l"/>
            <a:r>
              <a:rPr lang="en-US" b="0" i="0" dirty="0">
                <a:solidFill>
                  <a:srgbClr val="171717"/>
                </a:solidFill>
                <a:effectLst/>
                <a:latin typeface="Segoe UI" panose="020B0502040204020203" pitchFamily="34" charset="0"/>
              </a:rPr>
              <a:t>The template contains information, such as the name of container image, and which container registry to use to fetch the images. </a:t>
            </a:r>
          </a:p>
          <a:p>
            <a:pPr algn="l"/>
            <a:r>
              <a:rPr lang="en-US" b="0" i="0" dirty="0">
                <a:solidFill>
                  <a:srgbClr val="171717"/>
                </a:solidFill>
                <a:effectLst/>
                <a:latin typeface="Segoe UI" panose="020B0502040204020203" pitchFamily="34" charset="0"/>
              </a:rPr>
              <a:t>The template may also include runtime configuration information, such as ports to use. </a:t>
            </a:r>
          </a:p>
          <a:p>
            <a:pPr algn="l"/>
            <a:r>
              <a:rPr lang="en-US" b="0" i="0" dirty="0">
                <a:solidFill>
                  <a:srgbClr val="171717"/>
                </a:solidFill>
                <a:effectLst/>
                <a:latin typeface="Segoe UI" panose="020B0502040204020203" pitchFamily="34" charset="0"/>
              </a:rPr>
              <a:t>Templates are defined by using YAML.</a:t>
            </a:r>
          </a:p>
          <a:p>
            <a:pPr algn="l"/>
            <a:r>
              <a:rPr lang="en-US" b="0" i="0" dirty="0">
                <a:solidFill>
                  <a:srgbClr val="171717"/>
                </a:solidFill>
                <a:effectLst/>
                <a:latin typeface="Segoe UI" panose="020B0502040204020203" pitchFamily="34" charset="0"/>
              </a:rPr>
              <a:t>You can use templates to deploy pods manually. However, a manually-deployed pod isn't relaunched after it fails, is deleted, or is terminated. </a:t>
            </a:r>
          </a:p>
          <a:p>
            <a:pPr algn="l"/>
            <a:r>
              <a:rPr lang="en-US" b="0" i="0" dirty="0">
                <a:solidFill>
                  <a:srgbClr val="171717"/>
                </a:solidFill>
                <a:effectLst/>
                <a:latin typeface="Segoe UI" panose="020B0502040204020203" pitchFamily="34" charset="0"/>
              </a:rPr>
              <a:t>To manage the lifecycle of a pod, you need to create a higher-level Kubernetes object.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replica set</a:t>
            </a:r>
            <a:r>
              <a:rPr lang="en-US" b="0" i="0" dirty="0">
                <a:solidFill>
                  <a:srgbClr val="171717"/>
                </a:solidFill>
                <a:effectLst/>
                <a:latin typeface="Segoe UI" panose="020B0502040204020203" pitchFamily="34" charset="0"/>
              </a:rPr>
              <a:t> uses pod templates and defines a specified number of pods that must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deployment</a:t>
            </a:r>
            <a:r>
              <a:rPr lang="en-US" b="0" i="0" dirty="0">
                <a:solidFill>
                  <a:srgbClr val="171717"/>
                </a:solidFill>
                <a:effectLst/>
                <a:latin typeface="Segoe UI" panose="020B0502040204020203" pitchFamily="34" charset="0"/>
              </a:rPr>
              <a:t> creates a management object one level higher than a replica set and enables you to deploy and manage updates for pods in a cluster.</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14</a:t>
            </a:fld>
            <a:endParaRPr lang="en-US"/>
          </a:p>
        </p:txBody>
      </p:sp>
    </p:spTree>
    <p:extLst>
      <p:ext uri="{BB962C8B-B14F-4D97-AF65-F5344CB8AC3E}">
        <p14:creationId xmlns:p14="http://schemas.microsoft.com/office/powerpoint/2010/main" val="3512937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15</a:t>
            </a:fld>
            <a:endParaRPr lang="en-US"/>
          </a:p>
        </p:txBody>
      </p:sp>
    </p:spTree>
    <p:extLst>
      <p:ext uri="{BB962C8B-B14F-4D97-AF65-F5344CB8AC3E}">
        <p14:creationId xmlns:p14="http://schemas.microsoft.com/office/powerpoint/2010/main" val="2802156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 Kubernetes service is a Kubernetes object that provides stable networking for pods. A Kubernetes service enables communication between nodes, pods, and users of your app, both internal and external, to the cluster.</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16</a:t>
            </a:fld>
            <a:endParaRPr lang="en-US"/>
          </a:p>
        </p:txBody>
      </p:sp>
    </p:spTree>
    <p:extLst>
      <p:ext uri="{BB962C8B-B14F-4D97-AF65-F5344CB8AC3E}">
        <p14:creationId xmlns:p14="http://schemas.microsoft.com/office/powerpoint/2010/main" val="2296414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Kubernetes Service (AKS) is a managed Kubernetes offering that simplifies container-based application deployment and management.</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Kubernetes Service (AKS) provides a managed Kubernetes service that reduces the complexity for deployment and core management tasks, including coordinating upgrades. </a:t>
            </a:r>
          </a:p>
        </p:txBody>
      </p:sp>
      <p:sp>
        <p:nvSpPr>
          <p:cNvPr id="4" name="Slide Number Placeholder 3"/>
          <p:cNvSpPr>
            <a:spLocks noGrp="1"/>
          </p:cNvSpPr>
          <p:nvPr>
            <p:ph type="sldNum" sz="quarter" idx="5"/>
          </p:nvPr>
        </p:nvSpPr>
        <p:spPr/>
        <p:txBody>
          <a:bodyPr/>
          <a:lstStyle/>
          <a:p>
            <a:fld id="{00A560F4-8102-4EC4-BB24-179BCBD2EB8E}" type="slidenum">
              <a:rPr lang="en-US" smtClean="0"/>
              <a:t>17</a:t>
            </a:fld>
            <a:endParaRPr lang="en-US"/>
          </a:p>
        </p:txBody>
      </p:sp>
    </p:spTree>
    <p:extLst>
      <p:ext uri="{BB962C8B-B14F-4D97-AF65-F5344CB8AC3E}">
        <p14:creationId xmlns:p14="http://schemas.microsoft.com/office/powerpoint/2010/main" val="4292304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The AKS control plane is managed by the Azure platform, and you only pay for the AKS nodes that run your applications. AKS is built on top of the open-source Azure Kubernetes Service Engine (</a:t>
            </a:r>
            <a:r>
              <a:rPr lang="en-US" b="0" i="0" u="none" strike="noStrike" dirty="0" err="1">
                <a:effectLst/>
                <a:latin typeface="Segoe UI" panose="020B0502040204020203" pitchFamily="34" charset="0"/>
                <a:hlinkClick r:id="rId3"/>
              </a:rPr>
              <a:t>aks</a:t>
            </a:r>
            <a:r>
              <a:rPr lang="en-US" b="0" i="0" u="none" strike="noStrike" dirty="0">
                <a:effectLst/>
                <a:latin typeface="Segoe UI" panose="020B0502040204020203" pitchFamily="34" charset="0"/>
                <a:hlinkClick r:id="rId3"/>
              </a:rPr>
              <a:t>-engine</a:t>
            </a:r>
            <a:r>
              <a:rPr lang="en-US" b="0" i="0" dirty="0">
                <a:solidFill>
                  <a:srgbClr val="171717"/>
                </a:solidFill>
                <a:effectLst/>
                <a:latin typeface="Segoe UI" panose="020B0502040204020203" pitchFamily="34" charset="0"/>
              </a:rPr>
              <a:t>).</a:t>
            </a:r>
            <a:endParaRPr lang="en-US" dirty="0"/>
          </a:p>
          <a:p>
            <a:endParaRPr lang="en-US" dirty="0"/>
          </a:p>
          <a:p>
            <a:r>
              <a:rPr lang="en-US" dirty="0"/>
              <a:t>When you create an AKS cluster, a control plane is automatically created and configured. This control plane is provided as a managed Azure resource abstracted from the user. There's no cost for the control plane, only the nodes that are part of the AKS cluster.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API server</a:t>
            </a:r>
          </a:p>
          <a:p>
            <a:pPr rtl="0">
              <a:spcBef>
                <a:spcPts val="0"/>
              </a:spcBef>
              <a:spcAft>
                <a:spcPts val="0"/>
              </a:spcAft>
            </a:pPr>
            <a:r>
              <a:rPr lang="en-US" sz="1200" b="0" i="0" kern="1200" dirty="0">
                <a:solidFill>
                  <a:schemeClr val="tx1"/>
                </a:solidFill>
                <a:effectLst/>
                <a:latin typeface="+mn-lt"/>
                <a:ea typeface="+mn-ea"/>
                <a:cs typeface="+mn-cs"/>
              </a:rPr>
              <a:t>You can think of the API server as the front end to the control plane in your Kubernetes cluster. All the communication between the components in Kubernetes is done through this API.</a:t>
            </a:r>
          </a:p>
          <a:p>
            <a:pPr algn="l">
              <a:buFont typeface="Arial" panose="020B0604020202020204" pitchFamily="34" charset="0"/>
              <a:buNone/>
            </a:pPr>
            <a:r>
              <a:rPr lang="en-US" b="0" i="0" dirty="0">
                <a:solidFill>
                  <a:srgbClr val="171717"/>
                </a:solidFill>
                <a:effectLst/>
                <a:latin typeface="Segoe UI" panose="020B0502040204020203" pitchFamily="34" charset="0"/>
              </a:rPr>
              <a:t>This component provides the interaction for management tools, such as </a:t>
            </a:r>
            <a:r>
              <a:rPr lang="en-US" b="0" i="0" dirty="0" err="1">
                <a:solidFill>
                  <a:srgbClr val="171717"/>
                </a:solidFill>
                <a:effectLst/>
                <a:latin typeface="Segoe UI" panose="020B0502040204020203" pitchFamily="34" charset="0"/>
              </a:rPr>
              <a:t>kubectl</a:t>
            </a:r>
            <a:r>
              <a:rPr lang="en-US" b="0" i="0" dirty="0">
                <a:solidFill>
                  <a:srgbClr val="171717"/>
                </a:solidFill>
                <a:effectLst/>
                <a:latin typeface="Segoe UI" panose="020B0502040204020203" pitchFamily="34" charset="0"/>
              </a:rPr>
              <a:t> or the Kubernetes dashboard.</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highly available, </a:t>
            </a:r>
            <a:r>
              <a:rPr lang="nb-NO" sz="1200" b="0" i="0" kern="1200" dirty="0">
                <a:solidFill>
                  <a:schemeClr val="tx1"/>
                </a:solidFill>
                <a:effectLst/>
                <a:latin typeface="+mn-lt"/>
                <a:ea typeface="+mn-ea"/>
                <a:cs typeface="+mn-cs"/>
              </a:rPr>
              <a:t>distributed, and reliable</a:t>
            </a:r>
            <a:r>
              <a:rPr lang="en-US" b="0" i="0" dirty="0">
                <a:solidFill>
                  <a:srgbClr val="171717"/>
                </a:solidFill>
                <a:effectLst/>
                <a:latin typeface="Segoe UI" panose="020B0502040204020203" pitchFamily="34" charset="0"/>
              </a:rPr>
              <a:t> key/value store within Kubernetes</a:t>
            </a:r>
          </a:p>
          <a:p>
            <a:pPr algn="l">
              <a:buFont typeface="Arial" panose="020B0604020202020204" pitchFamily="34" charset="0"/>
              <a:buNone/>
            </a:pPr>
            <a:r>
              <a:rPr lang="en-US" sz="1200" b="0" i="0" kern="1200" dirty="0">
                <a:solidFill>
                  <a:schemeClr val="tx1"/>
                </a:solidFill>
                <a:effectLst/>
                <a:latin typeface="+mn-lt"/>
                <a:ea typeface="+mn-ea"/>
                <a:cs typeface="+mn-cs"/>
              </a:rPr>
              <a:t>The backing store is a persistence store that your Kubernetes cluster uses to save the complete configuration of a Kubernetes cluster</a:t>
            </a:r>
          </a:p>
          <a:p>
            <a:pPr algn="l">
              <a:buFont typeface="Arial" panose="020B0604020202020204" pitchFamily="34" charset="0"/>
              <a:buNone/>
            </a:pPr>
            <a:r>
              <a:rPr lang="en-US" sz="1200" b="0" i="0" kern="1200" dirty="0">
                <a:solidFill>
                  <a:schemeClr val="tx1"/>
                </a:solidFill>
                <a:effectLst/>
                <a:latin typeface="+mn-lt"/>
                <a:ea typeface="+mn-ea"/>
                <a:cs typeface="+mn-cs"/>
              </a:rPr>
              <a:t>This key-value store stores the current state and the desired state of all objects within your cluster.</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None/>
            </a:pPr>
            <a:r>
              <a:rPr lang="en-US" sz="1200" b="0" i="0" kern="1200" dirty="0">
                <a:solidFill>
                  <a:schemeClr val="tx1"/>
                </a:solidFill>
                <a:effectLst/>
                <a:latin typeface="+mn-lt"/>
                <a:ea typeface="+mn-ea"/>
                <a:cs typeface="+mn-cs"/>
              </a:rPr>
              <a:t>The scheduler is the component that's responsible for the assignment of workloads across all nodes. The scheduler monitors the cluster for newly created containers and assigns them to nodes.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r>
              <a:rPr lang="en-US" sz="1200" b="0" i="0" kern="1200" dirty="0">
                <a:solidFill>
                  <a:schemeClr val="tx1"/>
                </a:solidFill>
                <a:effectLst/>
                <a:latin typeface="+mn-lt"/>
                <a:ea typeface="+mn-ea"/>
                <a:cs typeface="+mn-cs"/>
              </a:rPr>
              <a:t>The controller communicates with the API server to determine the state of the object. If the current state is different from the wanted state of the object, then the controller will take action to ensure the wanted state.</a:t>
            </a:r>
          </a:p>
          <a:p>
            <a:r>
              <a:rPr lang="en-US" sz="1200" b="0" i="0" kern="1200" dirty="0">
                <a:solidFill>
                  <a:schemeClr val="tx1"/>
                </a:solidFill>
                <a:effectLst/>
                <a:latin typeface="+mn-lt"/>
                <a:ea typeface="+mn-ea"/>
                <a:cs typeface="+mn-cs"/>
              </a:rPr>
              <a:t>Assume that one of three containers running in your cluster stops responding and has died. In this case, a controller decides whether you need to launch new containers to ensure that your apps are always available. If the desired state is to run three containers at any time, then a new container is scheduled to run.</a:t>
            </a:r>
          </a:p>
          <a:p>
            <a:pPr algn="l">
              <a:buFont typeface="Arial" panose="020B0604020202020204" pitchFamily="34" charset="0"/>
              <a:buNone/>
            </a:pPr>
            <a:endParaRPr lang="en-US" b="0" i="0" dirty="0">
              <a:solidFill>
                <a:srgbClr val="171717"/>
              </a:solidFill>
              <a:effectLst/>
              <a:latin typeface="Segoe UI" panose="020B0502040204020203" pitchFamily="34" charset="0"/>
            </a:endParaRPr>
          </a:p>
          <a:p>
            <a:pPr rtl="0">
              <a:spcBef>
                <a:spcPts val="0"/>
              </a:spcBef>
              <a:spcAft>
                <a:spcPts val="0"/>
              </a:spcAft>
            </a:pPr>
            <a:endParaRPr lang="en-US" dirty="0"/>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18</a:t>
            </a:fld>
            <a:endParaRPr lang="en-US"/>
          </a:p>
        </p:txBody>
      </p:sp>
    </p:spTree>
    <p:extLst>
      <p:ext uri="{BB962C8B-B14F-4D97-AF65-F5344CB8AC3E}">
        <p14:creationId xmlns:p14="http://schemas.microsoft.com/office/powerpoint/2010/main" val="1062744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your applications and supporting services, you need a Kubernetes node. An AKS cluster has one or more nodes, which is an Azure virtual machine (VM) that runs the Kubernetes node components and container runtime.</a:t>
            </a:r>
          </a:p>
          <a:p>
            <a:endParaRPr lang="en-US" dirty="0"/>
          </a:p>
          <a:p>
            <a:pPr algn="l">
              <a:buFont typeface="Arial" panose="020B0604020202020204" pitchFamily="34" charset="0"/>
              <a:buChar char="•"/>
            </a:pPr>
            <a:r>
              <a:rPr lang="en-US" b="0" i="0" dirty="0">
                <a:solidFill>
                  <a:srgbClr val="171717"/>
                </a:solidFill>
                <a:effectLst/>
                <a:latin typeface="Segoe UI" panose="020B0502040204020203" pitchFamily="34" charset="0"/>
              </a:rPr>
              <a:t>The kubelet is the Kubernetes agent that processes the orchestration requests from the control plane and scheduling of running the requested containers.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Virtual networking is handled by the </a:t>
            </a: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-proxy</a:t>
            </a:r>
            <a:r>
              <a:rPr lang="en-US" b="0" i="0" dirty="0">
                <a:solidFill>
                  <a:srgbClr val="171717"/>
                </a:solidFill>
                <a:effectLst/>
                <a:latin typeface="Segoe UI" panose="020B0502040204020203" pitchFamily="34" charset="0"/>
              </a:rPr>
              <a:t> on each node. The proxy routes network traffic and manages IP addressing for services and pods.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1" dirty="0">
                <a:solidFill>
                  <a:srgbClr val="171717"/>
                </a:solidFill>
                <a:effectLst/>
                <a:latin typeface="Segoe UI" panose="020B0502040204020203" pitchFamily="34" charset="0"/>
              </a:rPr>
              <a:t>container runtime</a:t>
            </a:r>
            <a:r>
              <a:rPr lang="en-US" b="0" i="0" dirty="0">
                <a:solidFill>
                  <a:srgbClr val="171717"/>
                </a:solidFill>
                <a:effectLst/>
                <a:latin typeface="Segoe UI" panose="020B0502040204020203" pitchFamily="34" charset="0"/>
              </a:rPr>
              <a:t> is the component that allows containerized applications to run and interact with additional resources such as the virtual network and storage.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19</a:t>
            </a:fld>
            <a:endParaRPr lang="en-US"/>
          </a:p>
        </p:txBody>
      </p:sp>
    </p:spTree>
    <p:extLst>
      <p:ext uri="{BB962C8B-B14F-4D97-AF65-F5344CB8AC3E}">
        <p14:creationId xmlns:p14="http://schemas.microsoft.com/office/powerpoint/2010/main" val="468916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20</a:t>
            </a:fld>
            <a:endParaRPr lang="en-US"/>
          </a:p>
        </p:txBody>
      </p:sp>
    </p:spTree>
    <p:extLst>
      <p:ext uri="{BB962C8B-B14F-4D97-AF65-F5344CB8AC3E}">
        <p14:creationId xmlns:p14="http://schemas.microsoft.com/office/powerpoint/2010/main" val="301876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21</a:t>
            </a:fld>
            <a:endParaRPr lang="en-US"/>
          </a:p>
        </p:txBody>
      </p:sp>
    </p:spTree>
    <p:extLst>
      <p:ext uri="{BB962C8B-B14F-4D97-AF65-F5344CB8AC3E}">
        <p14:creationId xmlns:p14="http://schemas.microsoft.com/office/powerpoint/2010/main" val="479999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22</a:t>
            </a:fld>
            <a:endParaRPr lang="en-US"/>
          </a:p>
        </p:txBody>
      </p:sp>
    </p:spTree>
    <p:extLst>
      <p:ext uri="{BB962C8B-B14F-4D97-AF65-F5344CB8AC3E}">
        <p14:creationId xmlns:p14="http://schemas.microsoft.com/office/powerpoint/2010/main" val="596357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23</a:t>
            </a:fld>
            <a:endParaRPr lang="en-US"/>
          </a:p>
        </p:txBody>
      </p:sp>
    </p:spTree>
    <p:extLst>
      <p:ext uri="{BB962C8B-B14F-4D97-AF65-F5344CB8AC3E}">
        <p14:creationId xmlns:p14="http://schemas.microsoft.com/office/powerpoint/2010/main" val="545433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pod represents a single instance of an app running in Kubernetes. The workloads that you run on Kubernetes are containerized apps. Unlike in a Docker environment, you can't run containers directly on Kubernetes. You package the container into a Kubernetes object called a pod. A pod is the smallest object that you can create in Kubernetes.</a:t>
            </a:r>
          </a:p>
          <a:p>
            <a:pPr algn="l"/>
            <a:br>
              <a:rPr lang="en-US" dirty="0"/>
            </a:br>
            <a:r>
              <a:rPr lang="en-US" b="0" i="0" dirty="0">
                <a:solidFill>
                  <a:srgbClr val="171717"/>
                </a:solidFill>
                <a:effectLst/>
                <a:latin typeface="Segoe UI" panose="020B0502040204020203" pitchFamily="34" charset="0"/>
              </a:rPr>
              <a:t>A single pod can hold a group of one or more containers. However, a pod typically doesn't contain multiples of the same app.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includes information about the shared storage and network configuration, and a specification about how to run its packaged containers. You use pod templates to define the information about the pods that run in your cluster. Pod templates are YAML-coded files that you reuse and include in other objects to manage pod deployments.</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24</a:t>
            </a:fld>
            <a:endParaRPr lang="en-US"/>
          </a:p>
        </p:txBody>
      </p:sp>
    </p:spTree>
    <p:extLst>
      <p:ext uri="{BB962C8B-B14F-4D97-AF65-F5344CB8AC3E}">
        <p14:creationId xmlns:p14="http://schemas.microsoft.com/office/powerpoint/2010/main" val="459844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Kubernetes pods have a distinct lifecycle that affects the way you deploy, run, and update pods. You start by submitting the pod YAML manifest to the cluster. After the manifest file is submitted and persisted to the cluster, it defines the desired state of the pod. The scheduler schedules the pod to a healthy node that has enough resources to run the pod.</a:t>
            </a:r>
          </a:p>
          <a:p>
            <a:endParaRPr lang="en-US" b="0" i="0" dirty="0">
              <a:solidFill>
                <a:srgbClr val="171717"/>
              </a:solidFill>
              <a:effectLst/>
              <a:latin typeface="Segoe UI" panose="020B0502040204020203" pitchFamily="34" charset="0"/>
            </a:endParaRPr>
          </a:p>
          <a:p>
            <a:r>
              <a:rPr lang="en-US" dirty="0">
                <a:effectLst/>
              </a:rPr>
              <a:t>Pending </a:t>
            </a:r>
          </a:p>
          <a:p>
            <a:r>
              <a:rPr lang="en-US" dirty="0">
                <a:effectLst/>
              </a:rPr>
              <a:t>After the pod run is scheduled, the container runtime downloads container images, and starts all containers for the pod.</a:t>
            </a:r>
          </a:p>
          <a:p>
            <a:endParaRPr lang="en-US" dirty="0">
              <a:effectLst/>
            </a:endParaRPr>
          </a:p>
          <a:p>
            <a:r>
              <a:rPr lang="en-US" dirty="0">
                <a:effectLst/>
              </a:rPr>
              <a:t>Running</a:t>
            </a:r>
          </a:p>
          <a:p>
            <a:r>
              <a:rPr lang="en-US" dirty="0">
                <a:effectLst/>
              </a:rPr>
              <a:t>The pod transitions to a running state after all of the resources within the pod are ready.</a:t>
            </a:r>
          </a:p>
          <a:p>
            <a:endParaRPr lang="en-US" dirty="0">
              <a:effectLst/>
            </a:endParaRPr>
          </a:p>
          <a:p>
            <a:r>
              <a:rPr lang="en-US" dirty="0">
                <a:effectLst/>
              </a:rPr>
              <a:t>Succeeded</a:t>
            </a:r>
          </a:p>
          <a:p>
            <a:r>
              <a:rPr lang="en-US" dirty="0">
                <a:effectLst/>
              </a:rPr>
              <a:t>The pod transitions to a succeeded state after the pod completes its intended task, and runs successfully.</a:t>
            </a:r>
          </a:p>
          <a:p>
            <a:endParaRPr lang="en-US" dirty="0">
              <a:effectLst/>
            </a:endParaRPr>
          </a:p>
          <a:p>
            <a:r>
              <a:rPr lang="en-US" dirty="0">
                <a:effectLst/>
              </a:rPr>
              <a:t>Failed</a:t>
            </a:r>
          </a:p>
          <a:p>
            <a:r>
              <a:rPr lang="en-US" dirty="0">
                <a:effectLst/>
              </a:rPr>
              <a:t>Pods can fail for various reasons. A container in the pod may have failed, leading to the termination of all other containers. Or, maybe an image wasn't found during preparation of the pod containers. In these types of cases, the pod can go to a failed state. Pods can transition to a failed state from either a pending state or a running state. A specific failure can also place a pod back in the pending state.</a:t>
            </a:r>
          </a:p>
          <a:p>
            <a:endParaRPr lang="en-US" dirty="0">
              <a:effectLst/>
            </a:endParaRPr>
          </a:p>
          <a:p>
            <a:r>
              <a:rPr lang="en-US">
                <a:effectLst/>
              </a:rPr>
              <a:t>Unknown</a:t>
            </a:r>
          </a:p>
          <a:p>
            <a:r>
              <a:rPr lang="en-US">
                <a:effectLst/>
              </a:rPr>
              <a:t>If </a:t>
            </a:r>
            <a:r>
              <a:rPr lang="en-US" dirty="0">
                <a:effectLst/>
              </a:rPr>
              <a:t>the state of the pod can't be determined, the pod is an unknown state.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25</a:t>
            </a:fld>
            <a:endParaRPr lang="en-US"/>
          </a:p>
        </p:txBody>
      </p:sp>
    </p:spTree>
    <p:extLst>
      <p:ext uri="{BB962C8B-B14F-4D97-AF65-F5344CB8AC3E}">
        <p14:creationId xmlns:p14="http://schemas.microsoft.com/office/powerpoint/2010/main" val="2498759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26</a:t>
            </a:fld>
            <a:endParaRPr lang="en-US"/>
          </a:p>
        </p:txBody>
      </p:sp>
    </p:spTree>
    <p:extLst>
      <p:ext uri="{BB962C8B-B14F-4D97-AF65-F5344CB8AC3E}">
        <p14:creationId xmlns:p14="http://schemas.microsoft.com/office/powerpoint/2010/main" val="2371636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27</a:t>
            </a:fld>
            <a:endParaRPr lang="en-US"/>
          </a:p>
        </p:txBody>
      </p:sp>
    </p:spTree>
    <p:extLst>
      <p:ext uri="{BB962C8B-B14F-4D97-AF65-F5344CB8AC3E}">
        <p14:creationId xmlns:p14="http://schemas.microsoft.com/office/powerpoint/2010/main" val="3980074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28</a:t>
            </a:fld>
            <a:endParaRPr lang="en-US"/>
          </a:p>
        </p:txBody>
      </p:sp>
    </p:spTree>
    <p:extLst>
      <p:ext uri="{BB962C8B-B14F-4D97-AF65-F5344CB8AC3E}">
        <p14:creationId xmlns:p14="http://schemas.microsoft.com/office/powerpoint/2010/main" val="4028040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29</a:t>
            </a:fld>
            <a:endParaRPr lang="en-US"/>
          </a:p>
        </p:txBody>
      </p:sp>
    </p:spTree>
    <p:extLst>
      <p:ext uri="{BB962C8B-B14F-4D97-AF65-F5344CB8AC3E}">
        <p14:creationId xmlns:p14="http://schemas.microsoft.com/office/powerpoint/2010/main" val="2589861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30</a:t>
            </a:fld>
            <a:endParaRPr lang="en-US"/>
          </a:p>
        </p:txBody>
      </p:sp>
    </p:spTree>
    <p:extLst>
      <p:ext uri="{BB962C8B-B14F-4D97-AF65-F5344CB8AC3E}">
        <p14:creationId xmlns:p14="http://schemas.microsoft.com/office/powerpoint/2010/main" val="2133054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218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31</a:t>
            </a:fld>
            <a:endParaRPr lang="en-US"/>
          </a:p>
        </p:txBody>
      </p:sp>
    </p:spTree>
    <p:extLst>
      <p:ext uri="{BB962C8B-B14F-4D97-AF65-F5344CB8AC3E}">
        <p14:creationId xmlns:p14="http://schemas.microsoft.com/office/powerpoint/2010/main" val="2067500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32</a:t>
            </a:fld>
            <a:endParaRPr lang="en-US"/>
          </a:p>
        </p:txBody>
      </p:sp>
    </p:spTree>
    <p:extLst>
      <p:ext uri="{BB962C8B-B14F-4D97-AF65-F5344CB8AC3E}">
        <p14:creationId xmlns:p14="http://schemas.microsoft.com/office/powerpoint/2010/main" val="11223969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33</a:t>
            </a:fld>
            <a:endParaRPr lang="en-US"/>
          </a:p>
        </p:txBody>
      </p:sp>
    </p:spTree>
    <p:extLst>
      <p:ext uri="{BB962C8B-B14F-4D97-AF65-F5344CB8AC3E}">
        <p14:creationId xmlns:p14="http://schemas.microsoft.com/office/powerpoint/2010/main" val="2601892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There are several options to manage the deployment of pods in a Kubernetes cluster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template enables you to define the configuration of the pod you want to deploy. </a:t>
            </a:r>
          </a:p>
          <a:p>
            <a:pPr algn="l"/>
            <a:r>
              <a:rPr lang="en-US" b="0" i="0" dirty="0">
                <a:solidFill>
                  <a:srgbClr val="171717"/>
                </a:solidFill>
                <a:effectLst/>
                <a:latin typeface="Segoe UI" panose="020B0502040204020203" pitchFamily="34" charset="0"/>
              </a:rPr>
              <a:t>The template contains information, such as the name of container image, and which container registry to use to fetch the images. </a:t>
            </a:r>
          </a:p>
          <a:p>
            <a:pPr algn="l"/>
            <a:r>
              <a:rPr lang="en-US" b="0" i="0" dirty="0">
                <a:solidFill>
                  <a:srgbClr val="171717"/>
                </a:solidFill>
                <a:effectLst/>
                <a:latin typeface="Segoe UI" panose="020B0502040204020203" pitchFamily="34" charset="0"/>
              </a:rPr>
              <a:t>The template may also include runtime configuration information, such as ports to use. </a:t>
            </a:r>
          </a:p>
          <a:p>
            <a:pPr algn="l"/>
            <a:r>
              <a:rPr lang="en-US" b="0" i="0" dirty="0">
                <a:solidFill>
                  <a:srgbClr val="171717"/>
                </a:solidFill>
                <a:effectLst/>
                <a:latin typeface="Segoe UI" panose="020B0502040204020203" pitchFamily="34" charset="0"/>
              </a:rPr>
              <a:t>A manually-deployed pod isn't relaunched after it fails, is deleted, or is terminated. </a:t>
            </a:r>
          </a:p>
          <a:p>
            <a:pPr algn="l"/>
            <a:r>
              <a:rPr lang="en-US" b="0" i="0" dirty="0">
                <a:solidFill>
                  <a:srgbClr val="171717"/>
                </a:solidFill>
                <a:effectLst/>
                <a:latin typeface="Segoe UI" panose="020B0502040204020203" pitchFamily="34" charset="0"/>
              </a:rPr>
              <a:t>To manage the lifecycle of a pod, you need to create a higher-level Kubernetes object.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replica set</a:t>
            </a:r>
            <a:r>
              <a:rPr lang="en-US" b="0" i="0" dirty="0">
                <a:solidFill>
                  <a:srgbClr val="171717"/>
                </a:solidFill>
                <a:effectLst/>
                <a:latin typeface="Segoe UI" panose="020B0502040204020203" pitchFamily="34" charset="0"/>
              </a:rPr>
              <a:t> uses pod templates and defines a specified number of pods that must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deployment</a:t>
            </a:r>
            <a:r>
              <a:rPr lang="en-US" b="0" i="0" dirty="0">
                <a:solidFill>
                  <a:srgbClr val="171717"/>
                </a:solidFill>
                <a:effectLst/>
                <a:latin typeface="Segoe UI" panose="020B0502040204020203" pitchFamily="34" charset="0"/>
              </a:rPr>
              <a:t> creates a management object one level higher than a replica set and enables you to deploy and manage updates for pods in a cluster.</a:t>
            </a:r>
            <a:endParaRPr lang="en-US" dirty="0"/>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34</a:t>
            </a:fld>
            <a:endParaRPr lang="en-US"/>
          </a:p>
        </p:txBody>
      </p:sp>
    </p:spTree>
    <p:extLst>
      <p:ext uri="{BB962C8B-B14F-4D97-AF65-F5344CB8AC3E}">
        <p14:creationId xmlns:p14="http://schemas.microsoft.com/office/powerpoint/2010/main" val="1827455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35</a:t>
            </a:fld>
            <a:endParaRPr lang="en-US"/>
          </a:p>
        </p:txBody>
      </p:sp>
    </p:spTree>
    <p:extLst>
      <p:ext uri="{BB962C8B-B14F-4D97-AF65-F5344CB8AC3E}">
        <p14:creationId xmlns:p14="http://schemas.microsoft.com/office/powerpoint/2010/main" val="323695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36</a:t>
            </a:fld>
            <a:endParaRPr lang="en-US"/>
          </a:p>
        </p:txBody>
      </p:sp>
    </p:spTree>
    <p:extLst>
      <p:ext uri="{BB962C8B-B14F-4D97-AF65-F5344CB8AC3E}">
        <p14:creationId xmlns:p14="http://schemas.microsoft.com/office/powerpoint/2010/main" val="25639465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37</a:t>
            </a:fld>
            <a:endParaRPr lang="en-US"/>
          </a:p>
        </p:txBody>
      </p:sp>
    </p:spTree>
    <p:extLst>
      <p:ext uri="{BB962C8B-B14F-4D97-AF65-F5344CB8AC3E}">
        <p14:creationId xmlns:p14="http://schemas.microsoft.com/office/powerpoint/2010/main" val="37964360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38</a:t>
            </a:fld>
            <a:endParaRPr lang="en-US"/>
          </a:p>
        </p:txBody>
      </p:sp>
    </p:spTree>
    <p:extLst>
      <p:ext uri="{BB962C8B-B14F-4D97-AF65-F5344CB8AC3E}">
        <p14:creationId xmlns:p14="http://schemas.microsoft.com/office/powerpoint/2010/main" val="905709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39</a:t>
            </a:fld>
            <a:endParaRPr lang="en-US"/>
          </a:p>
        </p:txBody>
      </p:sp>
    </p:spTree>
    <p:extLst>
      <p:ext uri="{BB962C8B-B14F-4D97-AF65-F5344CB8AC3E}">
        <p14:creationId xmlns:p14="http://schemas.microsoft.com/office/powerpoint/2010/main" val="12440734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40</a:t>
            </a:fld>
            <a:endParaRPr lang="en-US"/>
          </a:p>
        </p:txBody>
      </p:sp>
    </p:spTree>
    <p:extLst>
      <p:ext uri="{BB962C8B-B14F-4D97-AF65-F5344CB8AC3E}">
        <p14:creationId xmlns:p14="http://schemas.microsoft.com/office/powerpoint/2010/main" val="3475438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a:t>
            </a:fld>
            <a:endParaRPr lang="en-US"/>
          </a:p>
        </p:txBody>
      </p:sp>
    </p:spTree>
    <p:extLst>
      <p:ext uri="{BB962C8B-B14F-4D97-AF65-F5344CB8AC3E}">
        <p14:creationId xmlns:p14="http://schemas.microsoft.com/office/powerpoint/2010/main" val="29724517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41</a:t>
            </a:fld>
            <a:endParaRPr lang="en-US"/>
          </a:p>
        </p:txBody>
      </p:sp>
    </p:spTree>
    <p:extLst>
      <p:ext uri="{BB962C8B-B14F-4D97-AF65-F5344CB8AC3E}">
        <p14:creationId xmlns:p14="http://schemas.microsoft.com/office/powerpoint/2010/main" val="7716231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42</a:t>
            </a:fld>
            <a:endParaRPr lang="en-US"/>
          </a:p>
        </p:txBody>
      </p:sp>
    </p:spTree>
    <p:extLst>
      <p:ext uri="{BB962C8B-B14F-4D97-AF65-F5344CB8AC3E}">
        <p14:creationId xmlns:p14="http://schemas.microsoft.com/office/powerpoint/2010/main" val="3788158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Kubernetes service is a Kubernetes object that provides stable networking for pods. A Kubernetes service enables communication between nodes, pods, and users of your app, both internal and external, to the cluster.</a:t>
            </a:r>
          </a:p>
          <a:p>
            <a:pPr algn="l"/>
            <a:r>
              <a:rPr lang="en-US" b="0" i="0" dirty="0">
                <a:solidFill>
                  <a:srgbClr val="171717"/>
                </a:solidFill>
                <a:effectLst/>
                <a:latin typeface="Segoe UI" panose="020B0502040204020203" pitchFamily="34" charset="0"/>
              </a:rPr>
              <a:t>Kubernetes assigns a service an IP address on creation, just like a node or pod. These addresses get assigned from a service cluster's IP range. An example is 10.96.0.0/12. A service is also assigned a DNS name based on the service name, and an IP port.</a:t>
            </a:r>
          </a:p>
          <a:p>
            <a:pPr rtl="0">
              <a:spcBef>
                <a:spcPts val="0"/>
              </a:spcBef>
              <a:spcAft>
                <a:spcPts val="0"/>
              </a:spcAft>
            </a:pPr>
            <a:endParaRPr lang="en-US" dirty="0"/>
          </a:p>
          <a:p>
            <a:pPr rtl="0">
              <a:spcBef>
                <a:spcPts val="0"/>
              </a:spcBef>
              <a:spcAft>
                <a:spcPts val="0"/>
              </a:spcAft>
            </a:pPr>
            <a:r>
              <a:rPr lang="en-US" b="0" i="0" dirty="0">
                <a:solidFill>
                  <a:srgbClr val="171717"/>
                </a:solidFill>
                <a:effectLst/>
                <a:latin typeface="Segoe UI" panose="020B0502040204020203" pitchFamily="34" charset="0"/>
              </a:rPr>
              <a:t>Managing pods by IP address isn't practical. Pod IP addresses change as controllers re-create them, and you might have any number of pods running.</a:t>
            </a: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43</a:t>
            </a:fld>
            <a:endParaRPr lang="en-US"/>
          </a:p>
        </p:txBody>
      </p:sp>
    </p:spTree>
    <p:extLst>
      <p:ext uri="{BB962C8B-B14F-4D97-AF65-F5344CB8AC3E}">
        <p14:creationId xmlns:p14="http://schemas.microsoft.com/office/powerpoint/2010/main" val="1989884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A service object enables you to target and manage specific pods in your cluster by using selector labels. You set the selector label in a service definition to match the pod label defined in the pod's definition file.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44</a:t>
            </a:fld>
            <a:endParaRPr lang="en-US"/>
          </a:p>
        </p:txBody>
      </p:sp>
    </p:spTree>
    <p:extLst>
      <p:ext uri="{BB962C8B-B14F-4D97-AF65-F5344CB8AC3E}">
        <p14:creationId xmlns:p14="http://schemas.microsoft.com/office/powerpoint/2010/main" val="1199906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45</a:t>
            </a:fld>
            <a:endParaRPr lang="en-US"/>
          </a:p>
        </p:txBody>
      </p:sp>
    </p:spTree>
    <p:extLst>
      <p:ext uri="{BB962C8B-B14F-4D97-AF65-F5344CB8AC3E}">
        <p14:creationId xmlns:p14="http://schemas.microsoft.com/office/powerpoint/2010/main" val="39098518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want to hard code sensitive credentials directly into our code or configuration. </a:t>
            </a: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Secrets allow you to mount sensitive data as either a file in a volume, or directly into environment variables.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The next few slides animates how it works in k8s.  The same applicable for </a:t>
            </a:r>
            <a:r>
              <a:rPr lang="en-US" sz="1800" b="0" i="0" u="none" strike="noStrike" dirty="0" err="1">
                <a:solidFill>
                  <a:srgbClr val="000000"/>
                </a:solidFill>
                <a:effectLst/>
                <a:latin typeface="Arial" panose="020B0604020202020204" pitchFamily="34" charset="0"/>
              </a:rPr>
              <a:t>ConfigMaps</a:t>
            </a:r>
            <a:br>
              <a:rPr lang="en-US" dirty="0"/>
            </a:b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46</a:t>
            </a:fld>
            <a:endParaRPr lang="en-US"/>
          </a:p>
        </p:txBody>
      </p:sp>
    </p:spTree>
    <p:extLst>
      <p:ext uri="{BB962C8B-B14F-4D97-AF65-F5344CB8AC3E}">
        <p14:creationId xmlns:p14="http://schemas.microsoft.com/office/powerpoint/2010/main" val="39451890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Kubernetes uses the same storage volume concept that you find when using Docker. Docker volumes are less managed than the Kubernetes volumes because Docker volume lifetimes aren't managed. The Kubernetes volume's lifetime is an explicit lifetime that matches the pod's lifetime. This lifetime match means a volume outlives the containers that run in the pod. However, if the pod is removed, so is the volume.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47</a:t>
            </a:fld>
            <a:endParaRPr lang="en-US"/>
          </a:p>
        </p:txBody>
      </p:sp>
    </p:spTree>
    <p:extLst>
      <p:ext uri="{BB962C8B-B14F-4D97-AF65-F5344CB8AC3E}">
        <p14:creationId xmlns:p14="http://schemas.microsoft.com/office/powerpoint/2010/main" val="8671550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48</a:t>
            </a:fld>
            <a:endParaRPr lang="en-US"/>
          </a:p>
        </p:txBody>
      </p:sp>
    </p:spTree>
    <p:extLst>
      <p:ext uri="{BB962C8B-B14F-4D97-AF65-F5344CB8AC3E}">
        <p14:creationId xmlns:p14="http://schemas.microsoft.com/office/powerpoint/2010/main" val="31561438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49</a:t>
            </a:fld>
            <a:endParaRPr lang="en-US"/>
          </a:p>
        </p:txBody>
      </p:sp>
    </p:spTree>
    <p:extLst>
      <p:ext uri="{BB962C8B-B14F-4D97-AF65-F5344CB8AC3E}">
        <p14:creationId xmlns:p14="http://schemas.microsoft.com/office/powerpoint/2010/main" val="20825275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50</a:t>
            </a:fld>
            <a:endParaRPr lang="en-US"/>
          </a:p>
        </p:txBody>
      </p:sp>
    </p:spTree>
    <p:extLst>
      <p:ext uri="{BB962C8B-B14F-4D97-AF65-F5344CB8AC3E}">
        <p14:creationId xmlns:p14="http://schemas.microsoft.com/office/powerpoint/2010/main" val="1562955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4000" b="0" i="0" dirty="0">
                <a:solidFill>
                  <a:srgbClr val="171717"/>
                </a:solidFill>
                <a:effectLst/>
                <a:latin typeface="Segoe UI" panose="020B0502040204020203" pitchFamily="34" charset="0"/>
              </a:rPr>
              <a:t>Kubernetes is a portable, extensible open-source platform for managing and orchestrating containerized workloads. </a:t>
            </a:r>
          </a:p>
          <a:p>
            <a:pPr rtl="0">
              <a:spcBef>
                <a:spcPts val="0"/>
              </a:spcBef>
              <a:spcAft>
                <a:spcPts val="0"/>
              </a:spcAft>
            </a:pPr>
            <a:r>
              <a:rPr lang="en-US" sz="4000" b="0" i="0" dirty="0">
                <a:solidFill>
                  <a:srgbClr val="171717"/>
                </a:solidFill>
                <a:effectLst/>
                <a:latin typeface="Segoe UI" panose="020B0502040204020203" pitchFamily="34" charset="0"/>
              </a:rPr>
              <a:t>Kubernetes abstracts away complex container management tasks and provides you with declarative configuration to orchestrate containers in different computing environments. </a:t>
            </a:r>
          </a:p>
          <a:p>
            <a:pPr rtl="0">
              <a:spcBef>
                <a:spcPts val="0"/>
              </a:spcBef>
              <a:spcAft>
                <a:spcPts val="0"/>
              </a:spcAft>
            </a:pPr>
            <a:endParaRPr lang="en-US" sz="2800" b="0" i="0" dirty="0">
              <a:solidFill>
                <a:srgbClr val="171717"/>
              </a:solidFill>
              <a:effectLst/>
              <a:latin typeface="Segoe UI" panose="020B0502040204020203" pitchFamily="34" charset="0"/>
            </a:endParaRPr>
          </a:p>
          <a:p>
            <a:pPr rtl="0">
              <a:spcBef>
                <a:spcPts val="0"/>
              </a:spcBef>
              <a:spcAft>
                <a:spcPts val="0"/>
              </a:spcAft>
            </a:pPr>
            <a:r>
              <a:rPr lang="en-US" sz="2800" b="0" i="0" dirty="0">
                <a:solidFill>
                  <a:srgbClr val="171717"/>
                </a:solidFill>
                <a:effectLst/>
                <a:latin typeface="Segoe UI" panose="020B0502040204020203" pitchFamily="34" charset="0"/>
              </a:rPr>
              <a:t>Container management is the process of organizing, adding, removing, or updating a significant number of containers.</a:t>
            </a:r>
          </a:p>
          <a:p>
            <a:pPr rtl="0">
              <a:spcBef>
                <a:spcPts val="0"/>
              </a:spcBef>
              <a:spcAft>
                <a:spcPts val="0"/>
              </a:spcAft>
            </a:pPr>
            <a:r>
              <a:rPr lang="en-US" sz="2800" b="0" i="0" dirty="0">
                <a:solidFill>
                  <a:srgbClr val="171717"/>
                </a:solidFill>
                <a:effectLst/>
                <a:latin typeface="Segoe UI" panose="020B0502040204020203" pitchFamily="34" charset="0"/>
              </a:rPr>
              <a:t>A container orchestrator is a system that automatically deploys and manages containerized apps.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provides an open, pluggable API  that can work  with containers across multiple cloud providers.  </a:t>
            </a:r>
          </a:p>
          <a:p>
            <a:pPr rtl="0">
              <a:spcBef>
                <a:spcPts val="0"/>
              </a:spcBef>
              <a:spcAft>
                <a:spcPts val="0"/>
              </a:spcAft>
            </a:pP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Kubernetes is based on learnings from how Google itself has been running applications and containers, internally.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Google employee in 2014 and in production v1 in 2015</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These learnings have given rise to new primitives, new ways of looking at orchestrating the cloud in order to abstract away the underlying machines.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So that you can Manage applications, not machines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6</a:t>
            </a:fld>
            <a:endParaRPr lang="en-US"/>
          </a:p>
        </p:txBody>
      </p:sp>
    </p:spTree>
    <p:extLst>
      <p:ext uri="{BB962C8B-B14F-4D97-AF65-F5344CB8AC3E}">
        <p14:creationId xmlns:p14="http://schemas.microsoft.com/office/powerpoint/2010/main" val="59233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71717"/>
                </a:solidFill>
                <a:effectLst/>
                <a:latin typeface="Segoe UI" panose="020B0502040204020203" pitchFamily="34" charset="0"/>
              </a:rPr>
              <a:t>Self-healing of containers. An example would be restarting containers that fail or replacing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Scaling deployed container count up or down dynamically, based on demand.</a:t>
            </a:r>
          </a:p>
          <a:p>
            <a:pPr algn="l">
              <a:buFont typeface="Arial" panose="020B0604020202020204" pitchFamily="34" charset="0"/>
              <a:buChar char="•"/>
            </a:pPr>
            <a:r>
              <a:rPr lang="en-US" b="0" i="0" dirty="0">
                <a:solidFill>
                  <a:srgbClr val="171717"/>
                </a:solidFill>
                <a:effectLst/>
                <a:latin typeface="Segoe UI" panose="020B0502040204020203" pitchFamily="34" charset="0"/>
              </a:rPr>
              <a:t>Automation of rolling updates and rollbacks of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Management of storage.</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Management of network traffic.</a:t>
            </a:r>
          </a:p>
          <a:p>
            <a:pPr algn="l">
              <a:buFont typeface="Arial" panose="020B0604020202020204" pitchFamily="34" charset="0"/>
              <a:buChar char="•"/>
            </a:pPr>
            <a:r>
              <a:rPr lang="en-US" b="0" i="0" dirty="0">
                <a:solidFill>
                  <a:srgbClr val="171717"/>
                </a:solidFill>
                <a:effectLst/>
                <a:latin typeface="Segoe UI" panose="020B0502040204020203" pitchFamily="34" charset="0"/>
              </a:rPr>
              <a:t>Storage and management of sensitive information, such as usernames and passwords.</a:t>
            </a: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7</a:t>
            </a:fld>
            <a:endParaRPr lang="en-US"/>
          </a:p>
        </p:txBody>
      </p:sp>
    </p:spTree>
    <p:extLst>
      <p:ext uri="{BB962C8B-B14F-4D97-AF65-F5344CB8AC3E}">
        <p14:creationId xmlns:p14="http://schemas.microsoft.com/office/powerpoint/2010/main" val="128428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8</a:t>
            </a:fld>
            <a:endParaRPr lang="en-US"/>
          </a:p>
        </p:txBody>
      </p:sp>
    </p:spTree>
    <p:extLst>
      <p:ext uri="{BB962C8B-B14F-4D97-AF65-F5344CB8AC3E}">
        <p14:creationId xmlns:p14="http://schemas.microsoft.com/office/powerpoint/2010/main" val="2995403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cluster is a set of computers that you configure to work together and view as a single system. The computers configured in the cluster will typically do different type of tasks. For example, they'll host websites, APIs, or run compute-intensive batches.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cluster uses centralized software that's responsible for scheduling and controlling these tasks. The computers in a cluster that run the tasks are called </a:t>
            </a:r>
            <a:r>
              <a:rPr lang="en-US" b="0" i="1" dirty="0">
                <a:solidFill>
                  <a:srgbClr val="171717"/>
                </a:solidFill>
                <a:effectLst/>
                <a:latin typeface="Segoe UI" panose="020B0502040204020203" pitchFamily="34" charset="0"/>
              </a:rPr>
              <a:t>nodes</a:t>
            </a:r>
            <a:r>
              <a:rPr lang="en-US" b="0" i="0" dirty="0">
                <a:solidFill>
                  <a:srgbClr val="171717"/>
                </a:solidFill>
                <a:effectLst/>
                <a:latin typeface="Segoe UI" panose="020B0502040204020203" pitchFamily="34" charset="0"/>
              </a:rPr>
              <a:t>, and the computers that run the scheduling software are called control </a:t>
            </a:r>
            <a:r>
              <a:rPr lang="en-US" b="0" i="1" dirty="0">
                <a:solidFill>
                  <a:srgbClr val="171717"/>
                </a:solidFill>
                <a:effectLst/>
                <a:latin typeface="Segoe UI" panose="020B0502040204020203" pitchFamily="34" charset="0"/>
              </a:rPr>
              <a:t>planes</a:t>
            </a:r>
            <a:r>
              <a:rPr lang="en-US" b="0" i="0" dirty="0">
                <a:solidFill>
                  <a:srgbClr val="171717"/>
                </a:solidFill>
                <a:effectLst/>
                <a:latin typeface="Segoe UI" panose="020B0502040204020203" pitchFamily="34" charset="0"/>
              </a:rPr>
              <a:t>.</a:t>
            </a:r>
          </a:p>
          <a:p>
            <a:br>
              <a:rPr lang="en-US"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9</a:t>
            </a:fld>
            <a:endParaRPr lang="en-US"/>
          </a:p>
        </p:txBody>
      </p:sp>
    </p:spTree>
    <p:extLst>
      <p:ext uri="{BB962C8B-B14F-4D97-AF65-F5344CB8AC3E}">
        <p14:creationId xmlns:p14="http://schemas.microsoft.com/office/powerpoint/2010/main" val="1091091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API server</a:t>
            </a:r>
          </a:p>
          <a:p>
            <a:pPr rtl="0">
              <a:spcBef>
                <a:spcPts val="0"/>
              </a:spcBef>
              <a:spcAft>
                <a:spcPts val="0"/>
              </a:spcAft>
            </a:pPr>
            <a:r>
              <a:rPr lang="en-US" sz="1200" b="0" i="0" kern="1200" dirty="0">
                <a:solidFill>
                  <a:schemeClr val="tx1"/>
                </a:solidFill>
                <a:effectLst/>
                <a:latin typeface="+mn-lt"/>
                <a:ea typeface="+mn-ea"/>
                <a:cs typeface="+mn-cs"/>
              </a:rPr>
              <a:t>You can think of the API server as the front end to the control plane in your Kubernetes cluster. All the communication between the components in Kubernetes is done through this API.</a:t>
            </a:r>
          </a:p>
          <a:p>
            <a:pPr algn="l">
              <a:buFont typeface="Arial" panose="020B0604020202020204" pitchFamily="34" charset="0"/>
              <a:buNone/>
            </a:pPr>
            <a:r>
              <a:rPr lang="en-US" b="0" i="0" dirty="0">
                <a:solidFill>
                  <a:srgbClr val="171717"/>
                </a:solidFill>
                <a:effectLst/>
                <a:latin typeface="Segoe UI" panose="020B0502040204020203" pitchFamily="34" charset="0"/>
              </a:rPr>
              <a:t>This component provides the interaction for management tools, such as </a:t>
            </a:r>
            <a:r>
              <a:rPr lang="en-US" b="0" i="0" dirty="0" err="1">
                <a:solidFill>
                  <a:srgbClr val="171717"/>
                </a:solidFill>
                <a:effectLst/>
                <a:latin typeface="Segoe UI" panose="020B0502040204020203" pitchFamily="34" charset="0"/>
              </a:rPr>
              <a:t>kubectl</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highly available, </a:t>
            </a:r>
            <a:r>
              <a:rPr lang="nb-NO" sz="1200" b="0" i="0" kern="1200" dirty="0">
                <a:solidFill>
                  <a:schemeClr val="tx1"/>
                </a:solidFill>
                <a:effectLst/>
                <a:latin typeface="+mn-lt"/>
                <a:ea typeface="+mn-ea"/>
                <a:cs typeface="+mn-cs"/>
              </a:rPr>
              <a:t>distributed, and reliable</a:t>
            </a:r>
            <a:r>
              <a:rPr lang="en-US" b="0" i="0" dirty="0">
                <a:solidFill>
                  <a:srgbClr val="171717"/>
                </a:solidFill>
                <a:effectLst/>
                <a:latin typeface="Segoe UI" panose="020B0502040204020203" pitchFamily="34" charset="0"/>
              </a:rPr>
              <a:t> key/value store within Kubernetes</a:t>
            </a:r>
          </a:p>
          <a:p>
            <a:pPr algn="l">
              <a:buFont typeface="Arial" panose="020B0604020202020204" pitchFamily="34" charset="0"/>
              <a:buNone/>
            </a:pPr>
            <a:r>
              <a:rPr lang="en-US" sz="1200" b="0" i="0" kern="1200" dirty="0">
                <a:solidFill>
                  <a:schemeClr val="tx1"/>
                </a:solidFill>
                <a:effectLst/>
                <a:latin typeface="+mn-lt"/>
                <a:ea typeface="+mn-ea"/>
                <a:cs typeface="+mn-cs"/>
              </a:rPr>
              <a:t>This key-value store stores the current state and the desired state of all objects within your cluster.</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None/>
            </a:pPr>
            <a:r>
              <a:rPr lang="en-US" sz="1200" b="0" i="0" kern="1200" dirty="0">
                <a:solidFill>
                  <a:schemeClr val="tx1"/>
                </a:solidFill>
                <a:effectLst/>
                <a:latin typeface="+mn-lt"/>
                <a:ea typeface="+mn-ea"/>
                <a:cs typeface="+mn-cs"/>
              </a:rPr>
              <a:t>The scheduler is the component that's responsible for the assignment of workloads across all nodes. The scheduler monitors the cluster for newly created containers and assigns them to nodes.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r>
              <a:rPr lang="en-US" sz="1200" b="0" i="0" kern="1200" dirty="0">
                <a:solidFill>
                  <a:schemeClr val="tx1"/>
                </a:solidFill>
                <a:effectLst/>
                <a:latin typeface="+mn-lt"/>
                <a:ea typeface="+mn-ea"/>
                <a:cs typeface="+mn-cs"/>
              </a:rPr>
              <a:t>The controller communicates with the API server to determine the state of the object. If the current state is different from the wanted state of the object, then the controller will take action to ensure the wanted state.</a:t>
            </a:r>
          </a:p>
          <a:p>
            <a:r>
              <a:rPr lang="en-US" sz="1200" b="0" i="0" kern="1200" dirty="0">
                <a:solidFill>
                  <a:schemeClr val="tx1"/>
                </a:solidFill>
                <a:effectLst/>
                <a:latin typeface="+mn-lt"/>
                <a:ea typeface="+mn-ea"/>
                <a:cs typeface="+mn-cs"/>
              </a:rPr>
              <a:t>Assume that one of three containers running in your cluster stops responding and has died. In this case, a controller decides whether you need to launch new containers to ensure that your apps are always available. If the desired state is to run three containers at any time, then a new container is scheduled to run.</a:t>
            </a:r>
          </a:p>
          <a:p>
            <a:pPr algn="l">
              <a:buFont typeface="Arial" panose="020B0604020202020204" pitchFamily="34" charset="0"/>
              <a:buNone/>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sz="1200" b="1" i="0" kern="1200" dirty="0">
                <a:solidFill>
                  <a:schemeClr val="tx1"/>
                </a:solidFill>
                <a:effectLst/>
                <a:latin typeface="+mn-lt"/>
                <a:ea typeface="+mn-ea"/>
                <a:cs typeface="+mn-cs"/>
              </a:rPr>
              <a:t>kubelet</a:t>
            </a:r>
          </a:p>
          <a:p>
            <a:pPr algn="l">
              <a:buFont typeface="Arial" panose="020B0604020202020204" pitchFamily="34" charset="0"/>
              <a:buNone/>
            </a:pPr>
            <a:r>
              <a:rPr lang="en-US" sz="1200" b="0" i="0" kern="1200" dirty="0">
                <a:solidFill>
                  <a:schemeClr val="tx1"/>
                </a:solidFill>
                <a:effectLst/>
                <a:latin typeface="+mn-lt"/>
                <a:ea typeface="+mn-ea"/>
                <a:cs typeface="+mn-cs"/>
              </a:rPr>
              <a:t>The kubelet is the agent that runs on each node in the cluster, and monitors work requests from the API server. It makes sure that the requested unit of work is running and healthy.</a:t>
            </a:r>
          </a:p>
          <a:p>
            <a:r>
              <a:rPr lang="en-US" sz="1200" b="0" i="0" kern="1200" dirty="0">
                <a:solidFill>
                  <a:schemeClr val="tx1"/>
                </a:solidFill>
                <a:effectLst/>
                <a:latin typeface="+mn-lt"/>
                <a:ea typeface="+mn-ea"/>
                <a:cs typeface="+mn-cs"/>
              </a:rPr>
              <a:t>The kubelet monitors the nodes and makes sure that the containers scheduled on each node run, as expected.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i="0" kern="1200" dirty="0">
                <a:solidFill>
                  <a:schemeClr val="tx1"/>
                </a:solidFill>
                <a:effectLst/>
                <a:latin typeface="+mn-lt"/>
                <a:ea typeface="+mn-ea"/>
                <a:cs typeface="+mn-cs"/>
              </a:rPr>
              <a:t>kube-proxy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kube</a:t>
            </a:r>
            <a:r>
              <a:rPr lang="en-US" sz="1200" b="0" i="0" kern="1200" dirty="0">
                <a:solidFill>
                  <a:schemeClr val="tx1"/>
                </a:solidFill>
                <a:effectLst/>
                <a:latin typeface="+mn-lt"/>
                <a:ea typeface="+mn-ea"/>
                <a:cs typeface="+mn-cs"/>
              </a:rPr>
              <a:t>-proxy component is responsible for local cluster networking and runs on each node. It ensures that each node has a unique IP address. It also implements rules to handle routing and load balancing of traffic by using iptables and IPVS.</a:t>
            </a:r>
            <a:endParaRPr lang="nb-NO"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i="0" kern="1200" dirty="0">
                <a:solidFill>
                  <a:schemeClr val="tx1"/>
                </a:solidFill>
                <a:effectLst/>
                <a:latin typeface="+mn-lt"/>
                <a:ea typeface="+mn-ea"/>
                <a:cs typeface="+mn-cs"/>
              </a:rPr>
              <a:t>container runtime</a:t>
            </a:r>
          </a:p>
          <a:p>
            <a:pPr algn="l">
              <a:buFont typeface="Arial" panose="020B0604020202020204" pitchFamily="34" charset="0"/>
              <a:buNone/>
            </a:pPr>
            <a:r>
              <a:rPr lang="en-US" sz="1200" b="0" i="0" kern="1200" dirty="0">
                <a:solidFill>
                  <a:schemeClr val="tx1"/>
                </a:solidFill>
                <a:effectLst/>
                <a:latin typeface="+mn-lt"/>
                <a:ea typeface="+mn-ea"/>
                <a:cs typeface="+mn-cs"/>
              </a:rPr>
              <a:t>The container runtime is the underlying software that runs containers on a Kubernetes cluster. The runtime is responsible for fetching, starting, and stopping container images. Kubernetes supports several container runtimes, including but not limited to Docker, </a:t>
            </a:r>
            <a:r>
              <a:rPr lang="en-US" sz="1200" b="0" i="0" kern="1200" dirty="0" err="1">
                <a:solidFill>
                  <a:schemeClr val="tx1"/>
                </a:solidFill>
                <a:effectLst/>
                <a:latin typeface="+mn-lt"/>
                <a:ea typeface="+mn-ea"/>
                <a:cs typeface="+mn-cs"/>
              </a:rPr>
              <a:t>rkt</a:t>
            </a:r>
            <a:r>
              <a:rPr lang="en-US" sz="1200" b="0" i="0" kern="1200" dirty="0">
                <a:solidFill>
                  <a:schemeClr val="tx1"/>
                </a:solidFill>
                <a:effectLst/>
                <a:latin typeface="+mn-lt"/>
                <a:ea typeface="+mn-ea"/>
                <a:cs typeface="+mn-cs"/>
              </a:rPr>
              <a:t>, CRI-O, </a:t>
            </a:r>
            <a:r>
              <a:rPr lang="en-US" sz="1200" b="0" i="0" kern="1200" dirty="0" err="1">
                <a:solidFill>
                  <a:schemeClr val="tx1"/>
                </a:solidFill>
                <a:effectLst/>
                <a:latin typeface="+mn-lt"/>
                <a:ea typeface="+mn-ea"/>
                <a:cs typeface="+mn-cs"/>
              </a:rPr>
              <a:t>containerd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frakti</a:t>
            </a:r>
            <a:r>
              <a:rPr lang="en-US" sz="1200" b="0" i="0" kern="1200" dirty="0">
                <a:solidFill>
                  <a:schemeClr val="tx1"/>
                </a:solidFill>
                <a:effectLst/>
                <a:latin typeface="+mn-lt"/>
                <a:ea typeface="+mn-ea"/>
                <a:cs typeface="+mn-cs"/>
              </a:rPr>
              <a:t>.</a:t>
            </a:r>
            <a:endParaRPr lang="en-US" b="0" i="0" dirty="0">
              <a:solidFill>
                <a:srgbClr val="171717"/>
              </a:solidFill>
              <a:effectLst/>
              <a:latin typeface="Segoe UI" panose="020B0502040204020203" pitchFamily="34" charset="0"/>
            </a:endParaRP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10</a:t>
            </a:fld>
            <a:endParaRPr lang="en-US"/>
          </a:p>
        </p:txBody>
      </p:sp>
    </p:spTree>
    <p:extLst>
      <p:ext uri="{BB962C8B-B14F-4D97-AF65-F5344CB8AC3E}">
        <p14:creationId xmlns:p14="http://schemas.microsoft.com/office/powerpoint/2010/main" val="1874539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6/15/2022</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61970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6/15/2022</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7944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6/15/2022</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26962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268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6/15/2022</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6499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6/15/2022</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26952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6/15/2022</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37510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6/15/2022</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3056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6/15/2022</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8499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6/15/2022</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73675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6/15/2022</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1726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6/15/2022</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0374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6/15/2022</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304120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kubernetes.io/docs/tutorials/kubernetes-basics/explore/explore-intro/"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hyperlink" Target="https://docs.microsoft.com/en-us/azure/aks/concepts-clusters-workloads" TargetMode="External"/><Relationship Id="rId5" Type="http://schemas.openxmlformats.org/officeDocument/2006/relationships/image" Target="../media/image18.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hyperlink" Target="https://docs.microsoft.com/en-us/azure/aks/concepts-clusters-workloads"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hyperlink" Target="https://docs.microsoft.com/en-us/azure/aks/concepts-scale" TargetMode="External"/><Relationship Id="rId4" Type="http://schemas.openxmlformats.org/officeDocument/2006/relationships/image" Target="../media/image2.png"/><Relationship Id="rId9" Type="http://schemas.openxmlformats.org/officeDocument/2006/relationships/image" Target="../media/image5.sv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docs.microsoft.com/en-us/learn/modules/intro-to-kubernetes/3-how-kubernetes-works"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s://kubernetes.io/docs/tutorials/kubernetes-basics/explore/explore-intro/" TargetMode="External"/><Relationship Id="rId5"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kubernetes.io/docs/tutorials/kubernetes-basics/explore/explore-intr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810285" y="3493978"/>
            <a:ext cx="6757415" cy="1748006"/>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5000" dirty="0">
                <a:latin typeface="+mj-lt"/>
                <a:ea typeface="+mj-ea"/>
                <a:cs typeface="+mj-cs"/>
              </a:rPr>
              <a:t>Kubernetes 101</a:t>
            </a:r>
          </a:p>
          <a:p>
            <a:pPr algn="r">
              <a:lnSpc>
                <a:spcPct val="90000"/>
              </a:lnSpc>
              <a:spcBef>
                <a:spcPct val="0"/>
              </a:spcBef>
              <a:spcAft>
                <a:spcPts val="600"/>
              </a:spcAft>
            </a:pPr>
            <a:r>
              <a:rPr lang="en-US" sz="5000" dirty="0" err="1">
                <a:latin typeface="+mj-lt"/>
                <a:ea typeface="+mj-ea"/>
                <a:cs typeface="+mj-cs"/>
              </a:rPr>
              <a:t>eRate</a:t>
            </a:r>
            <a:r>
              <a:rPr lang="en-US" sz="5000" dirty="0">
                <a:latin typeface="+mj-lt"/>
                <a:ea typeface="+mj-ea"/>
                <a:cs typeface="+mj-cs"/>
              </a:rPr>
              <a:t> edition</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4740250" y="5493715"/>
            <a:ext cx="6248929" cy="1338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omic Sans MS" panose="030F0702030302020204" pitchFamily="66" charset="0"/>
              </a:rPr>
              <a:t>Enso and Infrastructure as Code User Group Oslo</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29.06.2022</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Evgeny Borzenin</a:t>
            </a:r>
            <a:endParaRPr sz="2000" dirty="0">
              <a:latin typeface="Comic Sans MS" panose="030F0702030302020204" pitchFamily="66" charset="0"/>
            </a:endParaRPr>
          </a:p>
        </p:txBody>
      </p:sp>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26" name="Picture 2" descr="eRate AS">
            <a:extLst>
              <a:ext uri="{FF2B5EF4-FFF2-40B4-BE49-F238E27FC236}">
                <a16:creationId xmlns:a16="http://schemas.microsoft.com/office/drawing/2014/main" id="{BF9452E2-C407-261B-5FA5-006D5C30D0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35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Nodes </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 name="Graphic 9">
            <a:extLst>
              <a:ext uri="{FF2B5EF4-FFF2-40B4-BE49-F238E27FC236}">
                <a16:creationId xmlns:a16="http://schemas.microsoft.com/office/drawing/2014/main" id="{05653EA3-C912-4DEC-A6B0-205EE18D6E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59386" y="1437338"/>
            <a:ext cx="7717014" cy="3642735"/>
          </a:xfrm>
          <a:prstGeom prst="rect">
            <a:avLst/>
          </a:prstGeom>
        </p:spPr>
      </p:pic>
      <p:sp>
        <p:nvSpPr>
          <p:cNvPr id="13" name="TextBox 12">
            <a:extLst>
              <a:ext uri="{FF2B5EF4-FFF2-40B4-BE49-F238E27FC236}">
                <a16:creationId xmlns:a16="http://schemas.microsoft.com/office/drawing/2014/main" id="{FC0BF199-CD89-4676-ADC1-A61741D6348F}"/>
              </a:ext>
            </a:extLst>
          </p:cNvPr>
          <p:cNvSpPr txBox="1"/>
          <p:nvPr/>
        </p:nvSpPr>
        <p:spPr>
          <a:xfrm>
            <a:off x="2115331" y="6376650"/>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
        <p:nvSpPr>
          <p:cNvPr id="9" name="Text Placeholder 2">
            <a:extLst>
              <a:ext uri="{FF2B5EF4-FFF2-40B4-BE49-F238E27FC236}">
                <a16:creationId xmlns:a16="http://schemas.microsoft.com/office/drawing/2014/main" id="{A08E7DBC-81FA-4B31-9AB9-CEA5190FC23F}"/>
              </a:ext>
            </a:extLst>
          </p:cNvPr>
          <p:cNvSpPr txBox="1">
            <a:spLocks/>
          </p:cNvSpPr>
          <p:nvPr/>
        </p:nvSpPr>
        <p:spPr>
          <a:xfrm>
            <a:off x="259189" y="1368736"/>
            <a:ext cx="5155021" cy="4659086"/>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r>
              <a:rPr lang="en-US" b="1" u="sng" dirty="0"/>
              <a:t>Control plane node</a:t>
            </a:r>
          </a:p>
          <a:p>
            <a:r>
              <a:rPr lang="en-US" dirty="0"/>
              <a:t>API server</a:t>
            </a:r>
          </a:p>
          <a:p>
            <a:r>
              <a:rPr lang="en-US" dirty="0"/>
              <a:t>Backing store (</a:t>
            </a:r>
            <a:r>
              <a:rPr lang="en-US" dirty="0" err="1"/>
              <a:t>etcd</a:t>
            </a:r>
            <a:r>
              <a:rPr lang="en-US" dirty="0"/>
              <a:t>)</a:t>
            </a:r>
          </a:p>
          <a:p>
            <a:r>
              <a:rPr lang="en-US" dirty="0"/>
              <a:t>Scheduler</a:t>
            </a:r>
          </a:p>
          <a:p>
            <a:r>
              <a:rPr lang="en-US" dirty="0"/>
              <a:t>Controller manager</a:t>
            </a:r>
          </a:p>
          <a:p>
            <a:pPr marL="152396" indent="0">
              <a:buNone/>
            </a:pPr>
            <a:endParaRPr lang="en-US" dirty="0"/>
          </a:p>
          <a:p>
            <a:pPr marL="152396" indent="0">
              <a:buNone/>
            </a:pPr>
            <a:endParaRPr lang="en-US" dirty="0"/>
          </a:p>
          <a:p>
            <a:pPr marL="152396" indent="0">
              <a:buNone/>
            </a:pPr>
            <a:r>
              <a:rPr lang="en-US" b="1" u="sng" dirty="0"/>
              <a:t>Node</a:t>
            </a:r>
          </a:p>
          <a:p>
            <a:r>
              <a:rPr lang="en-US" dirty="0"/>
              <a:t>Kubelet</a:t>
            </a:r>
          </a:p>
          <a:p>
            <a:r>
              <a:rPr lang="en-US" dirty="0" err="1"/>
              <a:t>Kube</a:t>
            </a:r>
            <a:r>
              <a:rPr lang="en-US" dirty="0"/>
              <a:t>-proxy</a:t>
            </a:r>
          </a:p>
          <a:p>
            <a:r>
              <a:rPr lang="en-US" dirty="0"/>
              <a:t>Container runtime</a:t>
            </a:r>
          </a:p>
          <a:p>
            <a:endParaRPr lang="en-US" dirty="0"/>
          </a:p>
        </p:txBody>
      </p:sp>
    </p:spTree>
    <p:extLst>
      <p:ext uri="{BB962C8B-B14F-4D97-AF65-F5344CB8AC3E}">
        <p14:creationId xmlns:p14="http://schemas.microsoft.com/office/powerpoint/2010/main" val="326680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Nodes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11360800" cy="4555200"/>
          </a:xfrm>
        </p:spPr>
        <p:txBody>
          <a:bodyPr/>
          <a:lstStyle/>
          <a:p>
            <a:pPr marL="152396" indent="0">
              <a:buNone/>
            </a:pPr>
            <a:endParaRPr lang="en-US" dirty="0"/>
          </a:p>
          <a:p>
            <a:r>
              <a:rPr lang="en-US" dirty="0"/>
              <a:t>Nodes are machines (VM) in your cluster </a:t>
            </a:r>
          </a:p>
          <a:p>
            <a:endParaRPr lang="en-US" dirty="0"/>
          </a:p>
          <a:p>
            <a:r>
              <a:rPr lang="en-US" dirty="0"/>
              <a:t>Nodes are where your workloads run</a:t>
            </a:r>
          </a:p>
          <a:p>
            <a:endParaRPr lang="en-US" dirty="0"/>
          </a:p>
          <a:p>
            <a:r>
              <a:rPr lang="en-US" dirty="0"/>
              <a:t>Nodes can come and go</a:t>
            </a:r>
          </a:p>
          <a:p>
            <a:endParaRPr lang="en-US" dirty="0"/>
          </a:p>
          <a:p>
            <a:pPr marL="152396" indent="0">
              <a:buNone/>
            </a:pPr>
            <a:endParaRPr lang="en-US" dirty="0"/>
          </a:p>
          <a:p>
            <a:endParaRPr lang="en-US" dirty="0"/>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
        <p:nvSpPr>
          <p:cNvPr id="10" name="Rectangle: Rounded Corners 9">
            <a:extLst>
              <a:ext uri="{FF2B5EF4-FFF2-40B4-BE49-F238E27FC236}">
                <a16:creationId xmlns:a16="http://schemas.microsoft.com/office/drawing/2014/main" id="{439EF628-823C-471B-B5B3-484E33D7BCC3}"/>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13" name="Rectangle: Rounded Corners 12">
            <a:extLst>
              <a:ext uri="{FF2B5EF4-FFF2-40B4-BE49-F238E27FC236}">
                <a16:creationId xmlns:a16="http://schemas.microsoft.com/office/drawing/2014/main" id="{9B74A205-8709-4664-A502-A9A27CB36511}"/>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6" name="Rectangle: Rounded Corners 15">
            <a:extLst>
              <a:ext uri="{FF2B5EF4-FFF2-40B4-BE49-F238E27FC236}">
                <a16:creationId xmlns:a16="http://schemas.microsoft.com/office/drawing/2014/main" id="{50BC3FE8-1936-4641-8DFE-5F64B898E02D}"/>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pic>
        <p:nvPicPr>
          <p:cNvPr id="17" name="Picture 16">
            <a:extLst>
              <a:ext uri="{FF2B5EF4-FFF2-40B4-BE49-F238E27FC236}">
                <a16:creationId xmlns:a16="http://schemas.microsoft.com/office/drawing/2014/main" id="{8851191A-D01B-4E85-BB25-AE9375DA053C}"/>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9" name="Graphic 4">
            <a:extLst>
              <a:ext uri="{FF2B5EF4-FFF2-40B4-BE49-F238E27FC236}">
                <a16:creationId xmlns:a16="http://schemas.microsoft.com/office/drawing/2014/main" id="{1C676BD9-CD64-45BF-A03E-142A3448BD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6" name="Graphic 5">
            <a:extLst>
              <a:ext uri="{FF2B5EF4-FFF2-40B4-BE49-F238E27FC236}">
                <a16:creationId xmlns:a16="http://schemas.microsoft.com/office/drawing/2014/main" id="{28EB059F-179B-4E6B-B106-DC0E1C6CA5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6527" y="4676260"/>
            <a:ext cx="645107" cy="645107"/>
          </a:xfrm>
          <a:prstGeom prst="rect">
            <a:avLst/>
          </a:prstGeom>
        </p:spPr>
      </p:pic>
      <p:pic>
        <p:nvPicPr>
          <p:cNvPr id="12" name="Graphic 11">
            <a:extLst>
              <a:ext uri="{FF2B5EF4-FFF2-40B4-BE49-F238E27FC236}">
                <a16:creationId xmlns:a16="http://schemas.microsoft.com/office/drawing/2014/main" id="{40C26ABF-D701-40B3-B44A-8030A384EC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87966" y="4676259"/>
            <a:ext cx="645107" cy="645107"/>
          </a:xfrm>
          <a:prstGeom prst="rect">
            <a:avLst/>
          </a:prstGeom>
        </p:spPr>
      </p:pic>
      <p:pic>
        <p:nvPicPr>
          <p:cNvPr id="14" name="Graphic 13">
            <a:extLst>
              <a:ext uri="{FF2B5EF4-FFF2-40B4-BE49-F238E27FC236}">
                <a16:creationId xmlns:a16="http://schemas.microsoft.com/office/drawing/2014/main" id="{09ABFF7A-C31C-43C8-A709-6A052C28C5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26022" y="4717553"/>
            <a:ext cx="645107" cy="645107"/>
          </a:xfrm>
          <a:prstGeom prst="rect">
            <a:avLst/>
          </a:prstGeom>
        </p:spPr>
      </p:pic>
    </p:spTree>
    <p:extLst>
      <p:ext uri="{BB962C8B-B14F-4D97-AF65-F5344CB8AC3E}">
        <p14:creationId xmlns:p14="http://schemas.microsoft.com/office/powerpoint/2010/main" val="163562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Pods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26751" y="1536633"/>
            <a:ext cx="11360800" cy="4555200"/>
          </a:xfrm>
        </p:spPr>
        <p:txBody>
          <a:bodyPr/>
          <a:lstStyle/>
          <a:p>
            <a:endParaRPr lang="en-US" dirty="0"/>
          </a:p>
          <a:p>
            <a:r>
              <a:rPr lang="en-US" dirty="0"/>
              <a:t>Pod is the smallest </a:t>
            </a:r>
            <a:r>
              <a:rPr lang="en-US" dirty="0">
                <a:solidFill>
                  <a:srgbClr val="171717"/>
                </a:solidFill>
                <a:latin typeface="Segoe UI" panose="020B0502040204020203" pitchFamily="34" charset="0"/>
              </a:rPr>
              <a:t>object that </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you can create</a:t>
            </a:r>
            <a:endParaRPr lang="en-US" dirty="0"/>
          </a:p>
          <a:p>
            <a:endParaRPr lang="en-US" dirty="0"/>
          </a:p>
          <a:p>
            <a:r>
              <a:rPr lang="en-US" dirty="0"/>
              <a:t>A single Pod can hold </a:t>
            </a:r>
            <a:r>
              <a:rPr lang="en-US" dirty="0">
                <a:solidFill>
                  <a:srgbClr val="171717"/>
                </a:solidFill>
                <a:latin typeface="Segoe UI" panose="020B0502040204020203" pitchFamily="34" charset="0"/>
              </a:rPr>
              <a:t>a group </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of one or more containers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131EA81A-652A-436F-AF9E-C689292A1A19}"/>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10" name="Group 9">
            <a:extLst>
              <a:ext uri="{FF2B5EF4-FFF2-40B4-BE49-F238E27FC236}">
                <a16:creationId xmlns:a16="http://schemas.microsoft.com/office/drawing/2014/main" id="{6FB1D45B-3C30-4691-85DB-9B48AF49559B}"/>
              </a:ext>
            </a:extLst>
          </p:cNvPr>
          <p:cNvGrpSpPr/>
          <p:nvPr/>
        </p:nvGrpSpPr>
        <p:grpSpPr>
          <a:xfrm>
            <a:off x="556054" y="4547286"/>
            <a:ext cx="1260389" cy="774081"/>
            <a:chOff x="556054" y="4547286"/>
            <a:chExt cx="1260389" cy="774081"/>
          </a:xfrm>
        </p:grpSpPr>
        <p:sp>
          <p:nvSpPr>
            <p:cNvPr id="7" name="Rectangle: Rounded Corners 6">
              <a:extLst>
                <a:ext uri="{FF2B5EF4-FFF2-40B4-BE49-F238E27FC236}">
                  <a16:creationId xmlns:a16="http://schemas.microsoft.com/office/drawing/2014/main" id="{27579412-D93A-41D2-911C-3735A149F5FD}"/>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8" name="Rectangle: Rounded Corners 7">
              <a:extLst>
                <a:ext uri="{FF2B5EF4-FFF2-40B4-BE49-F238E27FC236}">
                  <a16:creationId xmlns:a16="http://schemas.microsoft.com/office/drawing/2014/main" id="{C6480DAA-FC07-4C3E-983C-B3D0C363F42F}"/>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Rectangle: Rounded Corners 13">
            <a:extLst>
              <a:ext uri="{FF2B5EF4-FFF2-40B4-BE49-F238E27FC236}">
                <a16:creationId xmlns:a16="http://schemas.microsoft.com/office/drawing/2014/main" id="{E944C8F6-0618-4C48-8386-8E4C7D6A6F34}"/>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5" name="Rectangle: Rounded Corners 14">
            <a:extLst>
              <a:ext uri="{FF2B5EF4-FFF2-40B4-BE49-F238E27FC236}">
                <a16:creationId xmlns:a16="http://schemas.microsoft.com/office/drawing/2014/main" id="{DAF6E2E1-489B-47FD-BC35-ABEA133449B2}"/>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1" name="Group 10">
            <a:extLst>
              <a:ext uri="{FF2B5EF4-FFF2-40B4-BE49-F238E27FC236}">
                <a16:creationId xmlns:a16="http://schemas.microsoft.com/office/drawing/2014/main" id="{FC6985C8-77AA-4247-AB7D-75B3474B17EF}"/>
              </a:ext>
            </a:extLst>
          </p:cNvPr>
          <p:cNvGrpSpPr/>
          <p:nvPr/>
        </p:nvGrpSpPr>
        <p:grpSpPr>
          <a:xfrm>
            <a:off x="6377667" y="4572000"/>
            <a:ext cx="1260389" cy="774081"/>
            <a:chOff x="6377667" y="4572000"/>
            <a:chExt cx="1260389" cy="774081"/>
          </a:xfrm>
        </p:grpSpPr>
        <p:sp>
          <p:nvSpPr>
            <p:cNvPr id="17" name="Rectangle: Rounded Corners 16">
              <a:extLst>
                <a:ext uri="{FF2B5EF4-FFF2-40B4-BE49-F238E27FC236}">
                  <a16:creationId xmlns:a16="http://schemas.microsoft.com/office/drawing/2014/main" id="{1158683F-D39A-484A-B6E1-BBB87E4008F2}"/>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8" name="Rectangle: Rounded Corners 17">
              <a:extLst>
                <a:ext uri="{FF2B5EF4-FFF2-40B4-BE49-F238E27FC236}">
                  <a16:creationId xmlns:a16="http://schemas.microsoft.com/office/drawing/2014/main" id="{85EAAFBA-08E5-42E9-8715-0F21BEEFE11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9" name="Group 18">
            <a:extLst>
              <a:ext uri="{FF2B5EF4-FFF2-40B4-BE49-F238E27FC236}">
                <a16:creationId xmlns:a16="http://schemas.microsoft.com/office/drawing/2014/main" id="{9C1C3CC1-0DA4-48D1-8D2D-BCC60D210A11}"/>
              </a:ext>
            </a:extLst>
          </p:cNvPr>
          <p:cNvGrpSpPr/>
          <p:nvPr/>
        </p:nvGrpSpPr>
        <p:grpSpPr>
          <a:xfrm>
            <a:off x="8355227" y="4568019"/>
            <a:ext cx="1260389" cy="774081"/>
            <a:chOff x="556054" y="4547286"/>
            <a:chExt cx="1260389" cy="774081"/>
          </a:xfrm>
        </p:grpSpPr>
        <p:sp>
          <p:nvSpPr>
            <p:cNvPr id="20" name="Rectangle: Rounded Corners 19">
              <a:extLst>
                <a:ext uri="{FF2B5EF4-FFF2-40B4-BE49-F238E27FC236}">
                  <a16:creationId xmlns:a16="http://schemas.microsoft.com/office/drawing/2014/main" id="{221C296C-6269-421C-B49B-8FE4CFCB7AA5}"/>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1" name="Rectangle: Rounded Corners 20">
              <a:extLst>
                <a:ext uri="{FF2B5EF4-FFF2-40B4-BE49-F238E27FC236}">
                  <a16:creationId xmlns:a16="http://schemas.microsoft.com/office/drawing/2014/main" id="{02A70D1B-4C57-44F8-B919-8D5CB1DB7090}"/>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9" name="Group 8">
            <a:extLst>
              <a:ext uri="{FF2B5EF4-FFF2-40B4-BE49-F238E27FC236}">
                <a16:creationId xmlns:a16="http://schemas.microsoft.com/office/drawing/2014/main" id="{3A80034E-722C-47A1-BD67-8E2282897CA4}"/>
              </a:ext>
            </a:extLst>
          </p:cNvPr>
          <p:cNvGrpSpPr/>
          <p:nvPr/>
        </p:nvGrpSpPr>
        <p:grpSpPr>
          <a:xfrm>
            <a:off x="2561968" y="4547286"/>
            <a:ext cx="1260389" cy="1087395"/>
            <a:chOff x="2561968" y="4547286"/>
            <a:chExt cx="1260389" cy="1087395"/>
          </a:xfrm>
        </p:grpSpPr>
        <p:sp>
          <p:nvSpPr>
            <p:cNvPr id="12" name="Rectangle: Rounded Corners 11">
              <a:extLst>
                <a:ext uri="{FF2B5EF4-FFF2-40B4-BE49-F238E27FC236}">
                  <a16:creationId xmlns:a16="http://schemas.microsoft.com/office/drawing/2014/main" id="{2140C993-F4D7-440A-9487-CEEFB02313F7}"/>
                </a:ext>
              </a:extLst>
            </p:cNvPr>
            <p:cNvSpPr/>
            <p:nvPr/>
          </p:nvSpPr>
          <p:spPr>
            <a:xfrm>
              <a:off x="2561968" y="4547286"/>
              <a:ext cx="1260389" cy="108739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3" name="Rectangle: Rounded Corners 12">
              <a:extLst>
                <a:ext uri="{FF2B5EF4-FFF2-40B4-BE49-F238E27FC236}">
                  <a16:creationId xmlns:a16="http://schemas.microsoft.com/office/drawing/2014/main" id="{97CDB8A1-A360-4F57-925A-E35F8E8A70AD}"/>
                </a:ext>
              </a:extLst>
            </p:cNvPr>
            <p:cNvSpPr/>
            <p:nvPr/>
          </p:nvSpPr>
          <p:spPr>
            <a:xfrm>
              <a:off x="2747319" y="4930346"/>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sp>
          <p:nvSpPr>
            <p:cNvPr id="22" name="Rectangle: Rounded Corners 21">
              <a:extLst>
                <a:ext uri="{FF2B5EF4-FFF2-40B4-BE49-F238E27FC236}">
                  <a16:creationId xmlns:a16="http://schemas.microsoft.com/office/drawing/2014/main" id="{D19446CE-B2AB-44AB-BCE9-2D14D220FB01}"/>
                </a:ext>
              </a:extLst>
            </p:cNvPr>
            <p:cNvSpPr/>
            <p:nvPr/>
          </p:nvSpPr>
          <p:spPr>
            <a:xfrm>
              <a:off x="2742139" y="5305030"/>
              <a:ext cx="939114" cy="24713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app-d</a:t>
              </a:r>
            </a:p>
          </p:txBody>
        </p:sp>
      </p:grpSp>
      <p:pic>
        <p:nvPicPr>
          <p:cNvPr id="24" name="Graphic 4">
            <a:extLst>
              <a:ext uri="{FF2B5EF4-FFF2-40B4-BE49-F238E27FC236}">
                <a16:creationId xmlns:a16="http://schemas.microsoft.com/office/drawing/2014/main" id="{43B4261A-06B4-48DB-87F4-E380FBE987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23" name="Picture 22">
            <a:extLst>
              <a:ext uri="{FF2B5EF4-FFF2-40B4-BE49-F238E27FC236}">
                <a16:creationId xmlns:a16="http://schemas.microsoft.com/office/drawing/2014/main" id="{9A2F1C6C-857B-4194-97A3-E9FC2D50B9EE}"/>
              </a:ext>
            </a:extLst>
          </p:cNvPr>
          <p:cNvPicPr>
            <a:picLocks noChangeAspect="1"/>
          </p:cNvPicPr>
          <p:nvPr/>
        </p:nvPicPr>
        <p:blipFill>
          <a:blip r:embed="rId7"/>
          <a:stretch>
            <a:fillRect/>
          </a:stretch>
        </p:blipFill>
        <p:spPr>
          <a:xfrm>
            <a:off x="6667087" y="1655805"/>
            <a:ext cx="4976410" cy="2023898"/>
          </a:xfrm>
          <a:prstGeom prst="rect">
            <a:avLst/>
          </a:prstGeom>
        </p:spPr>
      </p:pic>
    </p:spTree>
    <p:extLst>
      <p:ext uri="{BB962C8B-B14F-4D97-AF65-F5344CB8AC3E}">
        <p14:creationId xmlns:p14="http://schemas.microsoft.com/office/powerpoint/2010/main" val="2830450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Desired State</a:t>
            </a:r>
            <a:br>
              <a:rPr lang="en-US" b="0" i="0" dirty="0">
                <a:solidFill>
                  <a:srgbClr val="222222"/>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356967"/>
            <a:ext cx="11360800" cy="4555200"/>
          </a:xfrm>
        </p:spPr>
        <p:txBody>
          <a:bodyPr/>
          <a:lstStyle/>
          <a:p>
            <a:pPr marL="152396" indent="0">
              <a:buNone/>
            </a:pPr>
            <a:r>
              <a:rPr lang="en-US" dirty="0"/>
              <a:t>Imperative vs. Declarative - tell Kubernetes what you want, not what to do</a:t>
            </a:r>
          </a:p>
          <a:p>
            <a:pPr marL="152396" indent="0">
              <a:buNone/>
            </a:pPr>
            <a:endParaRPr lang="en-US" dirty="0"/>
          </a:p>
          <a:p>
            <a:pPr marL="152396" indent="0">
              <a:buNone/>
            </a:pPr>
            <a:r>
              <a:rPr lang="en-US" dirty="0"/>
              <a:t>Kubernetes always tries to steer the cluster to its desired state</a:t>
            </a:r>
          </a:p>
          <a:p>
            <a:pPr marL="152396" indent="0">
              <a:buNone/>
            </a:pPr>
            <a:endParaRPr lang="en-US" dirty="0"/>
          </a:p>
          <a:p>
            <a:r>
              <a:rPr lang="en-US" dirty="0"/>
              <a:t>You: “Hey, k8s, I want 3 replicas of app-a”</a:t>
            </a:r>
          </a:p>
          <a:p>
            <a:endParaRPr lang="en-US" dirty="0"/>
          </a:p>
          <a:p>
            <a:r>
              <a:rPr lang="en-US" dirty="0"/>
              <a:t>K8s: “Here are 3 replicas of app-a”</a:t>
            </a:r>
          </a:p>
          <a:p>
            <a:endParaRPr lang="en-US" dirty="0"/>
          </a:p>
          <a:p>
            <a:r>
              <a:rPr lang="en-US" dirty="0"/>
              <a:t>K8s: “</a:t>
            </a:r>
            <a:r>
              <a:rPr lang="en-US" dirty="0" err="1"/>
              <a:t>Upps</a:t>
            </a:r>
            <a:r>
              <a:rPr lang="en-US" dirty="0"/>
              <a:t>, one replica just died, I will try to find a node where I can spin up a new replica”</a:t>
            </a:r>
          </a:p>
          <a:p>
            <a:endParaRPr lang="en-US" dirty="0"/>
          </a:p>
          <a:p>
            <a:r>
              <a:rPr lang="en-US" dirty="0"/>
              <a:t>K8s: “Here are 3 replicas of app-a”</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6" name="Graphic 4">
            <a:extLst>
              <a:ext uri="{FF2B5EF4-FFF2-40B4-BE49-F238E27FC236}">
                <a16:creationId xmlns:a16="http://schemas.microsoft.com/office/drawing/2014/main" id="{F5FD509D-C343-4665-85FC-3A595CECC1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409023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Pod templates</a:t>
            </a:r>
          </a:p>
          <a:p>
            <a:pPr marL="152396" indent="0">
              <a:buNone/>
            </a:pPr>
            <a:endParaRPr lang="en-US" dirty="0"/>
          </a:p>
          <a:p>
            <a:r>
              <a:rPr lang="en-US" dirty="0"/>
              <a:t>Replica Sets</a:t>
            </a:r>
          </a:p>
          <a:p>
            <a:endParaRPr lang="en-US" dirty="0"/>
          </a:p>
          <a:p>
            <a:r>
              <a:rPr lang="en-US" dirty="0"/>
              <a:t>Deployments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7" name="Picture 6">
            <a:extLst>
              <a:ext uri="{FF2B5EF4-FFF2-40B4-BE49-F238E27FC236}">
                <a16:creationId xmlns:a16="http://schemas.microsoft.com/office/drawing/2014/main" id="{BADF1137-9712-4827-BFCB-5235C4C1948E}"/>
              </a:ext>
            </a:extLst>
          </p:cNvPr>
          <p:cNvPicPr>
            <a:picLocks noChangeAspect="1"/>
          </p:cNvPicPr>
          <p:nvPr/>
        </p:nvPicPr>
        <p:blipFill>
          <a:blip r:embed="rId7"/>
          <a:stretch>
            <a:fillRect/>
          </a:stretch>
        </p:blipFill>
        <p:spPr>
          <a:xfrm>
            <a:off x="5466071" y="1536633"/>
            <a:ext cx="4978695" cy="4345440"/>
          </a:xfrm>
          <a:prstGeom prst="rect">
            <a:avLst/>
          </a:prstGeom>
        </p:spPr>
      </p:pic>
    </p:spTree>
    <p:extLst>
      <p:ext uri="{BB962C8B-B14F-4D97-AF65-F5344CB8AC3E}">
        <p14:creationId xmlns:p14="http://schemas.microsoft.com/office/powerpoint/2010/main" val="920014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pPr marL="152396" indent="0">
              <a:buNone/>
            </a:pPr>
            <a:r>
              <a:rPr lang="en-US" dirty="0"/>
              <a:t>Deployments are requirements you give to Kubernetes regarding your applications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5C8BF48-3C98-4BA1-9782-C97382897872}"/>
              </a:ext>
            </a:extLst>
          </p:cNvPr>
          <p:cNvSpPr/>
          <p:nvPr/>
        </p:nvSpPr>
        <p:spPr>
          <a:xfrm>
            <a:off x="415600"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FBF21420-E673-42D4-87A7-6C8EA3DFA0A8}"/>
              </a:ext>
            </a:extLst>
          </p:cNvPr>
          <p:cNvGrpSpPr/>
          <p:nvPr/>
        </p:nvGrpSpPr>
        <p:grpSpPr>
          <a:xfrm>
            <a:off x="556054" y="4150244"/>
            <a:ext cx="1260389" cy="774081"/>
            <a:chOff x="556054" y="4547286"/>
            <a:chExt cx="1260389" cy="774081"/>
          </a:xfrm>
        </p:grpSpPr>
        <p:sp>
          <p:nvSpPr>
            <p:cNvPr id="8" name="Rectangle: Rounded Corners 7">
              <a:extLst>
                <a:ext uri="{FF2B5EF4-FFF2-40B4-BE49-F238E27FC236}">
                  <a16:creationId xmlns:a16="http://schemas.microsoft.com/office/drawing/2014/main" id="{9035A916-6293-409A-BCCD-66E209C3497B}"/>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03A9957A-C180-46CA-AB42-20459A8761C6}"/>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37EA55ED-54DC-435C-8AEC-99BF96D3A4B7}"/>
              </a:ext>
            </a:extLst>
          </p:cNvPr>
          <p:cNvSpPr/>
          <p:nvPr/>
        </p:nvSpPr>
        <p:spPr>
          <a:xfrm>
            <a:off x="4244161"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DFDD6E0F-394A-4506-82D0-107694495578}"/>
              </a:ext>
            </a:extLst>
          </p:cNvPr>
          <p:cNvSpPr/>
          <p:nvPr/>
        </p:nvSpPr>
        <p:spPr>
          <a:xfrm>
            <a:off x="8053656"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9" name="Group 18">
            <a:extLst>
              <a:ext uri="{FF2B5EF4-FFF2-40B4-BE49-F238E27FC236}">
                <a16:creationId xmlns:a16="http://schemas.microsoft.com/office/drawing/2014/main" id="{9F8FB37E-A462-4C70-B309-3E02443EEA55}"/>
              </a:ext>
            </a:extLst>
          </p:cNvPr>
          <p:cNvGrpSpPr/>
          <p:nvPr/>
        </p:nvGrpSpPr>
        <p:grpSpPr>
          <a:xfrm>
            <a:off x="6377667" y="4174958"/>
            <a:ext cx="1260389" cy="774081"/>
            <a:chOff x="6377667" y="4572000"/>
            <a:chExt cx="1260389" cy="774081"/>
          </a:xfrm>
        </p:grpSpPr>
        <p:sp>
          <p:nvSpPr>
            <p:cNvPr id="13" name="Rectangle: Rounded Corners 12">
              <a:extLst>
                <a:ext uri="{FF2B5EF4-FFF2-40B4-BE49-F238E27FC236}">
                  <a16:creationId xmlns:a16="http://schemas.microsoft.com/office/drawing/2014/main" id="{2AE42FC0-42E3-4DBA-87A4-2778BD0FE6BB}"/>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A62A82D9-5D91-4157-8A88-37C525F803E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BA4FCC77-2ED0-4BA5-A46A-ADCC79F7979D}"/>
              </a:ext>
            </a:extLst>
          </p:cNvPr>
          <p:cNvGrpSpPr/>
          <p:nvPr/>
        </p:nvGrpSpPr>
        <p:grpSpPr>
          <a:xfrm>
            <a:off x="8355227" y="4170977"/>
            <a:ext cx="1260389" cy="774081"/>
            <a:chOff x="556054" y="4547286"/>
            <a:chExt cx="1260389" cy="774081"/>
          </a:xfrm>
        </p:grpSpPr>
        <p:sp>
          <p:nvSpPr>
            <p:cNvPr id="16" name="Rectangle: Rounded Corners 15">
              <a:extLst>
                <a:ext uri="{FF2B5EF4-FFF2-40B4-BE49-F238E27FC236}">
                  <a16:creationId xmlns:a16="http://schemas.microsoft.com/office/drawing/2014/main" id="{C5212C18-BF98-4272-9FCC-D1F9BD7F742A}"/>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C8CA8BAC-0D85-45ED-88BB-0DC807AD17C2}"/>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21">
            <a:extLst>
              <a:ext uri="{FF2B5EF4-FFF2-40B4-BE49-F238E27FC236}">
                <a16:creationId xmlns:a16="http://schemas.microsoft.com/office/drawing/2014/main" id="{6F4444EE-58D9-4D74-B562-544934B98897}"/>
              </a:ext>
            </a:extLst>
          </p:cNvPr>
          <p:cNvSpPr/>
          <p:nvPr/>
        </p:nvSpPr>
        <p:spPr>
          <a:xfrm>
            <a:off x="210065" y="3594190"/>
            <a:ext cx="11714205" cy="2100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D286B15-BA8E-4958-8AC0-B5BAABC5A645}"/>
              </a:ext>
            </a:extLst>
          </p:cNvPr>
          <p:cNvPicPr>
            <a:picLocks noChangeAspect="1"/>
          </p:cNvPicPr>
          <p:nvPr/>
        </p:nvPicPr>
        <p:blipFill>
          <a:blip r:embed="rId4"/>
          <a:stretch>
            <a:fillRect/>
          </a:stretch>
        </p:blipFill>
        <p:spPr>
          <a:xfrm>
            <a:off x="556054" y="3377405"/>
            <a:ext cx="475394" cy="438551"/>
          </a:xfrm>
          <a:prstGeom prst="rect">
            <a:avLst/>
          </a:prstGeom>
        </p:spPr>
      </p:pic>
      <p:sp>
        <p:nvSpPr>
          <p:cNvPr id="25" name="Callout: Line with Accent Bar 24">
            <a:extLst>
              <a:ext uri="{FF2B5EF4-FFF2-40B4-BE49-F238E27FC236}">
                <a16:creationId xmlns:a16="http://schemas.microsoft.com/office/drawing/2014/main" id="{6345987B-5588-4AFA-B18D-1BB53A32D887}"/>
              </a:ext>
            </a:extLst>
          </p:cNvPr>
          <p:cNvSpPr/>
          <p:nvPr/>
        </p:nvSpPr>
        <p:spPr>
          <a:xfrm>
            <a:off x="2743200" y="2828023"/>
            <a:ext cx="6872416" cy="410825"/>
          </a:xfrm>
          <a:prstGeom prst="accentCallout1">
            <a:avLst>
              <a:gd name="adj1" fmla="val 38029"/>
              <a:gd name="adj2" fmla="val -1860"/>
              <a:gd name="adj3" fmla="val 134366"/>
              <a:gd name="adj4" fmla="val -252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k8s: I need 2 replicas of app-a and 3 replicas of app-b</a:t>
            </a:r>
          </a:p>
        </p:txBody>
      </p:sp>
      <p:grpSp>
        <p:nvGrpSpPr>
          <p:cNvPr id="18" name="Group 17">
            <a:extLst>
              <a:ext uri="{FF2B5EF4-FFF2-40B4-BE49-F238E27FC236}">
                <a16:creationId xmlns:a16="http://schemas.microsoft.com/office/drawing/2014/main" id="{8F29B7C2-FE44-4173-87DC-2F58FBEAF8AE}"/>
              </a:ext>
            </a:extLst>
          </p:cNvPr>
          <p:cNvGrpSpPr/>
          <p:nvPr/>
        </p:nvGrpSpPr>
        <p:grpSpPr>
          <a:xfrm>
            <a:off x="2548638" y="4174957"/>
            <a:ext cx="1260389" cy="774081"/>
            <a:chOff x="2548638" y="4571999"/>
            <a:chExt cx="1260389" cy="774081"/>
          </a:xfrm>
        </p:grpSpPr>
        <p:sp>
          <p:nvSpPr>
            <p:cNvPr id="27" name="Rectangle: Rounded Corners 26">
              <a:extLst>
                <a:ext uri="{FF2B5EF4-FFF2-40B4-BE49-F238E27FC236}">
                  <a16:creationId xmlns:a16="http://schemas.microsoft.com/office/drawing/2014/main" id="{48C66C0A-7296-46EF-89EB-DC8BD7C3E288}"/>
                </a:ext>
              </a:extLst>
            </p:cNvPr>
            <p:cNvSpPr/>
            <p:nvPr/>
          </p:nvSpPr>
          <p:spPr>
            <a:xfrm>
              <a:off x="2548638" y="4571999"/>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0E722AF0-11C0-4089-8941-0D92909168F3}"/>
                </a:ext>
              </a:extLst>
            </p:cNvPr>
            <p:cNvSpPr/>
            <p:nvPr/>
          </p:nvSpPr>
          <p:spPr>
            <a:xfrm>
              <a:off x="2733989" y="4955059"/>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20" name="Group 19">
            <a:extLst>
              <a:ext uri="{FF2B5EF4-FFF2-40B4-BE49-F238E27FC236}">
                <a16:creationId xmlns:a16="http://schemas.microsoft.com/office/drawing/2014/main" id="{8599CFD2-68B6-4AE2-8838-54B2D3F21CC3}"/>
              </a:ext>
            </a:extLst>
          </p:cNvPr>
          <p:cNvGrpSpPr/>
          <p:nvPr/>
        </p:nvGrpSpPr>
        <p:grpSpPr>
          <a:xfrm>
            <a:off x="10217472" y="4146263"/>
            <a:ext cx="1260389" cy="774081"/>
            <a:chOff x="10217472" y="4543305"/>
            <a:chExt cx="1260389" cy="774081"/>
          </a:xfrm>
        </p:grpSpPr>
        <p:sp>
          <p:nvSpPr>
            <p:cNvPr id="30" name="Rectangle: Rounded Corners 29">
              <a:extLst>
                <a:ext uri="{FF2B5EF4-FFF2-40B4-BE49-F238E27FC236}">
                  <a16:creationId xmlns:a16="http://schemas.microsoft.com/office/drawing/2014/main" id="{17AB6A70-167B-4BF1-B802-EC976E590F72}"/>
                </a:ext>
              </a:extLst>
            </p:cNvPr>
            <p:cNvSpPr/>
            <p:nvPr/>
          </p:nvSpPr>
          <p:spPr>
            <a:xfrm>
              <a:off x="10217472" y="454330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1" name="Rectangle: Rounded Corners 30">
              <a:extLst>
                <a:ext uri="{FF2B5EF4-FFF2-40B4-BE49-F238E27FC236}">
                  <a16:creationId xmlns:a16="http://schemas.microsoft.com/office/drawing/2014/main" id="{52878BEC-5862-4CB0-8A7E-C0B0122C14ED}"/>
                </a:ext>
              </a:extLst>
            </p:cNvPr>
            <p:cNvSpPr/>
            <p:nvPr/>
          </p:nvSpPr>
          <p:spPr>
            <a:xfrm>
              <a:off x="10402823" y="4926365"/>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61357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Services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25328" y="1536633"/>
            <a:ext cx="11360800" cy="4555200"/>
          </a:xfrm>
        </p:spPr>
        <p:txBody>
          <a:bodyPr/>
          <a:lstStyle/>
          <a:p>
            <a:r>
              <a:rPr lang="en-US" dirty="0"/>
              <a:t>Service is an abstract way to </a:t>
            </a:r>
            <a:br>
              <a:rPr lang="en-US" dirty="0"/>
            </a:br>
            <a:r>
              <a:rPr lang="en-US" dirty="0"/>
              <a:t>expose an application running on a set of Pods </a:t>
            </a:r>
          </a:p>
          <a:p>
            <a:r>
              <a:rPr lang="en-US" dirty="0"/>
              <a:t>A Service has a name and maps to a </a:t>
            </a:r>
            <a:br>
              <a:rPr lang="en-US" dirty="0"/>
            </a:br>
            <a:r>
              <a:rPr lang="en-US" dirty="0"/>
              <a:t>dynamic set of Pods defined by a label selector</a:t>
            </a:r>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CAD2DBB-A873-48B3-A95B-EAF924F49341}"/>
              </a:ext>
            </a:extLst>
          </p:cNvPr>
          <p:cNvSpPr/>
          <p:nvPr/>
        </p:nvSpPr>
        <p:spPr>
          <a:xfrm>
            <a:off x="415600" y="4652818"/>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AE96118D-38E9-48CC-84CD-D618E5ECC3AD}"/>
              </a:ext>
            </a:extLst>
          </p:cNvPr>
          <p:cNvGrpSpPr/>
          <p:nvPr/>
        </p:nvGrpSpPr>
        <p:grpSpPr>
          <a:xfrm>
            <a:off x="556054" y="4856382"/>
            <a:ext cx="1260389" cy="774081"/>
            <a:chOff x="556054" y="4547286"/>
            <a:chExt cx="1260389" cy="774081"/>
          </a:xfrm>
        </p:grpSpPr>
        <p:sp>
          <p:nvSpPr>
            <p:cNvPr id="8" name="Rectangle: Rounded Corners 7">
              <a:extLst>
                <a:ext uri="{FF2B5EF4-FFF2-40B4-BE49-F238E27FC236}">
                  <a16:creationId xmlns:a16="http://schemas.microsoft.com/office/drawing/2014/main" id="{90D06FB9-6D7B-4F64-BC27-E8E86CDEB1C3}"/>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B5B3A6BE-415D-495C-88A1-44D9204316BB}"/>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6E61DBA9-5211-4447-98CF-AD4649191175}"/>
              </a:ext>
            </a:extLst>
          </p:cNvPr>
          <p:cNvSpPr/>
          <p:nvPr/>
        </p:nvSpPr>
        <p:spPr>
          <a:xfrm>
            <a:off x="4244161" y="4652818"/>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E71C6FC4-82BF-42E8-A0FD-BEF65B4D8EA0}"/>
              </a:ext>
            </a:extLst>
          </p:cNvPr>
          <p:cNvSpPr/>
          <p:nvPr/>
        </p:nvSpPr>
        <p:spPr>
          <a:xfrm>
            <a:off x="8053656" y="4652818"/>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9" name="Group 18">
            <a:extLst>
              <a:ext uri="{FF2B5EF4-FFF2-40B4-BE49-F238E27FC236}">
                <a16:creationId xmlns:a16="http://schemas.microsoft.com/office/drawing/2014/main" id="{BB1C3A14-F489-4812-9CF3-6D84FAEC2E32}"/>
              </a:ext>
            </a:extLst>
          </p:cNvPr>
          <p:cNvGrpSpPr/>
          <p:nvPr/>
        </p:nvGrpSpPr>
        <p:grpSpPr>
          <a:xfrm>
            <a:off x="6377667" y="4881096"/>
            <a:ext cx="1260389" cy="774081"/>
            <a:chOff x="6377667" y="4572000"/>
            <a:chExt cx="1260389" cy="774081"/>
          </a:xfrm>
        </p:grpSpPr>
        <p:sp>
          <p:nvSpPr>
            <p:cNvPr id="13" name="Rectangle: Rounded Corners 12">
              <a:extLst>
                <a:ext uri="{FF2B5EF4-FFF2-40B4-BE49-F238E27FC236}">
                  <a16:creationId xmlns:a16="http://schemas.microsoft.com/office/drawing/2014/main" id="{DC1D63E2-9BD7-430D-A6A3-61E77C0824B1}"/>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F1F4474D-7EC0-4074-AB60-99AADA85443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83EE193E-535C-46DF-A3AE-121CC17C1043}"/>
              </a:ext>
            </a:extLst>
          </p:cNvPr>
          <p:cNvGrpSpPr/>
          <p:nvPr/>
        </p:nvGrpSpPr>
        <p:grpSpPr>
          <a:xfrm>
            <a:off x="8355227" y="4877115"/>
            <a:ext cx="1260389" cy="774081"/>
            <a:chOff x="556054" y="4547286"/>
            <a:chExt cx="1260389" cy="774081"/>
          </a:xfrm>
        </p:grpSpPr>
        <p:sp>
          <p:nvSpPr>
            <p:cNvPr id="16" name="Rectangle: Rounded Corners 15">
              <a:extLst>
                <a:ext uri="{FF2B5EF4-FFF2-40B4-BE49-F238E27FC236}">
                  <a16:creationId xmlns:a16="http://schemas.microsoft.com/office/drawing/2014/main" id="{8B10094E-1F52-408E-9207-BE65890F6D67}"/>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3806BD8C-2766-48D7-ABE1-E773F5DB2AB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Rounded Corners 21">
            <a:extLst>
              <a:ext uri="{FF2B5EF4-FFF2-40B4-BE49-F238E27FC236}">
                <a16:creationId xmlns:a16="http://schemas.microsoft.com/office/drawing/2014/main" id="{89D62CBA-9711-4E55-9EC5-31DF089C20DE}"/>
              </a:ext>
            </a:extLst>
          </p:cNvPr>
          <p:cNvSpPr/>
          <p:nvPr/>
        </p:nvSpPr>
        <p:spPr>
          <a:xfrm>
            <a:off x="2561968" y="3738096"/>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sp>
        <p:nvSpPr>
          <p:cNvPr id="27" name="Rectangle: Rounded Corners 26">
            <a:extLst>
              <a:ext uri="{FF2B5EF4-FFF2-40B4-BE49-F238E27FC236}">
                <a16:creationId xmlns:a16="http://schemas.microsoft.com/office/drawing/2014/main" id="{A07D9BE9-FC4F-4204-9436-5ED6A68F07F6}"/>
              </a:ext>
            </a:extLst>
          </p:cNvPr>
          <p:cNvSpPr/>
          <p:nvPr/>
        </p:nvSpPr>
        <p:spPr>
          <a:xfrm>
            <a:off x="7502132" y="3740370"/>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service-b</a:t>
            </a:r>
          </a:p>
        </p:txBody>
      </p:sp>
      <p:grpSp>
        <p:nvGrpSpPr>
          <p:cNvPr id="20" name="Group 19">
            <a:extLst>
              <a:ext uri="{FF2B5EF4-FFF2-40B4-BE49-F238E27FC236}">
                <a16:creationId xmlns:a16="http://schemas.microsoft.com/office/drawing/2014/main" id="{35D622E8-E157-450F-ABFA-3F1C798BF996}"/>
              </a:ext>
            </a:extLst>
          </p:cNvPr>
          <p:cNvGrpSpPr/>
          <p:nvPr/>
        </p:nvGrpSpPr>
        <p:grpSpPr>
          <a:xfrm>
            <a:off x="10217472" y="4852401"/>
            <a:ext cx="1260389" cy="774081"/>
            <a:chOff x="10217472" y="4543305"/>
            <a:chExt cx="1260389" cy="774081"/>
          </a:xfrm>
        </p:grpSpPr>
        <p:sp>
          <p:nvSpPr>
            <p:cNvPr id="35" name="Rectangle: Rounded Corners 34">
              <a:extLst>
                <a:ext uri="{FF2B5EF4-FFF2-40B4-BE49-F238E27FC236}">
                  <a16:creationId xmlns:a16="http://schemas.microsoft.com/office/drawing/2014/main" id="{4E6D7DCF-303C-43FC-BE13-A0C317BA508E}"/>
                </a:ext>
              </a:extLst>
            </p:cNvPr>
            <p:cNvSpPr/>
            <p:nvPr/>
          </p:nvSpPr>
          <p:spPr>
            <a:xfrm>
              <a:off x="10217472" y="454330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06737974-EAB8-40B2-9423-22E6094D1577}"/>
                </a:ext>
              </a:extLst>
            </p:cNvPr>
            <p:cNvSpPr/>
            <p:nvPr/>
          </p:nvSpPr>
          <p:spPr>
            <a:xfrm>
              <a:off x="10402823" y="4926365"/>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8" name="Group 17">
            <a:extLst>
              <a:ext uri="{FF2B5EF4-FFF2-40B4-BE49-F238E27FC236}">
                <a16:creationId xmlns:a16="http://schemas.microsoft.com/office/drawing/2014/main" id="{07DEEA16-EF2F-44B9-BD4D-C2D6AE8319FD}"/>
              </a:ext>
            </a:extLst>
          </p:cNvPr>
          <p:cNvGrpSpPr/>
          <p:nvPr/>
        </p:nvGrpSpPr>
        <p:grpSpPr>
          <a:xfrm>
            <a:off x="2548638" y="4881095"/>
            <a:ext cx="1260389" cy="774081"/>
            <a:chOff x="2548638" y="4571999"/>
            <a:chExt cx="1260389" cy="774081"/>
          </a:xfrm>
        </p:grpSpPr>
        <p:sp>
          <p:nvSpPr>
            <p:cNvPr id="41" name="Rectangle: Rounded Corners 40">
              <a:extLst>
                <a:ext uri="{FF2B5EF4-FFF2-40B4-BE49-F238E27FC236}">
                  <a16:creationId xmlns:a16="http://schemas.microsoft.com/office/drawing/2014/main" id="{8B2AEBFD-C205-4108-BF3F-D6D6F302DF4E}"/>
                </a:ext>
              </a:extLst>
            </p:cNvPr>
            <p:cNvSpPr/>
            <p:nvPr/>
          </p:nvSpPr>
          <p:spPr>
            <a:xfrm>
              <a:off x="2548638" y="4571999"/>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2" name="Rectangle: Rounded Corners 41">
              <a:extLst>
                <a:ext uri="{FF2B5EF4-FFF2-40B4-BE49-F238E27FC236}">
                  <a16:creationId xmlns:a16="http://schemas.microsoft.com/office/drawing/2014/main" id="{E2C1A8A2-91D9-46DB-8FCC-3156013DCF7C}"/>
                </a:ext>
              </a:extLst>
            </p:cNvPr>
            <p:cNvSpPr/>
            <p:nvPr/>
          </p:nvSpPr>
          <p:spPr>
            <a:xfrm>
              <a:off x="2733989" y="4955059"/>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pic>
        <p:nvPicPr>
          <p:cNvPr id="37" name="Graphic 4">
            <a:extLst>
              <a:ext uri="{FF2B5EF4-FFF2-40B4-BE49-F238E27FC236}">
                <a16:creationId xmlns:a16="http://schemas.microsoft.com/office/drawing/2014/main" id="{BF211F73-D1AE-46E3-8C82-B2DBCBE73D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cxnSp>
        <p:nvCxnSpPr>
          <p:cNvPr id="21" name="Connector: Curved 20">
            <a:extLst>
              <a:ext uri="{FF2B5EF4-FFF2-40B4-BE49-F238E27FC236}">
                <a16:creationId xmlns:a16="http://schemas.microsoft.com/office/drawing/2014/main" id="{B97CE76B-315A-4BDF-87B8-9760B539DA9F}"/>
              </a:ext>
            </a:extLst>
          </p:cNvPr>
          <p:cNvCxnSpPr>
            <a:stCxn id="22" idx="2"/>
            <a:endCxn id="8" idx="0"/>
          </p:cNvCxnSpPr>
          <p:nvPr/>
        </p:nvCxnSpPr>
        <p:spPr>
          <a:xfrm rot="5400000">
            <a:off x="1941202" y="3440665"/>
            <a:ext cx="660764" cy="217067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12C1C369-6BED-4EBE-8D2F-B3244ACA4F9D}"/>
              </a:ext>
            </a:extLst>
          </p:cNvPr>
          <p:cNvCxnSpPr>
            <a:stCxn id="22" idx="2"/>
            <a:endCxn id="16" idx="0"/>
          </p:cNvCxnSpPr>
          <p:nvPr/>
        </p:nvCxnSpPr>
        <p:spPr>
          <a:xfrm rot="16200000" flipH="1">
            <a:off x="5830422" y="1722114"/>
            <a:ext cx="681497" cy="56285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6234D526-FFE9-42A7-ADBE-88B2F9D164FB}"/>
              </a:ext>
            </a:extLst>
          </p:cNvPr>
          <p:cNvCxnSpPr>
            <a:stCxn id="27" idx="2"/>
            <a:endCxn id="41" idx="0"/>
          </p:cNvCxnSpPr>
          <p:nvPr/>
        </p:nvCxnSpPr>
        <p:spPr>
          <a:xfrm rot="5400000">
            <a:off x="5396357" y="1980368"/>
            <a:ext cx="683203" cy="51182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84A763D0-FA38-4E63-A4CF-5A875E091E49}"/>
              </a:ext>
            </a:extLst>
          </p:cNvPr>
          <p:cNvCxnSpPr>
            <a:stCxn id="27" idx="2"/>
            <a:endCxn id="13" idx="0"/>
          </p:cNvCxnSpPr>
          <p:nvPr/>
        </p:nvCxnSpPr>
        <p:spPr>
          <a:xfrm rot="5400000">
            <a:off x="7310871" y="3894884"/>
            <a:ext cx="683204" cy="128922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10911EA7-234A-4B51-A152-241C69EE8807}"/>
              </a:ext>
            </a:extLst>
          </p:cNvPr>
          <p:cNvCxnSpPr>
            <a:stCxn id="27" idx="2"/>
            <a:endCxn id="35" idx="0"/>
          </p:cNvCxnSpPr>
          <p:nvPr/>
        </p:nvCxnSpPr>
        <p:spPr>
          <a:xfrm rot="16200000" flipH="1">
            <a:off x="9245121" y="3249854"/>
            <a:ext cx="654509" cy="25505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C521AFC-692F-464A-AF39-050308E2BAC5}"/>
              </a:ext>
            </a:extLst>
          </p:cNvPr>
          <p:cNvCxnSpPr>
            <a:cxnSpLocks/>
            <a:endCxn id="22" idx="0"/>
          </p:cNvCxnSpPr>
          <p:nvPr/>
        </p:nvCxnSpPr>
        <p:spPr>
          <a:xfrm>
            <a:off x="3356919" y="3531561"/>
            <a:ext cx="0" cy="206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03068B-FA2F-4992-8E4A-9F5C8159C9C0}"/>
              </a:ext>
            </a:extLst>
          </p:cNvPr>
          <p:cNvCxnSpPr>
            <a:cxnSpLocks/>
            <a:endCxn id="27" idx="0"/>
          </p:cNvCxnSpPr>
          <p:nvPr/>
        </p:nvCxnSpPr>
        <p:spPr>
          <a:xfrm>
            <a:off x="8297083" y="3531561"/>
            <a:ext cx="0" cy="208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5A468536-23E3-46BF-8600-802D44F2E73E}"/>
              </a:ext>
            </a:extLst>
          </p:cNvPr>
          <p:cNvPicPr>
            <a:picLocks noChangeAspect="1"/>
          </p:cNvPicPr>
          <p:nvPr/>
        </p:nvPicPr>
        <p:blipFill>
          <a:blip r:embed="rId7"/>
          <a:stretch>
            <a:fillRect/>
          </a:stretch>
        </p:blipFill>
        <p:spPr>
          <a:xfrm>
            <a:off x="8973538" y="13238"/>
            <a:ext cx="3165636" cy="3702418"/>
          </a:xfrm>
          <a:prstGeom prst="rect">
            <a:avLst/>
          </a:prstGeom>
        </p:spPr>
      </p:pic>
    </p:spTree>
    <p:extLst>
      <p:ext uri="{BB962C8B-B14F-4D97-AF65-F5344CB8AC3E}">
        <p14:creationId xmlns:p14="http://schemas.microsoft.com/office/powerpoint/2010/main" val="73963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sz="4400" dirty="0">
                <a:latin typeface="+mj-lt"/>
                <a:ea typeface="+mj-ea"/>
                <a:cs typeface="+mj-cs"/>
              </a:rPr>
              <a:t>Azure Kubernetes Service (AKS)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58387" y="2390719"/>
            <a:ext cx="1569144" cy="1447534"/>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82B1CD66-C867-4A02-A6C9-85E293A3B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1340" y="2339089"/>
            <a:ext cx="1856939" cy="1447534"/>
          </a:xfrm>
          <a:prstGeom prst="rect">
            <a:avLst/>
          </a:prstGeom>
        </p:spPr>
      </p:pic>
      <p:sp>
        <p:nvSpPr>
          <p:cNvPr id="8" name="TextBox 7">
            <a:extLst>
              <a:ext uri="{FF2B5EF4-FFF2-40B4-BE49-F238E27FC236}">
                <a16:creationId xmlns:a16="http://schemas.microsoft.com/office/drawing/2014/main" id="{EFD3F3F6-7B19-492E-A0CC-61F3511106EA}"/>
              </a:ext>
            </a:extLst>
          </p:cNvPr>
          <p:cNvSpPr txBox="1"/>
          <p:nvPr/>
        </p:nvSpPr>
        <p:spPr>
          <a:xfrm>
            <a:off x="3140544" y="2606655"/>
            <a:ext cx="567784" cy="1015663"/>
          </a:xfrm>
          <a:prstGeom prst="rect">
            <a:avLst/>
          </a:prstGeom>
          <a:noFill/>
        </p:spPr>
        <p:txBody>
          <a:bodyPr wrap="none" rtlCol="0">
            <a:spAutoFit/>
          </a:bodyPr>
          <a:lstStyle/>
          <a:p>
            <a:r>
              <a:rPr lang="en-US" sz="6000" dirty="0"/>
              <a:t>+</a:t>
            </a:r>
          </a:p>
        </p:txBody>
      </p:sp>
      <p:sp>
        <p:nvSpPr>
          <p:cNvPr id="9" name="TextBox 8">
            <a:extLst>
              <a:ext uri="{FF2B5EF4-FFF2-40B4-BE49-F238E27FC236}">
                <a16:creationId xmlns:a16="http://schemas.microsoft.com/office/drawing/2014/main" id="{604B9FE2-72F0-465A-9786-2096ADE4247E}"/>
              </a:ext>
            </a:extLst>
          </p:cNvPr>
          <p:cNvSpPr txBox="1"/>
          <p:nvPr/>
        </p:nvSpPr>
        <p:spPr>
          <a:xfrm>
            <a:off x="6324586" y="2644678"/>
            <a:ext cx="567784" cy="1015663"/>
          </a:xfrm>
          <a:prstGeom prst="rect">
            <a:avLst/>
          </a:prstGeom>
          <a:noFill/>
        </p:spPr>
        <p:txBody>
          <a:bodyPr wrap="none" rtlCol="0">
            <a:spAutoFit/>
          </a:bodyPr>
          <a:lstStyle/>
          <a:p>
            <a:r>
              <a:rPr lang="en-US" sz="6000" dirty="0"/>
              <a:t>=</a:t>
            </a:r>
          </a:p>
        </p:txBody>
      </p:sp>
      <p:pic>
        <p:nvPicPr>
          <p:cNvPr id="10" name="Picture 9">
            <a:extLst>
              <a:ext uri="{FF2B5EF4-FFF2-40B4-BE49-F238E27FC236}">
                <a16:creationId xmlns:a16="http://schemas.microsoft.com/office/drawing/2014/main" id="{07DFC5A5-DA0C-4FA6-88FE-446C21C97499}"/>
              </a:ext>
            </a:extLst>
          </p:cNvPr>
          <p:cNvPicPr>
            <a:picLocks noChangeAspect="1"/>
          </p:cNvPicPr>
          <p:nvPr/>
        </p:nvPicPr>
        <p:blipFill>
          <a:blip r:embed="rId6"/>
          <a:stretch>
            <a:fillRect/>
          </a:stretch>
        </p:blipFill>
        <p:spPr>
          <a:xfrm>
            <a:off x="7574059" y="2390719"/>
            <a:ext cx="1451420" cy="1451420"/>
          </a:xfrm>
          <a:prstGeom prst="rect">
            <a:avLst/>
          </a:prstGeom>
        </p:spPr>
      </p:pic>
      <p:pic>
        <p:nvPicPr>
          <p:cNvPr id="11" name="Graphic 4">
            <a:extLst>
              <a:ext uri="{FF2B5EF4-FFF2-40B4-BE49-F238E27FC236}">
                <a16:creationId xmlns:a16="http://schemas.microsoft.com/office/drawing/2014/main" id="{F96E81DC-00D8-4D00-B12F-1E7869E79C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081774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cluster architecture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pic>
        <p:nvPicPr>
          <p:cNvPr id="7" name="Picture 6" descr="Diagram&#10;&#10;Description automatically generated">
            <a:extLst>
              <a:ext uri="{FF2B5EF4-FFF2-40B4-BE49-F238E27FC236}">
                <a16:creationId xmlns:a16="http://schemas.microsoft.com/office/drawing/2014/main" id="{A506BC3C-1392-4FD9-8097-BE8B56A0C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340" y="1924690"/>
            <a:ext cx="9582704" cy="32850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413139" y="6401980"/>
            <a:ext cx="8224944" cy="369332"/>
          </a:xfrm>
          <a:prstGeom prst="rect">
            <a:avLst/>
          </a:prstGeom>
          <a:noFill/>
        </p:spPr>
        <p:txBody>
          <a:bodyPr wrap="none" rtlCol="0">
            <a:spAutoFit/>
          </a:bodyPr>
          <a:lstStyle/>
          <a:p>
            <a:r>
              <a:rPr lang="en-US" dirty="0"/>
              <a:t>Image from </a:t>
            </a:r>
            <a:r>
              <a:rPr lang="en-US" dirty="0">
                <a:hlinkClick r:id="rId6"/>
              </a:rPr>
              <a:t>https://docs.microsoft.com/en-us/azure/aks/concepts-clusters-workloads</a:t>
            </a:r>
            <a:r>
              <a:rPr lang="en-US" dirty="0"/>
              <a:t> </a:t>
            </a:r>
          </a:p>
        </p:txBody>
      </p:sp>
      <p:pic>
        <p:nvPicPr>
          <p:cNvPr id="9" name="Graphic 4">
            <a:extLst>
              <a:ext uri="{FF2B5EF4-FFF2-40B4-BE49-F238E27FC236}">
                <a16:creationId xmlns:a16="http://schemas.microsoft.com/office/drawing/2014/main" id="{18A6C3D1-A4E9-4E2D-8140-19ED47CD4B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51946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nodes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413139" y="6401980"/>
            <a:ext cx="8224944" cy="369332"/>
          </a:xfrm>
          <a:prstGeom prst="rect">
            <a:avLst/>
          </a:prstGeom>
          <a:noFill/>
        </p:spPr>
        <p:txBody>
          <a:bodyPr wrap="none" rtlCol="0">
            <a:spAutoFit/>
          </a:bodyPr>
          <a:lstStyle/>
          <a:p>
            <a:r>
              <a:rPr lang="en-US" dirty="0"/>
              <a:t>Image from </a:t>
            </a:r>
            <a:r>
              <a:rPr lang="en-US" dirty="0">
                <a:hlinkClick r:id="rId5"/>
              </a:rPr>
              <a:t>https://docs.microsoft.com/en-us/azure/aks/concepts-clusters-workloads</a:t>
            </a:r>
            <a:r>
              <a:rPr lang="en-US" dirty="0"/>
              <a:t> </a:t>
            </a:r>
          </a:p>
        </p:txBody>
      </p:sp>
      <p:pic>
        <p:nvPicPr>
          <p:cNvPr id="9" name="Picture 8" descr="Diagram&#10;&#10;Description automatically generated">
            <a:extLst>
              <a:ext uri="{FF2B5EF4-FFF2-40B4-BE49-F238E27FC236}">
                <a16:creationId xmlns:a16="http://schemas.microsoft.com/office/drawing/2014/main" id="{56E5BFE9-BD0C-4C89-AFA2-105B32E16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0802" y="2503857"/>
            <a:ext cx="9018808" cy="2121307"/>
          </a:xfrm>
          <a:prstGeom prst="rect">
            <a:avLst/>
          </a:prstGeom>
        </p:spPr>
      </p:pic>
      <p:pic>
        <p:nvPicPr>
          <p:cNvPr id="10" name="Graphic 4">
            <a:extLst>
              <a:ext uri="{FF2B5EF4-FFF2-40B4-BE49-F238E27FC236}">
                <a16:creationId xmlns:a16="http://schemas.microsoft.com/office/drawing/2014/main" id="{6148D1D6-80F8-486C-84B7-B198D143F0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60382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a:t>
            </a:r>
            <a:r>
              <a:rPr lang="en-US"/>
              <a:t>User Group </a:t>
            </a:r>
            <a:r>
              <a:rPr lang="en-US" dirty="0"/>
              <a:t>workshops</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a:t>AKS workshops roadmap:</a:t>
            </a:r>
          </a:p>
          <a:p>
            <a:r>
              <a:rPr lang="en-US" dirty="0"/>
              <a:t>[x] AKS and Kubernetes 101</a:t>
            </a:r>
          </a:p>
          <a:p>
            <a:r>
              <a:rPr lang="en-US" dirty="0"/>
              <a:t>[x] Advanced AKS configuration</a:t>
            </a:r>
          </a:p>
          <a:p>
            <a:r>
              <a:rPr lang="en-US" dirty="0"/>
              <a:t>[x] Implement Immutable AKS Infrastructure on Azure with Bicep</a:t>
            </a:r>
          </a:p>
          <a:p>
            <a:r>
              <a:rPr lang="en-US" dirty="0"/>
              <a:t>[x] GitOps in AKS with Flux</a:t>
            </a:r>
          </a:p>
          <a:p>
            <a:r>
              <a:rPr lang="en-US" dirty="0"/>
              <a:t>[x] Scaling options for applications and clusters in AKS</a:t>
            </a:r>
          </a:p>
          <a:p>
            <a:r>
              <a:rPr lang="en-US" dirty="0"/>
              <a:t>[x] Monitoring options in AKS</a:t>
            </a:r>
          </a:p>
          <a:p>
            <a:r>
              <a:rPr lang="en-US" dirty="0"/>
              <a:t>[  ] Service mesh in AKS with linkerd</a:t>
            </a:r>
          </a:p>
          <a:p>
            <a:r>
              <a:rPr lang="en-US" dirty="0"/>
              <a:t>[  ] Security in AKS</a:t>
            </a:r>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BECB7BE-A1DA-4603-B4F5-F0023373D9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835500" y="6461182"/>
            <a:ext cx="5803255" cy="369332"/>
          </a:xfrm>
          <a:prstGeom prst="rect">
            <a:avLst/>
          </a:prstGeom>
          <a:noFill/>
        </p:spPr>
        <p:txBody>
          <a:bodyPr wrap="none" rtlCol="0">
            <a:spAutoFit/>
          </a:bodyPr>
          <a:lstStyle/>
          <a:p>
            <a:r>
              <a:rPr lang="en-US" dirty="0">
                <a:hlinkClick r:id="rId5"/>
              </a:rPr>
              <a:t>https://docs.microsoft.com/en-us/azure/aks/concepts-scale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r>
              <a:rPr lang="en-US" dirty="0"/>
              <a:t>Manually scale pods or nodes</a:t>
            </a:r>
          </a:p>
          <a:p>
            <a:pPr marL="152396" indent="0">
              <a:buNone/>
            </a:pPr>
            <a:endParaRPr lang="en-US" dirty="0"/>
          </a:p>
          <a:p>
            <a:r>
              <a:rPr lang="en-US" dirty="0"/>
              <a:t>Horizontal pod </a:t>
            </a:r>
            <a:r>
              <a:rPr lang="en-US" dirty="0" err="1"/>
              <a:t>autoscaler</a:t>
            </a:r>
            <a:endParaRPr lang="en-US" dirty="0"/>
          </a:p>
          <a:p>
            <a:endParaRPr lang="en-US" dirty="0"/>
          </a:p>
          <a:p>
            <a:r>
              <a:rPr lang="en-US" dirty="0"/>
              <a:t>KEDA</a:t>
            </a:r>
          </a:p>
          <a:p>
            <a:pPr marL="152396" indent="0">
              <a:buNone/>
            </a:pPr>
            <a:endParaRPr lang="en-US" dirty="0"/>
          </a:p>
          <a:p>
            <a:r>
              <a:rPr lang="en-US" dirty="0"/>
              <a:t>Cluster </a:t>
            </a:r>
            <a:r>
              <a:rPr lang="en-US" dirty="0" err="1"/>
              <a:t>autoscaler</a:t>
            </a:r>
            <a:endParaRPr lang="en-US" dirty="0"/>
          </a:p>
          <a:p>
            <a:endParaRPr lang="en-US" dirty="0"/>
          </a:p>
          <a:p>
            <a:endParaRPr lang="en-US" dirty="0"/>
          </a:p>
        </p:txBody>
      </p:sp>
      <p:pic>
        <p:nvPicPr>
          <p:cNvPr id="12" name="Picture 11" descr="Timeline&#10;&#10;Description automatically generated">
            <a:extLst>
              <a:ext uri="{FF2B5EF4-FFF2-40B4-BE49-F238E27FC236}">
                <a16:creationId xmlns:a16="http://schemas.microsoft.com/office/drawing/2014/main" id="{D798EEAB-823C-43EF-938B-858BC0238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3221" y="4155413"/>
            <a:ext cx="4157826" cy="2191419"/>
          </a:xfrm>
          <a:prstGeom prst="rect">
            <a:avLst/>
          </a:prstGeom>
        </p:spPr>
      </p:pic>
      <p:pic>
        <p:nvPicPr>
          <p:cNvPr id="14" name="Picture 13" descr="Timeline&#10;&#10;Description automatically generated">
            <a:extLst>
              <a:ext uri="{FF2B5EF4-FFF2-40B4-BE49-F238E27FC236}">
                <a16:creationId xmlns:a16="http://schemas.microsoft.com/office/drawing/2014/main" id="{FDD2CCE9-90DD-4BC7-856F-22F1A222C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3221" y="2275314"/>
            <a:ext cx="4048125" cy="1676400"/>
          </a:xfrm>
          <a:prstGeom prst="rect">
            <a:avLst/>
          </a:prstGeom>
        </p:spPr>
      </p:pic>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178526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Lab-01, 02, 03</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31E5A9FE-0D0F-C127-A8EB-18F38B97DC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168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69AFDC66-35A2-E9F5-6505-920584609D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844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Pods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AFFF8E5-8775-087E-5EDA-3792D2906A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819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4555200"/>
          </a:xfrm>
        </p:spPr>
        <p:txBody>
          <a:bodyPr/>
          <a:lstStyle/>
          <a:p>
            <a:pPr marL="152396" indent="0">
              <a:buNone/>
            </a:pPr>
            <a:r>
              <a:rPr lang="en-US" dirty="0"/>
              <a:t>A Pod is an abstraction that represents:</a:t>
            </a:r>
          </a:p>
          <a:p>
            <a:r>
              <a:rPr lang="en-US" dirty="0"/>
              <a:t>a group of one or more application containers</a:t>
            </a:r>
          </a:p>
          <a:p>
            <a:r>
              <a:rPr lang="en-US" dirty="0"/>
              <a:t>Shared storage, as Volumes</a:t>
            </a:r>
          </a:p>
          <a:p>
            <a:r>
              <a:rPr lang="en-US" dirty="0"/>
              <a:t>Networking, as a unique cluster IP address</a:t>
            </a:r>
          </a:p>
          <a:p>
            <a:r>
              <a:rPr lang="en-US" dirty="0"/>
              <a:t>Information about image version and specific ports to use</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6" name="Group 5">
            <a:extLst>
              <a:ext uri="{FF2B5EF4-FFF2-40B4-BE49-F238E27FC236}">
                <a16:creationId xmlns:a16="http://schemas.microsoft.com/office/drawing/2014/main" id="{B34FD8BB-24B9-450B-997E-848561E780CA}"/>
              </a:ext>
            </a:extLst>
          </p:cNvPr>
          <p:cNvGrpSpPr/>
          <p:nvPr/>
        </p:nvGrpSpPr>
        <p:grpSpPr>
          <a:xfrm>
            <a:off x="4113446" y="4119953"/>
            <a:ext cx="2613566" cy="2139777"/>
            <a:chOff x="7612936" y="3952056"/>
            <a:chExt cx="2613566" cy="2139777"/>
          </a:xfrm>
        </p:grpSpPr>
        <p:sp>
          <p:nvSpPr>
            <p:cNvPr id="28" name="Rectangle: Rounded Corners 27">
              <a:extLst>
                <a:ext uri="{FF2B5EF4-FFF2-40B4-BE49-F238E27FC236}">
                  <a16:creationId xmlns:a16="http://schemas.microsoft.com/office/drawing/2014/main" id="{F837506D-2344-43CF-AA9A-2B3680A9D159}"/>
                </a:ext>
              </a:extLst>
            </p:cNvPr>
            <p:cNvSpPr/>
            <p:nvPr/>
          </p:nvSpPr>
          <p:spPr>
            <a:xfrm>
              <a:off x="7612936" y="4148987"/>
              <a:ext cx="2613566" cy="1558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pod</a:t>
              </a:r>
            </a:p>
          </p:txBody>
        </p:sp>
        <p:sp>
          <p:nvSpPr>
            <p:cNvPr id="29" name="Rectangle: Rounded Corners 28">
              <a:extLst>
                <a:ext uri="{FF2B5EF4-FFF2-40B4-BE49-F238E27FC236}">
                  <a16:creationId xmlns:a16="http://schemas.microsoft.com/office/drawing/2014/main" id="{C4778205-FB0E-423A-8B9D-20A756E0B440}"/>
                </a:ext>
              </a:extLst>
            </p:cNvPr>
            <p:cNvSpPr/>
            <p:nvPr/>
          </p:nvSpPr>
          <p:spPr>
            <a:xfrm>
              <a:off x="8246961" y="5013752"/>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app-b</a:t>
              </a:r>
            </a:p>
          </p:txBody>
        </p:sp>
        <p:sp>
          <p:nvSpPr>
            <p:cNvPr id="30" name="Rectangle: Rounded Corners 29">
              <a:extLst>
                <a:ext uri="{FF2B5EF4-FFF2-40B4-BE49-F238E27FC236}">
                  <a16:creationId xmlns:a16="http://schemas.microsoft.com/office/drawing/2014/main" id="{2B1A75AE-B873-489B-8370-FF57830C63E7}"/>
                </a:ext>
              </a:extLst>
            </p:cNvPr>
            <p:cNvSpPr/>
            <p:nvPr/>
          </p:nvSpPr>
          <p:spPr>
            <a:xfrm>
              <a:off x="8240290" y="4557941"/>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a:t>
              </a:r>
            </a:p>
          </p:txBody>
        </p:sp>
        <p:sp>
          <p:nvSpPr>
            <p:cNvPr id="31" name="Cylinder 30">
              <a:extLst>
                <a:ext uri="{FF2B5EF4-FFF2-40B4-BE49-F238E27FC236}">
                  <a16:creationId xmlns:a16="http://schemas.microsoft.com/office/drawing/2014/main" id="{15D95A74-8E46-4B8D-A152-CE0BBF1BCE61}"/>
                </a:ext>
              </a:extLst>
            </p:cNvPr>
            <p:cNvSpPr/>
            <p:nvPr/>
          </p:nvSpPr>
          <p:spPr>
            <a:xfrm>
              <a:off x="8133515" y="5553600"/>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Config</a:t>
              </a:r>
            </a:p>
            <a:p>
              <a:pPr algn="ctr"/>
              <a:r>
                <a:rPr lang="en-US" sz="1100" dirty="0">
                  <a:solidFill>
                    <a:schemeClr val="tx1"/>
                  </a:solidFill>
                </a:rPr>
                <a:t>map</a:t>
              </a:r>
            </a:p>
          </p:txBody>
        </p:sp>
        <p:sp>
          <p:nvSpPr>
            <p:cNvPr id="32" name="Cylinder 31">
              <a:extLst>
                <a:ext uri="{FF2B5EF4-FFF2-40B4-BE49-F238E27FC236}">
                  <a16:creationId xmlns:a16="http://schemas.microsoft.com/office/drawing/2014/main" id="{B63F3C5E-2F4D-4BF4-9C5A-BADC9A24B760}"/>
                </a:ext>
              </a:extLst>
            </p:cNvPr>
            <p:cNvSpPr/>
            <p:nvPr/>
          </p:nvSpPr>
          <p:spPr>
            <a:xfrm>
              <a:off x="9180008" y="5536519"/>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Secrets</a:t>
              </a:r>
            </a:p>
          </p:txBody>
        </p:sp>
        <p:sp>
          <p:nvSpPr>
            <p:cNvPr id="33" name="Rectangle: Rounded Corners 32">
              <a:extLst>
                <a:ext uri="{FF2B5EF4-FFF2-40B4-BE49-F238E27FC236}">
                  <a16:creationId xmlns:a16="http://schemas.microsoft.com/office/drawing/2014/main" id="{6BE391E3-4666-4E99-8DBF-965AC4954744}"/>
                </a:ext>
              </a:extLst>
            </p:cNvPr>
            <p:cNvSpPr/>
            <p:nvPr/>
          </p:nvSpPr>
          <p:spPr>
            <a:xfrm>
              <a:off x="8926389" y="3952056"/>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grpSp>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84C068A3-34B9-4AD7-A15D-9FC2CD5AAB75}"/>
              </a:ext>
            </a:extLst>
          </p:cNvPr>
          <p:cNvPicPr>
            <a:picLocks noChangeAspect="1"/>
          </p:cNvPicPr>
          <p:nvPr/>
        </p:nvPicPr>
        <p:blipFill>
          <a:blip r:embed="rId7"/>
          <a:stretch>
            <a:fillRect/>
          </a:stretch>
        </p:blipFill>
        <p:spPr>
          <a:xfrm>
            <a:off x="9764546" y="1616016"/>
            <a:ext cx="2011854" cy="3276884"/>
          </a:xfrm>
          <a:prstGeom prst="rect">
            <a:avLst/>
          </a:prstGeom>
        </p:spPr>
      </p:pic>
    </p:spTree>
    <p:extLst>
      <p:ext uri="{BB962C8B-B14F-4D97-AF65-F5344CB8AC3E}">
        <p14:creationId xmlns:p14="http://schemas.microsoft.com/office/powerpoint/2010/main" val="2155284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 lifecycle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Graphic 10">
            <a:extLst>
              <a:ext uri="{FF2B5EF4-FFF2-40B4-BE49-F238E27FC236}">
                <a16:creationId xmlns:a16="http://schemas.microsoft.com/office/drawing/2014/main" id="{FF32BA30-55BD-4F04-BD2B-9F13533804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58465" y="2250843"/>
            <a:ext cx="7610475" cy="2647950"/>
          </a:xfrm>
          <a:prstGeom prst="rect">
            <a:avLst/>
          </a:prstGeom>
        </p:spPr>
      </p:pic>
      <p:sp>
        <p:nvSpPr>
          <p:cNvPr id="21" name="TextBox 20">
            <a:extLst>
              <a:ext uri="{FF2B5EF4-FFF2-40B4-BE49-F238E27FC236}">
                <a16:creationId xmlns:a16="http://schemas.microsoft.com/office/drawing/2014/main" id="{B1D909C6-BCD5-45CD-BD9B-C731C797008C}"/>
              </a:ext>
            </a:extLst>
          </p:cNvPr>
          <p:cNvSpPr txBox="1"/>
          <p:nvPr/>
        </p:nvSpPr>
        <p:spPr>
          <a:xfrm>
            <a:off x="2062043" y="6330834"/>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Tree>
    <p:extLst>
      <p:ext uri="{BB962C8B-B14F-4D97-AF65-F5344CB8AC3E}">
        <p14:creationId xmlns:p14="http://schemas.microsoft.com/office/powerpoint/2010/main" val="2981813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Readiness and Liveness probes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978D07E2-DD8A-457A-C8BB-A921BC85EF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544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On every node is a daemon called a Kubelet</a:t>
            </a:r>
          </a:p>
          <a:p>
            <a:r>
              <a:rPr lang="en-US" dirty="0"/>
              <a:t>One of the </a:t>
            </a:r>
            <a:r>
              <a:rPr lang="en-US" dirty="0" err="1"/>
              <a:t>Kubelet’s</a:t>
            </a:r>
            <a:r>
              <a:rPr lang="en-US" dirty="0"/>
              <a:t> jobs is to ensure that pods are healthy</a:t>
            </a:r>
          </a:p>
          <a:p>
            <a:r>
              <a:rPr lang="en-US" dirty="0"/>
              <a:t>Kubelet sends out a liveness probe to a pod</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08602A51-AB11-46E9-941B-FA087D020BBA}"/>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2" name="Callout: Line with Border and Accent Bar 11">
            <a:extLst>
              <a:ext uri="{FF2B5EF4-FFF2-40B4-BE49-F238E27FC236}">
                <a16:creationId xmlns:a16="http://schemas.microsoft.com/office/drawing/2014/main" id="{C3C5EF18-2095-426E-8CD9-3AA02C782AED}"/>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p>
        </p:txBody>
      </p:sp>
      <p:pic>
        <p:nvPicPr>
          <p:cNvPr id="14" name="Graphic 4">
            <a:extLst>
              <a:ext uri="{FF2B5EF4-FFF2-40B4-BE49-F238E27FC236}">
                <a16:creationId xmlns:a16="http://schemas.microsoft.com/office/drawing/2014/main" id="{9DCAE479-512E-430A-9838-5DDFFB0CDA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78466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If the Kubelet gets back multiple bad responses </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A144A002-9363-4EA8-B4F7-D8E05CB583D5}"/>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restart!</a:t>
            </a:r>
          </a:p>
        </p:txBody>
      </p:sp>
      <p:pic>
        <p:nvPicPr>
          <p:cNvPr id="12" name="Graphic 4">
            <a:extLst>
              <a:ext uri="{FF2B5EF4-FFF2-40B4-BE49-F238E27FC236}">
                <a16:creationId xmlns:a16="http://schemas.microsoft.com/office/drawing/2014/main" id="{2A08C755-4203-4D33-BBC6-AFCD571761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37013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pic>
        <p:nvPicPr>
          <p:cNvPr id="18" name="Graphic 4">
            <a:extLst>
              <a:ext uri="{FF2B5EF4-FFF2-40B4-BE49-F238E27FC236}">
                <a16:creationId xmlns:a16="http://schemas.microsoft.com/office/drawing/2014/main" id="{4AF8FA69-2A07-4E4C-8351-4AC6FF8957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23092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Mix of slides and labs with focus on labs</a:t>
            </a:r>
          </a:p>
          <a:p>
            <a:pPr marL="380990" indent="-380990">
              <a:spcAft>
                <a:spcPts val="2133"/>
              </a:spcAft>
            </a:pPr>
            <a:r>
              <a:rPr lang="en-US" dirty="0">
                <a:sym typeface="Wingdings" panose="05000000000000000000" pitchFamily="2" charset="2"/>
              </a:rPr>
              <a:t>Let’s help each other, the one who finished earlier can help others</a:t>
            </a:r>
          </a:p>
          <a:p>
            <a:pPr marL="380990" indent="-380990">
              <a:spcAft>
                <a:spcPts val="2133"/>
              </a:spcAft>
            </a:pPr>
            <a:r>
              <a:rPr lang="en-US" dirty="0">
                <a:sym typeface="Wingdings" panose="05000000000000000000" pitchFamily="2" charset="2"/>
              </a:rPr>
              <a:t>Keep the same resource names as in labs -&gt; easier to troubleshot </a:t>
            </a:r>
            <a:endParaRPr lang="en-US" dirty="0"/>
          </a:p>
          <a:p>
            <a:pPr marL="380990" indent="-380990">
              <a:spcAft>
                <a:spcPts val="2133"/>
              </a:spcAft>
            </a:pPr>
            <a:r>
              <a:rPr lang="en-US" dirty="0"/>
              <a:t>Feel free to contribute with PR to the labs content by fixing gramma, typos, wrong commands </a:t>
            </a:r>
            <a:r>
              <a:rPr lang="en-US" dirty="0" err="1"/>
              <a:t>etc</a:t>
            </a:r>
            <a:r>
              <a:rPr lang="en-US" dirty="0"/>
              <a:t>…</a:t>
            </a:r>
          </a:p>
          <a:p>
            <a:pPr marL="380990" indent="-380990">
              <a:spcAft>
                <a:spcPts val="2133"/>
              </a:spcAft>
            </a:pPr>
            <a:r>
              <a:rPr lang="en-US" dirty="0"/>
              <a:t>Labs are available after the event</a:t>
            </a:r>
          </a:p>
          <a:p>
            <a:pPr marL="380990" indent="-380990">
              <a:spcAft>
                <a:spcPts val="2133"/>
              </a:spcAft>
            </a:pPr>
            <a:r>
              <a:rPr lang="en-US" dirty="0"/>
              <a:t>Cluster(s) can be available after the event for some time by request</a:t>
            </a:r>
          </a:p>
          <a:p>
            <a:pPr marL="380990" indent="-380990">
              <a:spcAft>
                <a:spcPts val="2133"/>
              </a:spcAft>
            </a:pPr>
            <a:endParaRPr lang="en-US" dirty="0"/>
          </a:p>
          <a:p>
            <a:pPr marL="380990" indent="-380990">
              <a:spcAft>
                <a:spcPts val="2133"/>
              </a:spcAft>
            </a:pPr>
            <a:endParaRPr lang="en-US" dirty="0"/>
          </a:p>
        </p:txBody>
      </p:sp>
      <p:pic>
        <p:nvPicPr>
          <p:cNvPr id="5" name="Google Shape;56;p13">
            <a:extLst>
              <a:ext uri="{FF2B5EF4-FFF2-40B4-BE49-F238E27FC236}">
                <a16:creationId xmlns:a16="http://schemas.microsoft.com/office/drawing/2014/main" id="{EF827ABA-BEE0-4CCD-A3C3-21D4EF756FDB}"/>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4B2553-389A-4AE2-AC16-9A7D2CEDC6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app-a is already alive</a:t>
            </a:r>
          </a:p>
          <a:p>
            <a:r>
              <a:rPr lang="en-US" dirty="0"/>
              <a:t>kubelet sends readiness probe</a:t>
            </a:r>
          </a:p>
          <a:p>
            <a:r>
              <a:rPr lang="en-US" dirty="0"/>
              <a:t>If app-a is not ready, wait and send new request</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 yet</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F384CE8C-4016-4F64-8F30-EE7B97C575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8441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a:p>
            <a:r>
              <a:rPr lang="en-US" dirty="0"/>
              <a:t>Send traffic to app-a</a:t>
            </a:r>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8188223" y="3969863"/>
            <a:ext cx="176129" cy="11514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5" name="Graphic 4">
            <a:extLst>
              <a:ext uri="{FF2B5EF4-FFF2-40B4-BE49-F238E27FC236}">
                <a16:creationId xmlns:a16="http://schemas.microsoft.com/office/drawing/2014/main" id="{B65D59CD-E1E9-433D-A7DC-518EDDC391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4423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Lab-04, 05</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757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Deployments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DA22EB7D-4AD3-184B-0D2C-7CCCEF2574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436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Deployments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4"/>
            <a:ext cx="11125611" cy="575196"/>
          </a:xfrm>
        </p:spPr>
        <p:txBody>
          <a:bodyPr/>
          <a:lstStyle/>
          <a:p>
            <a:r>
              <a:rPr lang="en-US" dirty="0"/>
              <a:t>Drive current state towards desired state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5" name="Rectangle: Rounded Corners 24">
            <a:extLst>
              <a:ext uri="{FF2B5EF4-FFF2-40B4-BE49-F238E27FC236}">
                <a16:creationId xmlns:a16="http://schemas.microsoft.com/office/drawing/2014/main" id="{50253087-B4AF-4E0D-AC42-8FF058890324}"/>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26" name="Group 25">
            <a:extLst>
              <a:ext uri="{FF2B5EF4-FFF2-40B4-BE49-F238E27FC236}">
                <a16:creationId xmlns:a16="http://schemas.microsoft.com/office/drawing/2014/main" id="{E9AA6210-76C6-4B82-881C-B9F6E8973AE8}"/>
              </a:ext>
            </a:extLst>
          </p:cNvPr>
          <p:cNvGrpSpPr/>
          <p:nvPr/>
        </p:nvGrpSpPr>
        <p:grpSpPr>
          <a:xfrm>
            <a:off x="556054" y="4547286"/>
            <a:ext cx="1260389" cy="774081"/>
            <a:chOff x="556054" y="4547286"/>
            <a:chExt cx="1260389" cy="774081"/>
          </a:xfrm>
        </p:grpSpPr>
        <p:sp>
          <p:nvSpPr>
            <p:cNvPr id="27" name="Rectangle: Rounded Corners 26">
              <a:extLst>
                <a:ext uri="{FF2B5EF4-FFF2-40B4-BE49-F238E27FC236}">
                  <a16:creationId xmlns:a16="http://schemas.microsoft.com/office/drawing/2014/main" id="{7EE6C34B-1226-49EC-88C4-0CA47CE26B09}"/>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E2E6ADD3-5D3C-4290-BEB2-F3549C768C39}"/>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9" name="Rectangle: Rounded Corners 28">
            <a:extLst>
              <a:ext uri="{FF2B5EF4-FFF2-40B4-BE49-F238E27FC236}">
                <a16:creationId xmlns:a16="http://schemas.microsoft.com/office/drawing/2014/main" id="{64896002-6420-483F-B66E-75897E632905}"/>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30" name="Rectangle: Rounded Corners 29">
            <a:extLst>
              <a:ext uri="{FF2B5EF4-FFF2-40B4-BE49-F238E27FC236}">
                <a16:creationId xmlns:a16="http://schemas.microsoft.com/office/drawing/2014/main" id="{732862A0-85C8-402B-B1B1-332D783399EE}"/>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sp>
        <p:nvSpPr>
          <p:cNvPr id="41" name="TextBox 40">
            <a:extLst>
              <a:ext uri="{FF2B5EF4-FFF2-40B4-BE49-F238E27FC236}">
                <a16:creationId xmlns:a16="http://schemas.microsoft.com/office/drawing/2014/main" id="{5F8BEF6A-8006-47B4-B024-8A3364601489}"/>
              </a:ext>
            </a:extLst>
          </p:cNvPr>
          <p:cNvSpPr txBox="1"/>
          <p:nvPr/>
        </p:nvSpPr>
        <p:spPr>
          <a:xfrm>
            <a:off x="741405" y="2228671"/>
            <a:ext cx="2198914" cy="830997"/>
          </a:xfrm>
          <a:prstGeom prst="rect">
            <a:avLst/>
          </a:prstGeom>
          <a:solidFill>
            <a:schemeClr val="bg1"/>
          </a:solidFill>
        </p:spPr>
        <p:txBody>
          <a:bodyPr wrap="square" rtlCol="0">
            <a:spAutoFit/>
          </a:bodyPr>
          <a:lstStyle/>
          <a:p>
            <a:r>
              <a:rPr lang="en-US" sz="2400" dirty="0"/>
              <a:t>app: app-a</a:t>
            </a:r>
          </a:p>
          <a:p>
            <a:r>
              <a:rPr lang="en-US" sz="2400" dirty="0"/>
              <a:t>replicas: 1</a:t>
            </a:r>
          </a:p>
        </p:txBody>
      </p:sp>
      <p:sp>
        <p:nvSpPr>
          <p:cNvPr id="42" name="TextBox 41">
            <a:extLst>
              <a:ext uri="{FF2B5EF4-FFF2-40B4-BE49-F238E27FC236}">
                <a16:creationId xmlns:a16="http://schemas.microsoft.com/office/drawing/2014/main" id="{7AFA8CA7-BCAC-43F5-B730-852F22FF3EFA}"/>
              </a:ext>
            </a:extLst>
          </p:cNvPr>
          <p:cNvSpPr txBox="1"/>
          <p:nvPr/>
        </p:nvSpPr>
        <p:spPr>
          <a:xfrm>
            <a:off x="741405" y="2225522"/>
            <a:ext cx="2198914" cy="830997"/>
          </a:xfrm>
          <a:prstGeom prst="rect">
            <a:avLst/>
          </a:prstGeom>
          <a:solidFill>
            <a:schemeClr val="bg1"/>
          </a:solidFill>
        </p:spPr>
        <p:txBody>
          <a:bodyPr wrap="square" rtlCol="0">
            <a:spAutoFit/>
          </a:bodyPr>
          <a:lstStyle/>
          <a:p>
            <a:r>
              <a:rPr lang="en-US" sz="2400" dirty="0"/>
              <a:t>app: app-a</a:t>
            </a:r>
          </a:p>
          <a:p>
            <a:r>
              <a:rPr lang="en-US" sz="2400" dirty="0">
                <a:solidFill>
                  <a:srgbClr val="FF0000"/>
                </a:solidFill>
              </a:rPr>
              <a:t>replicas: 3</a:t>
            </a:r>
          </a:p>
        </p:txBody>
      </p:sp>
      <p:grpSp>
        <p:nvGrpSpPr>
          <p:cNvPr id="43" name="Group 42">
            <a:extLst>
              <a:ext uri="{FF2B5EF4-FFF2-40B4-BE49-F238E27FC236}">
                <a16:creationId xmlns:a16="http://schemas.microsoft.com/office/drawing/2014/main" id="{79B96D74-C4BB-4DA7-84BA-5BF8CB4D4FE9}"/>
              </a:ext>
            </a:extLst>
          </p:cNvPr>
          <p:cNvGrpSpPr/>
          <p:nvPr/>
        </p:nvGrpSpPr>
        <p:grpSpPr>
          <a:xfrm>
            <a:off x="6390796" y="4547286"/>
            <a:ext cx="1260389" cy="774081"/>
            <a:chOff x="556054" y="4547286"/>
            <a:chExt cx="1260389" cy="774081"/>
          </a:xfrm>
        </p:grpSpPr>
        <p:sp>
          <p:nvSpPr>
            <p:cNvPr id="44" name="Rectangle: Rounded Corners 43">
              <a:extLst>
                <a:ext uri="{FF2B5EF4-FFF2-40B4-BE49-F238E27FC236}">
                  <a16:creationId xmlns:a16="http://schemas.microsoft.com/office/drawing/2014/main" id="{DC233141-9E01-4D86-849A-C70945DB4B18}"/>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5" name="Rectangle: Rounded Corners 44">
              <a:extLst>
                <a:ext uri="{FF2B5EF4-FFF2-40B4-BE49-F238E27FC236}">
                  <a16:creationId xmlns:a16="http://schemas.microsoft.com/office/drawing/2014/main" id="{2C80B220-FF7C-492D-A356-BE332E494C0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46" name="Group 45">
            <a:extLst>
              <a:ext uri="{FF2B5EF4-FFF2-40B4-BE49-F238E27FC236}">
                <a16:creationId xmlns:a16="http://schemas.microsoft.com/office/drawing/2014/main" id="{BBBEE9BC-06D8-46CB-9CD8-C05D58DE4442}"/>
              </a:ext>
            </a:extLst>
          </p:cNvPr>
          <p:cNvGrpSpPr/>
          <p:nvPr/>
        </p:nvGrpSpPr>
        <p:grpSpPr>
          <a:xfrm>
            <a:off x="10187674" y="4543305"/>
            <a:ext cx="1260389" cy="774081"/>
            <a:chOff x="556054" y="4547286"/>
            <a:chExt cx="1260389" cy="774081"/>
          </a:xfrm>
        </p:grpSpPr>
        <p:sp>
          <p:nvSpPr>
            <p:cNvPr id="47" name="Rectangle: Rounded Corners 46">
              <a:extLst>
                <a:ext uri="{FF2B5EF4-FFF2-40B4-BE49-F238E27FC236}">
                  <a16:creationId xmlns:a16="http://schemas.microsoft.com/office/drawing/2014/main" id="{58D05244-46CB-41D1-B20A-09E192C95491}"/>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8" name="Rectangle: Rounded Corners 47">
              <a:extLst>
                <a:ext uri="{FF2B5EF4-FFF2-40B4-BE49-F238E27FC236}">
                  <a16:creationId xmlns:a16="http://schemas.microsoft.com/office/drawing/2014/main" id="{2AAAA9F6-AAC4-4C54-8610-9EDE53D5EA1E}"/>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49" name="Rectangle: Rounded Corners 48">
            <a:extLst>
              <a:ext uri="{FF2B5EF4-FFF2-40B4-BE49-F238E27FC236}">
                <a16:creationId xmlns:a16="http://schemas.microsoft.com/office/drawing/2014/main" id="{768375C8-FE5C-4524-959D-A5EFA4980E94}"/>
              </a:ext>
            </a:extLst>
          </p:cNvPr>
          <p:cNvSpPr/>
          <p:nvPr/>
        </p:nvSpPr>
        <p:spPr>
          <a:xfrm>
            <a:off x="8053656" y="4331953"/>
            <a:ext cx="3589841" cy="1392770"/>
          </a:xfrm>
          <a:prstGeom prst="roundRect">
            <a:avLst/>
          </a:prstGeom>
          <a:solidFill>
            <a:srgbClr val="FF0000"/>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50" name="Group 49">
            <a:extLst>
              <a:ext uri="{FF2B5EF4-FFF2-40B4-BE49-F238E27FC236}">
                <a16:creationId xmlns:a16="http://schemas.microsoft.com/office/drawing/2014/main" id="{9D8D403C-6AD4-4BB7-A29B-5E2E93CD32C4}"/>
              </a:ext>
            </a:extLst>
          </p:cNvPr>
          <p:cNvGrpSpPr/>
          <p:nvPr/>
        </p:nvGrpSpPr>
        <p:grpSpPr>
          <a:xfrm>
            <a:off x="4469745" y="4539324"/>
            <a:ext cx="1260389" cy="774081"/>
            <a:chOff x="556054" y="4547286"/>
            <a:chExt cx="1260389" cy="774081"/>
          </a:xfrm>
        </p:grpSpPr>
        <p:sp>
          <p:nvSpPr>
            <p:cNvPr id="51" name="Rectangle: Rounded Corners 50">
              <a:extLst>
                <a:ext uri="{FF2B5EF4-FFF2-40B4-BE49-F238E27FC236}">
                  <a16:creationId xmlns:a16="http://schemas.microsoft.com/office/drawing/2014/main" id="{505D012F-6E95-4C67-9158-D9464C2AF70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52" name="Rectangle: Rounded Corners 51">
              <a:extLst>
                <a:ext uri="{FF2B5EF4-FFF2-40B4-BE49-F238E27FC236}">
                  <a16:creationId xmlns:a16="http://schemas.microsoft.com/office/drawing/2014/main" id="{26D61B1A-29DA-4C11-A759-C9C1BD62C07D}"/>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pic>
        <p:nvPicPr>
          <p:cNvPr id="24" name="Graphic 4">
            <a:extLst>
              <a:ext uri="{FF2B5EF4-FFF2-40B4-BE49-F238E27FC236}">
                <a16:creationId xmlns:a16="http://schemas.microsoft.com/office/drawing/2014/main" id="{C0B231EA-0C91-40E3-A0EA-AD0CC40FFF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6502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3007922" cy="12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86FBF3BE-D5D3-495B-A7E7-0BE8BBDED7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5762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D5573AD1-51A0-43AC-BCEC-0BE275828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75712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35" name="Graphic 4">
            <a:extLst>
              <a:ext uri="{FF2B5EF4-FFF2-40B4-BE49-F238E27FC236}">
                <a16:creationId xmlns:a16="http://schemas.microsoft.com/office/drawing/2014/main" id="{F26E26EE-719B-4365-A133-92E6B3F5B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70312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CF33D950-D436-4158-BFC4-476FBBD4D3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992831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AFD1E51D-049B-4D9C-9B6A-A5DEA31475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5743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agenda</a:t>
            </a:r>
            <a:endParaRPr dirty="0"/>
          </a:p>
        </p:txBody>
      </p:sp>
      <p:sp>
        <p:nvSpPr>
          <p:cNvPr id="62" name="Google Shape;62;p14"/>
          <p:cNvSpPr txBox="1">
            <a:spLocks noGrp="1"/>
          </p:cNvSpPr>
          <p:nvPr>
            <p:ph type="body" idx="1"/>
          </p:nvPr>
        </p:nvSpPr>
        <p:spPr>
          <a:xfrm>
            <a:off x="415600" y="1536633"/>
            <a:ext cx="11360800" cy="5221614"/>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1400" dirty="0"/>
              <a:t> Slides - Kubernetes and AKS introduction (10 min)</a:t>
            </a:r>
          </a:p>
          <a:p>
            <a:pPr marL="171450" indent="-171450">
              <a:spcAft>
                <a:spcPts val="600"/>
              </a:spcAft>
            </a:pPr>
            <a:r>
              <a:rPr lang="en-US" sz="1400" dirty="0"/>
              <a:t> Lab-01 - AKS setup (15 min)</a:t>
            </a:r>
          </a:p>
          <a:p>
            <a:pPr marL="171450" indent="-171450">
              <a:spcAft>
                <a:spcPts val="600"/>
              </a:spcAft>
            </a:pPr>
            <a:r>
              <a:rPr lang="en-US" sz="1400" dirty="0"/>
              <a:t> Lab-02 - setting up you shell for better AKS/</a:t>
            </a:r>
            <a:r>
              <a:rPr lang="en-US" sz="1400" dirty="0" err="1"/>
              <a:t>kubectl</a:t>
            </a:r>
            <a:r>
              <a:rPr lang="en-US" sz="1400" dirty="0"/>
              <a:t> experience (15 min)</a:t>
            </a:r>
          </a:p>
          <a:p>
            <a:pPr marL="171450" indent="-171450">
              <a:spcAft>
                <a:spcPts val="600"/>
              </a:spcAft>
            </a:pPr>
            <a:r>
              <a:rPr lang="en-US" sz="1400" dirty="0"/>
              <a:t> Slides - Introduce our "guinea pig" app (10 min)</a:t>
            </a:r>
          </a:p>
          <a:p>
            <a:pPr marL="171450" indent="-171450">
              <a:spcAft>
                <a:spcPts val="600"/>
              </a:spcAft>
            </a:pPr>
            <a:r>
              <a:rPr lang="en-US" sz="1400" dirty="0"/>
              <a:t> Lab-03 - Containerizing your application (15 min)</a:t>
            </a:r>
          </a:p>
          <a:p>
            <a:pPr marL="171450" indent="-171450">
              <a:spcAft>
                <a:spcPts val="600"/>
              </a:spcAft>
            </a:pPr>
            <a:r>
              <a:rPr lang="en-US" sz="1400" dirty="0"/>
              <a:t>Pause</a:t>
            </a:r>
          </a:p>
          <a:p>
            <a:pPr marL="171450" indent="-171450">
              <a:spcAft>
                <a:spcPts val="600"/>
              </a:spcAft>
            </a:pPr>
            <a:r>
              <a:rPr lang="en-US" sz="1400" dirty="0"/>
              <a:t> Slides - Pods, Namespaces (10 min)</a:t>
            </a:r>
          </a:p>
          <a:p>
            <a:pPr marL="171450" indent="-171450">
              <a:spcAft>
                <a:spcPts val="600"/>
              </a:spcAft>
            </a:pPr>
            <a:r>
              <a:rPr lang="en-US" sz="1400" dirty="0"/>
              <a:t> Lab-04 - Creating, managing and testing pods (15 min)</a:t>
            </a:r>
          </a:p>
          <a:p>
            <a:pPr marL="171450" indent="-171450">
              <a:spcAft>
                <a:spcPts val="600"/>
              </a:spcAft>
            </a:pPr>
            <a:r>
              <a:rPr lang="en-US" sz="1400" dirty="0"/>
              <a:t> Slides - Readiness and Liveness probes (15 min)</a:t>
            </a:r>
          </a:p>
          <a:p>
            <a:pPr marL="171450" indent="-171450">
              <a:spcAft>
                <a:spcPts val="600"/>
              </a:spcAft>
            </a:pPr>
            <a:r>
              <a:rPr lang="en-US" sz="1400" dirty="0"/>
              <a:t> Lab-05 - Readiness and Liveness probes (15 min)</a:t>
            </a:r>
          </a:p>
          <a:p>
            <a:pPr marL="171450" indent="-171450">
              <a:spcAft>
                <a:spcPts val="600"/>
              </a:spcAft>
            </a:pPr>
            <a:r>
              <a:rPr lang="en-US" sz="1400" dirty="0"/>
              <a:t> Slides - Deployments (5 min)</a:t>
            </a:r>
          </a:p>
          <a:p>
            <a:pPr marL="171450" indent="-171450">
              <a:spcAft>
                <a:spcPts val="600"/>
              </a:spcAft>
            </a:pPr>
            <a:r>
              <a:rPr lang="en-US" sz="1400" dirty="0"/>
              <a:t> Lab-06 - Deployments (15 min)</a:t>
            </a:r>
          </a:p>
          <a:p>
            <a:pPr marL="171450" indent="-171450">
              <a:spcAft>
                <a:spcPts val="600"/>
              </a:spcAft>
            </a:pPr>
            <a:r>
              <a:rPr lang="en-US" sz="1400" dirty="0"/>
              <a:t>Pause</a:t>
            </a:r>
          </a:p>
          <a:p>
            <a:pPr marL="171450" indent="-171450">
              <a:spcAft>
                <a:spcPts val="600"/>
              </a:spcAft>
            </a:pPr>
            <a:r>
              <a:rPr lang="en-US" sz="1400" dirty="0"/>
              <a:t> Slides - Services, Labels, Selectors (10 min)</a:t>
            </a:r>
          </a:p>
          <a:p>
            <a:pPr marL="171450" indent="-171450">
              <a:spcAft>
                <a:spcPts val="600"/>
              </a:spcAft>
            </a:pPr>
            <a:r>
              <a:rPr lang="en-US" sz="1400" dirty="0"/>
              <a:t> Lab-07 - Creating and Managing Services (15 min)</a:t>
            </a:r>
          </a:p>
          <a:p>
            <a:pPr marL="171450" indent="-171450">
              <a:spcAft>
                <a:spcPts val="600"/>
              </a:spcAft>
            </a:pPr>
            <a:r>
              <a:rPr lang="en-US" sz="1400" dirty="0"/>
              <a:t> Slides - </a:t>
            </a:r>
            <a:r>
              <a:rPr lang="en-US" sz="1400" dirty="0" err="1"/>
              <a:t>Configmaps</a:t>
            </a:r>
            <a:r>
              <a:rPr lang="en-US" sz="1400" dirty="0"/>
              <a:t> and secrets (5 min)</a:t>
            </a:r>
          </a:p>
          <a:p>
            <a:pPr marL="171450" indent="-171450">
              <a:spcAft>
                <a:spcPts val="600"/>
              </a:spcAft>
            </a:pPr>
            <a:r>
              <a:rPr lang="en-US" sz="1400" dirty="0"/>
              <a:t> Lab-08 - </a:t>
            </a:r>
            <a:r>
              <a:rPr lang="en-US" sz="1400" dirty="0" err="1"/>
              <a:t>Configmaps</a:t>
            </a:r>
            <a:r>
              <a:rPr lang="en-US" sz="1400" dirty="0"/>
              <a:t> and secrets (15 min)</a:t>
            </a:r>
          </a:p>
          <a:p>
            <a:pPr marL="171450" indent="-171450">
              <a:spcAft>
                <a:spcPts val="600"/>
              </a:spcAft>
            </a:pPr>
            <a:r>
              <a:rPr lang="en-US" sz="1400" dirty="0"/>
              <a:t> Lab-09 - AKS Kubernetes resources at the Azure portal (15 min)</a:t>
            </a:r>
          </a:p>
          <a:p>
            <a:pPr marL="171450" indent="-171450">
              <a:spcAft>
                <a:spcPts val="600"/>
              </a:spcAft>
            </a:pPr>
            <a:r>
              <a:rPr lang="en-US" sz="1400" dirty="0"/>
              <a:t> Lab-10 - Cleaning up (5 min)</a:t>
            </a:r>
          </a:p>
          <a:p>
            <a:pPr marL="0" indent="0">
              <a:buNone/>
            </a:pPr>
            <a:endParaRPr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915002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9D1E7F37-0BD2-452B-988A-150921F59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71511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4">
            <a:extLst>
              <a:ext uri="{FF2B5EF4-FFF2-40B4-BE49-F238E27FC236}">
                <a16:creationId xmlns:a16="http://schemas.microsoft.com/office/drawing/2014/main" id="{AA1AC8AF-17FB-483F-96CC-307A47B634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28215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Services, Labels, Selectors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DCB1D50F-2397-B13B-BE5B-BCD8013107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862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Services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Persistent Endpoint for Pods</a:t>
            </a:r>
          </a:p>
          <a:p>
            <a:endParaRPr lang="en-US" dirty="0"/>
          </a:p>
          <a:p>
            <a:r>
              <a:rPr lang="en-US" dirty="0"/>
              <a:t>Use Labels </a:t>
            </a:r>
            <a:r>
              <a:rPr lang="en-US"/>
              <a:t>and Selectors to </a:t>
            </a:r>
            <a:r>
              <a:rPr lang="en-US" dirty="0"/>
              <a:t>select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23086" y="4659963"/>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18746" y="4659964"/>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14406" y="4659964"/>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2731746" cy="121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077994" y="3831650"/>
            <a:ext cx="2646233" cy="121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36086" cy="12153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AC367372-C5F5-42A3-A0A7-7DB9554FCF02}"/>
              </a:ext>
            </a:extLst>
          </p:cNvPr>
          <p:cNvSpPr/>
          <p:nvPr/>
        </p:nvSpPr>
        <p:spPr>
          <a:xfrm>
            <a:off x="2423086"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p:txBody>
      </p:sp>
      <p:sp>
        <p:nvSpPr>
          <p:cNvPr id="35" name="Rectangle: Rounded Corners 34">
            <a:extLst>
              <a:ext uri="{FF2B5EF4-FFF2-40B4-BE49-F238E27FC236}">
                <a16:creationId xmlns:a16="http://schemas.microsoft.com/office/drawing/2014/main" id="{F74F1E26-6F2E-40AE-AA8D-A08C347E2CEC}"/>
              </a:ext>
            </a:extLst>
          </p:cNvPr>
          <p:cNvSpPr/>
          <p:nvPr/>
        </p:nvSpPr>
        <p:spPr>
          <a:xfrm>
            <a:off x="5130118"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a:p>
            <a:endParaRPr lang="en-US" sz="1200" dirty="0">
              <a:solidFill>
                <a:schemeClr val="tx1"/>
              </a:solidFill>
            </a:endParaRPr>
          </a:p>
        </p:txBody>
      </p:sp>
      <p:sp>
        <p:nvSpPr>
          <p:cNvPr id="36" name="Rectangle: Rounded Corners 35">
            <a:extLst>
              <a:ext uri="{FF2B5EF4-FFF2-40B4-BE49-F238E27FC236}">
                <a16:creationId xmlns:a16="http://schemas.microsoft.com/office/drawing/2014/main" id="{051515AA-0B17-452E-A916-E2DA3FCEFFA7}"/>
              </a:ext>
            </a:extLst>
          </p:cNvPr>
          <p:cNvSpPr/>
          <p:nvPr/>
        </p:nvSpPr>
        <p:spPr>
          <a:xfrm>
            <a:off x="7837150" y="5673217"/>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p:txBody>
      </p:sp>
      <p:pic>
        <p:nvPicPr>
          <p:cNvPr id="25" name="Graphic 4">
            <a:extLst>
              <a:ext uri="{FF2B5EF4-FFF2-40B4-BE49-F238E27FC236}">
                <a16:creationId xmlns:a16="http://schemas.microsoft.com/office/drawing/2014/main" id="{13B5004E-21ED-46C9-9E1A-63CE22BC48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CFE68BED-F9F9-463B-A22C-48851BF778CF}"/>
              </a:ext>
            </a:extLst>
          </p:cNvPr>
          <p:cNvPicPr>
            <a:picLocks noChangeAspect="1"/>
          </p:cNvPicPr>
          <p:nvPr/>
        </p:nvPicPr>
        <p:blipFill>
          <a:blip r:embed="rId7"/>
          <a:stretch>
            <a:fillRect/>
          </a:stretch>
        </p:blipFill>
        <p:spPr>
          <a:xfrm>
            <a:off x="9960697" y="3118330"/>
            <a:ext cx="1889924" cy="2606266"/>
          </a:xfrm>
          <a:prstGeom prst="rect">
            <a:avLst/>
          </a:prstGeom>
        </p:spPr>
      </p:pic>
      <p:pic>
        <p:nvPicPr>
          <p:cNvPr id="13" name="Picture 12">
            <a:extLst>
              <a:ext uri="{FF2B5EF4-FFF2-40B4-BE49-F238E27FC236}">
                <a16:creationId xmlns:a16="http://schemas.microsoft.com/office/drawing/2014/main" id="{146C6386-4C88-4701-B505-C9C10729F557}"/>
              </a:ext>
            </a:extLst>
          </p:cNvPr>
          <p:cNvPicPr>
            <a:picLocks noChangeAspect="1"/>
          </p:cNvPicPr>
          <p:nvPr/>
        </p:nvPicPr>
        <p:blipFill>
          <a:blip r:embed="rId8"/>
          <a:stretch>
            <a:fillRect/>
          </a:stretch>
        </p:blipFill>
        <p:spPr>
          <a:xfrm>
            <a:off x="7386997" y="1187223"/>
            <a:ext cx="1821338" cy="2042337"/>
          </a:xfrm>
          <a:prstGeom prst="rect">
            <a:avLst/>
          </a:prstGeom>
        </p:spPr>
      </p:pic>
      <p:cxnSp>
        <p:nvCxnSpPr>
          <p:cNvPr id="17" name="Straight Arrow Connector 16">
            <a:extLst>
              <a:ext uri="{FF2B5EF4-FFF2-40B4-BE49-F238E27FC236}">
                <a16:creationId xmlns:a16="http://schemas.microsoft.com/office/drawing/2014/main" id="{14605907-7A6A-43AF-8DBC-4CB9A2C0D18B}"/>
              </a:ext>
            </a:extLst>
          </p:cNvPr>
          <p:cNvCxnSpPr/>
          <p:nvPr/>
        </p:nvCxnSpPr>
        <p:spPr>
          <a:xfrm flipH="1">
            <a:off x="6519178" y="2690896"/>
            <a:ext cx="810091" cy="683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38275D-6E18-4F7D-8886-46EDA421D5D4}"/>
              </a:ext>
            </a:extLst>
          </p:cNvPr>
          <p:cNvSpPr/>
          <p:nvPr/>
        </p:nvSpPr>
        <p:spPr>
          <a:xfrm>
            <a:off x="2202287" y="4437336"/>
            <a:ext cx="7165460" cy="225192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34A0DEE2-C19D-408F-A5F1-E593BC4BCA6E}"/>
              </a:ext>
            </a:extLst>
          </p:cNvPr>
          <p:cNvCxnSpPr/>
          <p:nvPr/>
        </p:nvCxnSpPr>
        <p:spPr>
          <a:xfrm flipH="1">
            <a:off x="9367747" y="4082992"/>
            <a:ext cx="592950" cy="31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1199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7141028"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016589C-6BD9-4F55-A7E4-454C97328AB5}"/>
              </a:ext>
            </a:extLst>
          </p:cNvPr>
          <p:cNvSpPr txBox="1"/>
          <p:nvPr/>
        </p:nvSpPr>
        <p:spPr>
          <a:xfrm>
            <a:off x="870858" y="1785652"/>
            <a:ext cx="2198914" cy="830997"/>
          </a:xfrm>
          <a:prstGeom prst="rect">
            <a:avLst/>
          </a:prstGeom>
          <a:noFill/>
        </p:spPr>
        <p:txBody>
          <a:bodyPr wrap="square" rtlCol="0">
            <a:spAutoFit/>
          </a:bodyPr>
          <a:lstStyle/>
          <a:p>
            <a:r>
              <a:rPr lang="en-US" sz="2400" dirty="0"/>
              <a:t>selector: </a:t>
            </a:r>
          </a:p>
          <a:p>
            <a:r>
              <a:rPr lang="en-US" sz="2400" dirty="0"/>
              <a:t>  app: app-a</a:t>
            </a:r>
          </a:p>
        </p:txBody>
      </p:sp>
      <p:pic>
        <p:nvPicPr>
          <p:cNvPr id="23" name="Graphic 4">
            <a:extLst>
              <a:ext uri="{FF2B5EF4-FFF2-40B4-BE49-F238E27FC236}">
                <a16:creationId xmlns:a16="http://schemas.microsoft.com/office/drawing/2014/main" id="{8842C5D4-2128-413D-9416-3BA33C790F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
        <p:nvSpPr>
          <p:cNvPr id="24" name="Rectangle: Rounded Corners 23">
            <a:extLst>
              <a:ext uri="{FF2B5EF4-FFF2-40B4-BE49-F238E27FC236}">
                <a16:creationId xmlns:a16="http://schemas.microsoft.com/office/drawing/2014/main" id="{D3316E78-7341-424E-952D-BF8C9DC894F4}"/>
              </a:ext>
            </a:extLst>
          </p:cNvPr>
          <p:cNvSpPr/>
          <p:nvPr/>
        </p:nvSpPr>
        <p:spPr>
          <a:xfrm>
            <a:off x="4778347" y="1881033"/>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248D40C3-4550-44DB-95C3-D05CB01685DE}"/>
              </a:ext>
            </a:extLst>
          </p:cNvPr>
          <p:cNvCxnSpPr>
            <a:stCxn id="24" idx="2"/>
            <a:endCxn id="15" idx="0"/>
          </p:cNvCxnSpPr>
          <p:nvPr/>
        </p:nvCxnSpPr>
        <p:spPr>
          <a:xfrm flipH="1">
            <a:off x="3042396" y="2338555"/>
            <a:ext cx="2530902" cy="10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ACAFA3-2BFF-4073-8222-E0C4607943FE}"/>
              </a:ext>
            </a:extLst>
          </p:cNvPr>
          <p:cNvCxnSpPr>
            <a:stCxn id="24" idx="2"/>
            <a:endCxn id="18" idx="0"/>
          </p:cNvCxnSpPr>
          <p:nvPr/>
        </p:nvCxnSpPr>
        <p:spPr>
          <a:xfrm>
            <a:off x="5573298" y="2338555"/>
            <a:ext cx="16475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107C00-C106-4557-81C5-B8A4FBB10DAF}"/>
              </a:ext>
            </a:extLst>
          </p:cNvPr>
          <p:cNvCxnSpPr>
            <a:stCxn id="24" idx="2"/>
            <a:endCxn id="21" idx="0"/>
          </p:cNvCxnSpPr>
          <p:nvPr/>
        </p:nvCxnSpPr>
        <p:spPr>
          <a:xfrm>
            <a:off x="5573298" y="2338555"/>
            <a:ext cx="286041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086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a:t>
            </a:r>
            <a:r>
              <a:rPr lang="en-US" sz="1600" dirty="0">
                <a:solidFill>
                  <a:srgbClr val="FF0000"/>
                </a:solidFill>
              </a:rPr>
              <a:t>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a:t>
            </a:r>
            <a:r>
              <a:rPr lang="en-US" sz="1600" dirty="0">
                <a:solidFill>
                  <a:srgbClr val="FF0000"/>
                </a:solidFill>
              </a:rPr>
              <a:t>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2" name="TextBox 11">
            <a:extLst>
              <a:ext uri="{FF2B5EF4-FFF2-40B4-BE49-F238E27FC236}">
                <a16:creationId xmlns:a16="http://schemas.microsoft.com/office/drawing/2014/main" id="{138ECD5E-FCEB-4DC7-B444-448EB01F0BA9}"/>
              </a:ext>
            </a:extLst>
          </p:cNvPr>
          <p:cNvSpPr txBox="1"/>
          <p:nvPr/>
        </p:nvSpPr>
        <p:spPr>
          <a:xfrm>
            <a:off x="870858" y="1785652"/>
            <a:ext cx="2198914" cy="1200329"/>
          </a:xfrm>
          <a:prstGeom prst="rect">
            <a:avLst/>
          </a:prstGeom>
          <a:noFill/>
        </p:spPr>
        <p:txBody>
          <a:bodyPr wrap="square" rtlCol="0">
            <a:spAutoFit/>
          </a:bodyPr>
          <a:lstStyle/>
          <a:p>
            <a:r>
              <a:rPr lang="en-US" sz="2400" dirty="0"/>
              <a:t>selector: </a:t>
            </a:r>
          </a:p>
          <a:p>
            <a:r>
              <a:rPr lang="en-US" sz="2400" dirty="0"/>
              <a:t>  app: app-a</a:t>
            </a:r>
          </a:p>
          <a:p>
            <a:r>
              <a:rPr lang="en-US" sz="2400" dirty="0"/>
              <a:t>  version: v1</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4506685"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325AA2F-5224-40D0-8F11-C681027D0E61}"/>
              </a:ext>
            </a:extLst>
          </p:cNvPr>
          <p:cNvSpPr/>
          <p:nvPr/>
        </p:nvSpPr>
        <p:spPr>
          <a:xfrm>
            <a:off x="4778347" y="1881033"/>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24" name="Straight Arrow Connector 23">
            <a:extLst>
              <a:ext uri="{FF2B5EF4-FFF2-40B4-BE49-F238E27FC236}">
                <a16:creationId xmlns:a16="http://schemas.microsoft.com/office/drawing/2014/main" id="{C70152EE-5911-4D7A-872C-0D6D722E0B30}"/>
              </a:ext>
            </a:extLst>
          </p:cNvPr>
          <p:cNvCxnSpPr>
            <a:cxnSpLocks/>
            <a:stCxn id="23" idx="2"/>
          </p:cNvCxnSpPr>
          <p:nvPr/>
        </p:nvCxnSpPr>
        <p:spPr>
          <a:xfrm flipH="1">
            <a:off x="3069772" y="2338555"/>
            <a:ext cx="2503526" cy="1090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8C9F8D2-151B-43B5-AE8D-72B7A58F8630}"/>
              </a:ext>
            </a:extLst>
          </p:cNvPr>
          <p:cNvCxnSpPr>
            <a:cxnSpLocks/>
            <a:stCxn id="23" idx="2"/>
            <a:endCxn id="18" idx="0"/>
          </p:cNvCxnSpPr>
          <p:nvPr/>
        </p:nvCxnSpPr>
        <p:spPr>
          <a:xfrm>
            <a:off x="5573298" y="2338555"/>
            <a:ext cx="16475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133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a:t>
            </a:r>
            <a:r>
              <a:rPr lang="en-US" sz="5400" dirty="0" err="1">
                <a:latin typeface="+mj-lt"/>
                <a:ea typeface="+mj-ea"/>
                <a:cs typeface="+mj-cs"/>
              </a:rPr>
              <a:t>Configmaps</a:t>
            </a:r>
            <a:r>
              <a:rPr lang="en-US" sz="5400" dirty="0">
                <a:latin typeface="+mj-lt"/>
                <a:ea typeface="+mj-ea"/>
                <a:cs typeface="+mj-cs"/>
              </a:rPr>
              <a:t> and secrets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9784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Secrets and </a:t>
            </a:r>
            <a:r>
              <a:rPr lang="en-US" dirty="0" err="1"/>
              <a:t>ConfigMaps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5421085" y="2939143"/>
            <a:ext cx="4540267" cy="2339827"/>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7419758" y="3246286"/>
            <a:ext cx="2421148" cy="1552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7656522" y="3753659"/>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5578989" y="363552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Flowchart: Magnetic Disk 5">
            <a:extLst>
              <a:ext uri="{FF2B5EF4-FFF2-40B4-BE49-F238E27FC236}">
                <a16:creationId xmlns:a16="http://schemas.microsoft.com/office/drawing/2014/main" id="{7ABB8C9F-02A3-4665-8189-67144E4FE137}"/>
              </a:ext>
            </a:extLst>
          </p:cNvPr>
          <p:cNvSpPr/>
          <p:nvPr/>
        </p:nvSpPr>
        <p:spPr>
          <a:xfrm>
            <a:off x="8572222" y="4515901"/>
            <a:ext cx="1066711" cy="790318"/>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secret</a:t>
            </a:r>
          </a:p>
        </p:txBody>
      </p:sp>
      <p:sp>
        <p:nvSpPr>
          <p:cNvPr id="18" name="Rectangle: Rounded Corners 17">
            <a:extLst>
              <a:ext uri="{FF2B5EF4-FFF2-40B4-BE49-F238E27FC236}">
                <a16:creationId xmlns:a16="http://schemas.microsoft.com/office/drawing/2014/main" id="{39F32886-EFC9-4218-AA2C-F825D82879AE}"/>
              </a:ext>
            </a:extLst>
          </p:cNvPr>
          <p:cNvSpPr/>
          <p:nvPr/>
        </p:nvSpPr>
        <p:spPr>
          <a:xfrm>
            <a:off x="7689178" y="4184369"/>
            <a:ext cx="1890249"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/app/secrets</a:t>
            </a:r>
          </a:p>
        </p:txBody>
      </p:sp>
      <p:sp>
        <p:nvSpPr>
          <p:cNvPr id="19" name="Rectangle: Rounded Corners 18">
            <a:extLst>
              <a:ext uri="{FF2B5EF4-FFF2-40B4-BE49-F238E27FC236}">
                <a16:creationId xmlns:a16="http://schemas.microsoft.com/office/drawing/2014/main" id="{B1824E93-A0C2-4F16-B2F2-E3173FC1560E}"/>
              </a:ext>
            </a:extLst>
          </p:cNvPr>
          <p:cNvSpPr/>
          <p:nvPr/>
        </p:nvSpPr>
        <p:spPr>
          <a:xfrm>
            <a:off x="8548809" y="3098521"/>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sp>
        <p:nvSpPr>
          <p:cNvPr id="7" name="TextBox 6">
            <a:extLst>
              <a:ext uri="{FF2B5EF4-FFF2-40B4-BE49-F238E27FC236}">
                <a16:creationId xmlns:a16="http://schemas.microsoft.com/office/drawing/2014/main" id="{AE44FFB6-AFBB-4B40-8FED-B4324A605980}"/>
              </a:ext>
            </a:extLst>
          </p:cNvPr>
          <p:cNvSpPr txBox="1"/>
          <p:nvPr/>
        </p:nvSpPr>
        <p:spPr>
          <a:xfrm>
            <a:off x="838201" y="1963389"/>
            <a:ext cx="4314001" cy="369332"/>
          </a:xfrm>
          <a:prstGeom prst="rect">
            <a:avLst/>
          </a:prstGeom>
          <a:noFill/>
        </p:spPr>
        <p:txBody>
          <a:bodyPr wrap="none" rtlCol="0">
            <a:spAutoFit/>
          </a:bodyPr>
          <a:lstStyle/>
          <a:p>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create secret / </a:t>
            </a:r>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cerate cm</a:t>
            </a:r>
            <a:endParaRPr lang="en-US" dirty="0"/>
          </a:p>
        </p:txBody>
      </p:sp>
      <p:pic>
        <p:nvPicPr>
          <p:cNvPr id="14" name="Graphic 4">
            <a:extLst>
              <a:ext uri="{FF2B5EF4-FFF2-40B4-BE49-F238E27FC236}">
                <a16:creationId xmlns:a16="http://schemas.microsoft.com/office/drawing/2014/main" id="{82BFA71C-25A0-4F21-9849-BBA00953A8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 name="Picture 9">
            <a:extLst>
              <a:ext uri="{FF2B5EF4-FFF2-40B4-BE49-F238E27FC236}">
                <a16:creationId xmlns:a16="http://schemas.microsoft.com/office/drawing/2014/main" id="{D4D54A59-41EA-459F-814D-8D911F42171E}"/>
              </a:ext>
            </a:extLst>
          </p:cNvPr>
          <p:cNvPicPr>
            <a:picLocks noChangeAspect="1"/>
          </p:cNvPicPr>
          <p:nvPr/>
        </p:nvPicPr>
        <p:blipFill>
          <a:blip r:embed="rId7"/>
          <a:stretch>
            <a:fillRect/>
          </a:stretch>
        </p:blipFill>
        <p:spPr>
          <a:xfrm>
            <a:off x="282537" y="3021706"/>
            <a:ext cx="4660072" cy="2174700"/>
          </a:xfrm>
          <a:prstGeom prst="rect">
            <a:avLst/>
          </a:prstGeom>
        </p:spPr>
      </p:pic>
    </p:spTree>
    <p:extLst>
      <p:ext uri="{BB962C8B-B14F-4D97-AF65-F5344CB8AC3E}">
        <p14:creationId xmlns:p14="http://schemas.microsoft.com/office/powerpoint/2010/main" val="12875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animBg="1"/>
      <p:bldP spid="18" grpId="0" animBg="1"/>
      <p:bldP spid="19" grpId="0" animBg="1"/>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Lab-06</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48F501CB-D0D1-C5BD-C19C-1BDE6E2E0E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0809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625E27B2-C235-87A0-7DD5-F8F1D26895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82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t>Kubernetes and AKS introduction</a:t>
            </a:r>
            <a:endParaRPr lang="en-US" sz="5400" dirty="0">
              <a:latin typeface="+mj-lt"/>
              <a:ea typeface="+mj-ea"/>
              <a:cs typeface="+mj-cs"/>
            </a:endParaRP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03F654CE-5E7B-091A-BF2D-D88809C56B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405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Lab-07, 08, 09</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16C9C681-16FF-37D8-AC4E-E66A9088F1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16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What is Kubernetes (k8s)?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Kubernetes is a Container Management and  Orchestration System and Cluster technology</a:t>
            </a:r>
          </a:p>
          <a:p>
            <a:pPr marL="152396" indent="0">
              <a:buNone/>
            </a:pPr>
            <a:endParaRPr lang="en-US" dirty="0"/>
          </a:p>
          <a:p>
            <a:r>
              <a:rPr lang="en-US" dirty="0"/>
              <a:t>Manage applications, not machines</a:t>
            </a:r>
          </a:p>
          <a:p>
            <a:endParaRPr lang="en-US" dirty="0"/>
          </a:p>
          <a:p>
            <a:r>
              <a:rPr lang="en-US" dirty="0"/>
              <a:t>Open source, open API container orchestrator </a:t>
            </a:r>
          </a:p>
          <a:p>
            <a:pPr marL="152396" indent="0">
              <a:buNone/>
            </a:pPr>
            <a:endParaRPr lang="en-US" dirty="0"/>
          </a:p>
          <a:p>
            <a:r>
              <a:rPr lang="en-US" dirty="0"/>
              <a:t>Inspired by Google’s experiences and internal systems</a:t>
            </a:r>
          </a:p>
          <a:p>
            <a:endParaRPr lang="en-US" dirty="0"/>
          </a:p>
          <a:p>
            <a:r>
              <a:rPr lang="en-US" dirty="0"/>
              <a:t>Greek for pilot or Helmsman – the person who steers a ship</a:t>
            </a:r>
          </a:p>
          <a:p>
            <a:endParaRPr lang="en-US" dirty="0"/>
          </a:p>
          <a:p>
            <a:r>
              <a:rPr lang="en-US" dirty="0"/>
              <a:t>Kubernetes -&gt; k(</a:t>
            </a:r>
            <a:r>
              <a:rPr lang="en-US" strike="sngStrike" dirty="0" err="1"/>
              <a:t>ubernete</a:t>
            </a:r>
            <a:r>
              <a:rPr lang="en-US" dirty="0"/>
              <a:t>)s -&gt; </a:t>
            </a:r>
            <a:r>
              <a:rPr lang="en-US" dirty="0" err="1"/>
              <a:t>len</a:t>
            </a:r>
            <a:r>
              <a:rPr lang="en-US" dirty="0"/>
              <a:t>(</a:t>
            </a:r>
            <a:r>
              <a:rPr lang="en-US" dirty="0" err="1"/>
              <a:t>ubernete</a:t>
            </a:r>
            <a:r>
              <a:rPr lang="en-US" dirty="0"/>
              <a:t>) = 8 -&gt;  k8s</a:t>
            </a:r>
          </a:p>
          <a:p>
            <a:pPr marL="152396" indent="0">
              <a:buNone/>
            </a:pPr>
            <a:endParaRPr lang="en-US" dirty="0"/>
          </a:p>
          <a:p>
            <a:endParaRPr lang="en-US" dirty="0"/>
          </a:p>
          <a:p>
            <a:endParaRPr lang="en-US"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00732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benefits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659086"/>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endParaRPr lang="en-US" sz="3600" dirty="0"/>
          </a:p>
          <a:p>
            <a:r>
              <a:rPr lang="en-US" sz="3600" dirty="0"/>
              <a:t>Self healing</a:t>
            </a:r>
          </a:p>
          <a:p>
            <a:pPr marL="152396" indent="0">
              <a:buNone/>
            </a:pPr>
            <a:endParaRPr lang="en-US" sz="3600" dirty="0"/>
          </a:p>
          <a:p>
            <a:endParaRPr lang="en-US" sz="3600" dirty="0"/>
          </a:p>
          <a:p>
            <a:r>
              <a:rPr lang="en-US" sz="3600" dirty="0"/>
              <a:t>Dynamic scaling</a:t>
            </a:r>
          </a:p>
          <a:p>
            <a:endParaRPr lang="en-US" sz="3600" dirty="0"/>
          </a:p>
          <a:p>
            <a:pPr marL="152396" indent="0">
              <a:buNone/>
            </a:pPr>
            <a:endParaRPr lang="en-US" sz="3600" dirty="0"/>
          </a:p>
          <a:p>
            <a:r>
              <a:rPr lang="en-US" sz="3600" dirty="0"/>
              <a:t>Rolling updates</a:t>
            </a:r>
          </a:p>
          <a:p>
            <a:pPr marL="152396" indent="0">
              <a:buNone/>
            </a:pPr>
            <a:endParaRPr lang="en-US" sz="3600" dirty="0"/>
          </a:p>
          <a:p>
            <a:endParaRPr lang="en-US" sz="3600"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4883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7" name="Text Placeholder 2">
            <a:extLst>
              <a:ext uri="{FF2B5EF4-FFF2-40B4-BE49-F238E27FC236}">
                <a16:creationId xmlns:a16="http://schemas.microsoft.com/office/drawing/2014/main" id="{3120CF29-1CEB-41D0-9950-097E4044F3E1}"/>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Cluster </a:t>
            </a:r>
          </a:p>
          <a:p>
            <a:endParaRPr lang="en-US" dirty="0"/>
          </a:p>
          <a:p>
            <a:r>
              <a:rPr lang="en-US" dirty="0"/>
              <a:t>Nodes</a:t>
            </a:r>
          </a:p>
          <a:p>
            <a:endParaRPr lang="en-US" dirty="0"/>
          </a:p>
          <a:p>
            <a:r>
              <a:rPr lang="en-US" dirty="0"/>
              <a:t>Pods</a:t>
            </a:r>
          </a:p>
          <a:p>
            <a:endParaRPr lang="en-US" dirty="0"/>
          </a:p>
          <a:p>
            <a:r>
              <a:rPr lang="en-US" dirty="0"/>
              <a:t>Desired state </a:t>
            </a:r>
            <a:br>
              <a:rPr lang="en-US" dirty="0"/>
            </a:br>
            <a:r>
              <a:rPr lang="en-US" dirty="0"/>
              <a:t>(Imperative vs. Declarative)</a:t>
            </a:r>
          </a:p>
          <a:p>
            <a:pPr marL="152396" indent="0">
              <a:buNone/>
            </a:pPr>
            <a:endParaRPr lang="en-US" dirty="0"/>
          </a:p>
          <a:p>
            <a:r>
              <a:rPr lang="en-US" dirty="0"/>
              <a:t>Deployments</a:t>
            </a:r>
          </a:p>
          <a:p>
            <a:pPr marL="152396" indent="0">
              <a:buNone/>
            </a:pPr>
            <a:endParaRPr lang="en-US" dirty="0"/>
          </a:p>
          <a:p>
            <a:r>
              <a:rPr lang="en-US" dirty="0"/>
              <a:t>Services</a:t>
            </a:r>
          </a:p>
          <a:p>
            <a:endParaRPr lang="en-US" dirty="0"/>
          </a:p>
          <a:p>
            <a:endParaRPr lang="en-US" dirty="0"/>
          </a:p>
          <a:p>
            <a:endParaRPr lang="en-US" dirty="0"/>
          </a:p>
          <a:p>
            <a:endParaRPr lang="en-US" dirty="0"/>
          </a:p>
          <a:p>
            <a:endParaRPr lang="en-US" dirty="0"/>
          </a:p>
          <a:p>
            <a:endParaRPr lang="en-US" dirty="0"/>
          </a:p>
        </p:txBody>
      </p:sp>
      <p:pic>
        <p:nvPicPr>
          <p:cNvPr id="6" name="Picture 5" descr="Diagram&#10;&#10;Description automatically generated">
            <a:extLst>
              <a:ext uri="{FF2B5EF4-FFF2-40B4-BE49-F238E27FC236}">
                <a16:creationId xmlns:a16="http://schemas.microsoft.com/office/drawing/2014/main" id="{ADD43558-34BE-4D57-9743-D294604870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799" y="1614049"/>
            <a:ext cx="5538092" cy="4122443"/>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2115331" y="6376650"/>
            <a:ext cx="8681800" cy="369332"/>
          </a:xfrm>
          <a:prstGeom prst="rect">
            <a:avLst/>
          </a:prstGeom>
          <a:noFill/>
        </p:spPr>
        <p:txBody>
          <a:bodyPr wrap="none" rtlCol="0">
            <a:spAutoFit/>
          </a:bodyPr>
          <a:lstStyle/>
          <a:p>
            <a:r>
              <a:rPr lang="en-US" dirty="0"/>
              <a:t>Image from </a:t>
            </a:r>
            <a:r>
              <a:rPr lang="en-US" dirty="0">
                <a:hlinkClick r:id="rId6"/>
              </a:rPr>
              <a:t>https://kubernetes.io/docs/tutorials/kubernetes-basics/explore/explore-intro/</a:t>
            </a:r>
            <a:r>
              <a:rPr lang="en-US" dirty="0"/>
              <a:t> </a:t>
            </a:r>
          </a:p>
        </p:txBody>
      </p:sp>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665280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architecture</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2" name="Graphic 11">
            <a:extLst>
              <a:ext uri="{FF2B5EF4-FFF2-40B4-BE49-F238E27FC236}">
                <a16:creationId xmlns:a16="http://schemas.microsoft.com/office/drawing/2014/main" id="{97D41471-D4DA-41B6-906B-0B8867AC27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35427" y="1765119"/>
            <a:ext cx="6913709" cy="3539819"/>
          </a:xfrm>
          <a:prstGeom prst="rect">
            <a:avLst/>
          </a:prstGeom>
        </p:spPr>
      </p:pic>
      <p:sp>
        <p:nvSpPr>
          <p:cNvPr id="13" name="TextBox 12">
            <a:extLst>
              <a:ext uri="{FF2B5EF4-FFF2-40B4-BE49-F238E27FC236}">
                <a16:creationId xmlns:a16="http://schemas.microsoft.com/office/drawing/2014/main" id="{FC0BF199-CD89-4676-ADC1-A61741D6348F}"/>
              </a:ext>
            </a:extLst>
          </p:cNvPr>
          <p:cNvSpPr txBox="1"/>
          <p:nvPr/>
        </p:nvSpPr>
        <p:spPr>
          <a:xfrm>
            <a:off x="2115331" y="6376650"/>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Tree>
    <p:extLst>
      <p:ext uri="{BB962C8B-B14F-4D97-AF65-F5344CB8AC3E}">
        <p14:creationId xmlns:p14="http://schemas.microsoft.com/office/powerpoint/2010/main" val="1524129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4718</TotalTime>
  <Words>3959</Words>
  <Application>Microsoft Office PowerPoint</Application>
  <PresentationFormat>Widescreen</PresentationFormat>
  <Paragraphs>637</Paragraphs>
  <Slides>50</Slides>
  <Notes>49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Comic Sans MS</vt:lpstr>
      <vt:lpstr>open sans</vt:lpstr>
      <vt:lpstr>Segoe UI</vt:lpstr>
      <vt:lpstr>Office Theme</vt:lpstr>
      <vt:lpstr>PowerPoint Presentation</vt:lpstr>
      <vt:lpstr>Infrastructure as Code User Group workshops</vt:lpstr>
      <vt:lpstr>Practical information</vt:lpstr>
      <vt:lpstr>Workshop agenda</vt:lpstr>
      <vt:lpstr>PowerPoint Presentation</vt:lpstr>
      <vt:lpstr>What is Kubernetes (k8s)?</vt:lpstr>
      <vt:lpstr>Kubernetes benefits</vt:lpstr>
      <vt:lpstr>Kubernetes concepts</vt:lpstr>
      <vt:lpstr>Kubernetes architecture</vt:lpstr>
      <vt:lpstr>K8s 101: Nodes </vt:lpstr>
      <vt:lpstr>K8s 101: Nodes </vt:lpstr>
      <vt:lpstr>K8s 101: Pods </vt:lpstr>
      <vt:lpstr>K8s 101: Desired State </vt:lpstr>
      <vt:lpstr>K8s 101: Deployment </vt:lpstr>
      <vt:lpstr>K8s 101: Deployment </vt:lpstr>
      <vt:lpstr>K8s 101: Services </vt:lpstr>
      <vt:lpstr>Azure Kubernetes Service (AKS)</vt:lpstr>
      <vt:lpstr>AKS cluster architecture </vt:lpstr>
      <vt:lpstr>AKS nodes</vt:lpstr>
      <vt:lpstr>AKS scaling options</vt:lpstr>
      <vt:lpstr>PowerPoint Presentation</vt:lpstr>
      <vt:lpstr>PowerPoint Presentation</vt:lpstr>
      <vt:lpstr>PowerPoint Presentation</vt:lpstr>
      <vt:lpstr>Pods</vt:lpstr>
      <vt:lpstr>Pods lifecycle</vt:lpstr>
      <vt:lpstr>PowerPoint Presentation</vt:lpstr>
      <vt:lpstr>Liveness probe</vt:lpstr>
      <vt:lpstr>Liveness probe</vt:lpstr>
      <vt:lpstr>Liveness probe</vt:lpstr>
      <vt:lpstr>Readiness probe</vt:lpstr>
      <vt:lpstr>Readiness probe</vt:lpstr>
      <vt:lpstr>PowerPoint Presentation</vt:lpstr>
      <vt:lpstr>PowerPoint Presentation</vt:lpstr>
      <vt:lpstr>Deployments</vt:lpstr>
      <vt:lpstr>Rolling Update</vt:lpstr>
      <vt:lpstr>Rolling Update</vt:lpstr>
      <vt:lpstr>Rolling Update</vt:lpstr>
      <vt:lpstr>Rolling Update</vt:lpstr>
      <vt:lpstr>Rolling Update</vt:lpstr>
      <vt:lpstr>Rolling Update</vt:lpstr>
      <vt:lpstr>Rolling Update</vt:lpstr>
      <vt:lpstr>PowerPoint Presentation</vt:lpstr>
      <vt:lpstr>Services</vt:lpstr>
      <vt:lpstr>Labels and selector</vt:lpstr>
      <vt:lpstr>Labels and selector</vt:lpstr>
      <vt:lpstr>PowerPoint Presentation</vt:lpstr>
      <vt:lpstr>Secrets and ConfigMaps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363</cp:revision>
  <dcterms:created xsi:type="dcterms:W3CDTF">2021-01-25T06:22:20Z</dcterms:created>
  <dcterms:modified xsi:type="dcterms:W3CDTF">2022-06-17T06:21:02Z</dcterms:modified>
</cp:coreProperties>
</file>