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61" r:id="rId3"/>
    <p:sldId id="2076136279" r:id="rId4"/>
    <p:sldId id="301" r:id="rId5"/>
    <p:sldId id="258" r:id="rId6"/>
    <p:sldId id="2076136280" r:id="rId7"/>
    <p:sldId id="2076136281" r:id="rId8"/>
    <p:sldId id="295" r:id="rId9"/>
    <p:sldId id="264" r:id="rId10"/>
    <p:sldId id="2076136274" r:id="rId11"/>
    <p:sldId id="299" r:id="rId12"/>
    <p:sldId id="2076136282" r:id="rId13"/>
    <p:sldId id="2076136276" r:id="rId14"/>
    <p:sldId id="268" r:id="rId15"/>
    <p:sldId id="296" r:id="rId16"/>
    <p:sldId id="293" r:id="rId17"/>
    <p:sldId id="297" r:id="rId18"/>
    <p:sldId id="2076136278" r:id="rId19"/>
    <p:sldId id="298" r:id="rId20"/>
    <p:sldId id="269" r:id="rId21"/>
    <p:sldId id="271" r:id="rId22"/>
    <p:sldId id="272" r:id="rId23"/>
    <p:sldId id="273" r:id="rId24"/>
    <p:sldId id="275" r:id="rId25"/>
    <p:sldId id="279" r:id="rId26"/>
    <p:sldId id="280" r:id="rId27"/>
    <p:sldId id="300" r:id="rId28"/>
    <p:sldId id="2076136273" r:id="rId29"/>
    <p:sldId id="2076136283" r:id="rId30"/>
    <p:sldId id="2076136305" r:id="rId31"/>
    <p:sldId id="2076136306" r:id="rId32"/>
    <p:sldId id="2076136307" r:id="rId33"/>
    <p:sldId id="282" r:id="rId34"/>
    <p:sldId id="303" r:id="rId35"/>
    <p:sldId id="304" r:id="rId36"/>
    <p:sldId id="305" r:id="rId37"/>
    <p:sldId id="306" r:id="rId38"/>
    <p:sldId id="307" r:id="rId39"/>
    <p:sldId id="281" r:id="rId40"/>
    <p:sldId id="289" r:id="rId41"/>
    <p:sldId id="311" r:id="rId42"/>
    <p:sldId id="312" r:id="rId43"/>
    <p:sldId id="313" r:id="rId44"/>
    <p:sldId id="314" r:id="rId45"/>
    <p:sldId id="315" r:id="rId46"/>
    <p:sldId id="316" r:id="rId47"/>
    <p:sldId id="317" r:id="rId48"/>
    <p:sldId id="318" r:id="rId49"/>
    <p:sldId id="2076136308" r:id="rId50"/>
    <p:sldId id="290" r:id="rId51"/>
    <p:sldId id="308" r:id="rId52"/>
    <p:sldId id="309" r:id="rId53"/>
    <p:sldId id="310" r:id="rId54"/>
    <p:sldId id="2076136309" r:id="rId55"/>
    <p:sldId id="291" r:id="rId56"/>
    <p:sldId id="319" r:id="rId57"/>
    <p:sldId id="2076136310" r:id="rId58"/>
    <p:sldId id="2076136315" r:id="rId59"/>
    <p:sldId id="2076136311" r:id="rId60"/>
    <p:sldId id="2076136312" r:id="rId61"/>
    <p:sldId id="2076136313" r:id="rId62"/>
    <p:sldId id="2076136314" r:id="rId63"/>
    <p:sldId id="285" r:id="rId64"/>
    <p:sldId id="2076136316" r:id="rId65"/>
    <p:sldId id="2076136319" r:id="rId66"/>
    <p:sldId id="2076136320" r:id="rId67"/>
    <p:sldId id="2076136321" r:id="rId68"/>
    <p:sldId id="2076136317" r:id="rId69"/>
    <p:sldId id="262" r:id="rId70"/>
    <p:sldId id="263" r:id="rId71"/>
    <p:sldId id="2076136322" r:id="rId72"/>
    <p:sldId id="2076136323" r:id="rId73"/>
    <p:sldId id="2076136324" r:id="rId74"/>
    <p:sldId id="2076136325" r:id="rId75"/>
    <p:sldId id="2076136326" r:id="rId76"/>
    <p:sldId id="2076136327" r:id="rId77"/>
    <p:sldId id="2076136328" r:id="rId78"/>
    <p:sldId id="28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57979" autoAdjust="0"/>
  </p:normalViewPr>
  <p:slideViewPr>
    <p:cSldViewPr snapToGrid="0">
      <p:cViewPr varScale="1">
        <p:scale>
          <a:sx n="65" d="100"/>
          <a:sy n="65"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kubernetes.io/docs/reference/command-line-tools-reference/kube-scheduler/" TargetMode="External"/><Relationship Id="rId4" Type="http://schemas.openxmlformats.org/officeDocument/2006/relationships/hyperlink" Target="https://kubernetes.io/docs/concepts/container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76.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endParaRPr lang="en-US" dirty="0"/>
          </a:p>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09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sz="1200" b="1" i="0" kern="1200" dirty="0">
                <a:solidFill>
                  <a:schemeClr val="tx1"/>
                </a:solidFill>
                <a:effectLst/>
                <a:latin typeface="+mn-lt"/>
                <a:ea typeface="+mn-ea"/>
                <a:cs typeface="+mn-cs"/>
              </a:rPr>
              <a:t>kubelet</a:t>
            </a:r>
          </a:p>
          <a:p>
            <a:pPr algn="l">
              <a:buFont typeface="Arial" panose="020B0604020202020204" pitchFamily="34" charset="0"/>
              <a:buNone/>
            </a:pPr>
            <a:r>
              <a:rPr lang="en-US" sz="1200" b="0" i="0" kern="1200" dirty="0">
                <a:solidFill>
                  <a:schemeClr val="tx1"/>
                </a:solidFill>
                <a:effectLst/>
                <a:latin typeface="+mn-lt"/>
                <a:ea typeface="+mn-ea"/>
                <a:cs typeface="+mn-cs"/>
              </a:rPr>
              <a:t>The kubelet is the agent that runs on each node in the cluster, and monitors work requests from the API server. It makes sure that the requested unit of work is running and healthy.</a:t>
            </a:r>
          </a:p>
          <a:p>
            <a:r>
              <a:rPr lang="en-US" sz="1200" b="0" i="0" kern="1200" dirty="0">
                <a:solidFill>
                  <a:schemeClr val="tx1"/>
                </a:solidFill>
                <a:effectLst/>
                <a:latin typeface="+mn-lt"/>
                <a:ea typeface="+mn-ea"/>
                <a:cs typeface="+mn-cs"/>
              </a:rPr>
              <a:t>The kubelet monitors the nodes and makes sure that the containers scheduled on each node run, as 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kube-proxy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-proxy component is responsible for local cluster networking and runs on each node. It ensures that each node has a unique IP address. It also implements rules to handle routing and load balancing of traffic by using iptables and IPVS.</a:t>
            </a:r>
            <a:endParaRPr lang="nb-NO"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container runtime</a:t>
            </a:r>
          </a:p>
          <a:p>
            <a:pPr algn="l">
              <a:buFont typeface="Arial" panose="020B0604020202020204" pitchFamily="34" charset="0"/>
              <a:buNone/>
            </a:pPr>
            <a:r>
              <a:rPr lang="en-US" sz="1200" b="0" i="0" kern="1200" dirty="0">
                <a:solidFill>
                  <a:schemeClr val="tx1"/>
                </a:solidFill>
                <a:effectLst/>
                <a:latin typeface="+mn-lt"/>
                <a:ea typeface="+mn-ea"/>
                <a:cs typeface="+mn-cs"/>
              </a:rPr>
              <a:t>The container runtime is the underlying software that runs containers on a Kubernetes cluster. The runtime is responsible for fetching, starting, and stopping container images. Kubernetes supports several container runtimes, including but not limited to Docker, </a:t>
            </a:r>
            <a:r>
              <a:rPr lang="en-US" sz="1200" b="0" i="0" kern="1200" dirty="0" err="1">
                <a:solidFill>
                  <a:schemeClr val="tx1"/>
                </a:solidFill>
                <a:effectLst/>
                <a:latin typeface="+mn-lt"/>
                <a:ea typeface="+mn-ea"/>
                <a:cs typeface="+mn-cs"/>
              </a:rPr>
              <a:t>rkt</a:t>
            </a:r>
            <a:r>
              <a:rPr lang="en-US" sz="1200" b="0" i="0" kern="1200" dirty="0">
                <a:solidFill>
                  <a:schemeClr val="tx1"/>
                </a:solidFill>
                <a:effectLst/>
                <a:latin typeface="+mn-lt"/>
                <a:ea typeface="+mn-ea"/>
                <a:cs typeface="+mn-cs"/>
              </a:rPr>
              <a:t>, CRI-O, </a:t>
            </a:r>
            <a:r>
              <a:rPr lang="en-US" sz="1200" b="0" i="0" kern="1200" dirty="0" err="1">
                <a:solidFill>
                  <a:schemeClr val="tx1"/>
                </a:solidFill>
                <a:effectLst/>
                <a:latin typeface="+mn-lt"/>
                <a:ea typeface="+mn-ea"/>
                <a:cs typeface="+mn-cs"/>
              </a:rPr>
              <a:t>containerd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frakti</a:t>
            </a:r>
            <a:r>
              <a:rPr lang="en-US" sz="1200" b="0" i="0" kern="1200" dirty="0">
                <a:solidFill>
                  <a:schemeClr val="tx1"/>
                </a:solidFill>
                <a:effectLst/>
                <a:latin typeface="+mn-lt"/>
                <a:ea typeface="+mn-ea"/>
                <a:cs typeface="+mn-cs"/>
              </a:rPr>
              <a:t>.</a:t>
            </a: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187453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80215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kubelet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1601495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When you specify a </a:t>
            </a:r>
            <a:r>
              <a:rPr lang="en-US" b="0" i="0" u="none" strike="noStrike" dirty="0">
                <a:solidFill>
                  <a:srgbClr val="000000"/>
                </a:solidFill>
                <a:effectLst/>
                <a:latin typeface="open sans" panose="020B0606030504020204" pitchFamily="34" charset="0"/>
                <a:hlinkClick r:id="rId3"/>
              </a:rPr>
              <a:t>Pod</a:t>
            </a:r>
            <a:r>
              <a:rPr lang="en-US" b="0" i="0" u="none" strike="noStrike" dirty="0">
                <a:solidFill>
                  <a:srgbClr val="000000"/>
                </a:solidFill>
                <a:effectLst/>
                <a:latin typeface="open sans" panose="020B0606030504020204" pitchFamily="34" charset="0"/>
              </a:rPr>
              <a:t> or Deployment</a:t>
            </a:r>
            <a:r>
              <a:rPr lang="en-US" b="0" i="0" dirty="0">
                <a:solidFill>
                  <a:srgbClr val="222222"/>
                </a:solidFill>
                <a:effectLst/>
                <a:latin typeface="open sans" panose="020B0606030504020204" pitchFamily="34" charset="0"/>
              </a:rPr>
              <a:t>, you should specify how much of each resource a </a:t>
            </a:r>
            <a:r>
              <a:rPr lang="en-US" b="0" i="0" u="none" strike="noStrike" dirty="0">
                <a:solidFill>
                  <a:srgbClr val="000000"/>
                </a:solidFill>
                <a:effectLst/>
                <a:latin typeface="open sans" panose="020B0606030504020204" pitchFamily="34" charset="0"/>
                <a:hlinkClick r:id="rId4"/>
              </a:rPr>
              <a:t>container</a:t>
            </a:r>
            <a:r>
              <a:rPr lang="en-US" b="0" i="0" dirty="0">
                <a:solidFill>
                  <a:srgbClr val="222222"/>
                </a:solidFill>
                <a:effectLst/>
                <a:latin typeface="open sans" panose="020B0606030504020204" pitchFamily="34" charset="0"/>
              </a:rPr>
              <a:t> needs. The most common resources to specify are CPU and memory (RAM); there are others.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the resource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for containers in a Pod, the </a:t>
            </a:r>
            <a:r>
              <a:rPr lang="en-US" b="0" i="0" u="none" strike="noStrike" dirty="0" err="1">
                <a:solidFill>
                  <a:srgbClr val="000000"/>
                </a:solidFill>
                <a:effectLst/>
                <a:latin typeface="open sans" panose="020B0606030504020204" pitchFamily="34" charset="0"/>
                <a:hlinkClick r:id="rId5"/>
              </a:rPr>
              <a:t>kube</a:t>
            </a:r>
            <a:r>
              <a:rPr lang="en-US" b="0" i="0" u="none" strike="noStrike" dirty="0">
                <a:solidFill>
                  <a:srgbClr val="000000"/>
                </a:solidFill>
                <a:effectLst/>
                <a:latin typeface="open sans" panose="020B0606030504020204" pitchFamily="34" charset="0"/>
                <a:hlinkClick r:id="rId5"/>
              </a:rPr>
              <a:t>-scheduler</a:t>
            </a:r>
            <a:r>
              <a:rPr lang="en-US" b="0" i="0" dirty="0">
                <a:solidFill>
                  <a:srgbClr val="222222"/>
                </a:solidFill>
                <a:effectLst/>
                <a:latin typeface="open sans" panose="020B0606030504020204" pitchFamily="34" charset="0"/>
              </a:rPr>
              <a:t> uses this information to decide which node to place the Pod on. </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a resource </a:t>
            </a:r>
            <a:r>
              <a:rPr lang="en-US" b="0" i="1" dirty="0">
                <a:solidFill>
                  <a:srgbClr val="222222"/>
                </a:solidFill>
                <a:effectLst/>
                <a:latin typeface="open sans" panose="020B0606030504020204" pitchFamily="34" charset="0"/>
              </a:rPr>
              <a:t>limit</a:t>
            </a:r>
            <a:r>
              <a:rPr lang="en-US" b="0" i="0" dirty="0">
                <a:solidFill>
                  <a:srgbClr val="222222"/>
                </a:solidFill>
                <a:effectLst/>
                <a:latin typeface="open sans" panose="020B0606030504020204" pitchFamily="34" charset="0"/>
              </a:rPr>
              <a:t> for a container, the kubelet enforces those limits so that the running container is not allowed to use more of that resource than the limit you set. The kubelet also reserves at least </a:t>
            </a:r>
          </a:p>
          <a:p>
            <a:pPr algn="l"/>
            <a:r>
              <a:rPr lang="en-US" b="0" i="0" dirty="0">
                <a:solidFill>
                  <a:srgbClr val="222222"/>
                </a:solidFill>
                <a:effectLst/>
                <a:latin typeface="open sans" panose="020B0606030504020204" pitchFamily="34" charset="0"/>
              </a:rPr>
              <a:t>the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amount of that system resource specifically for that container to 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Your application might require at least 256MB of memory, but you might want to be sure that it doesn't consume more than 1GB of memory.</a:t>
            </a:r>
            <a:endParaRPr lang="en-US" dirty="0"/>
          </a:p>
          <a:p>
            <a:endParaRPr lang="en-US" dirty="0"/>
          </a:p>
          <a:p>
            <a:r>
              <a:rPr lang="en-US" b="0" i="0" dirty="0">
                <a:solidFill>
                  <a:srgbClr val="000000"/>
                </a:solidFill>
                <a:effectLst/>
                <a:latin typeface="-apple-system"/>
              </a:rPr>
              <a:t>Setting limits is useful to stop over-committing resources and protect other deployments from resource starvation</a:t>
            </a:r>
          </a:p>
          <a:p>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6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pple-system"/>
              </a:rPr>
              <a:t>In Kubernetes, the CPU is not assigned in percentages, but in </a:t>
            </a:r>
            <a:r>
              <a:rPr lang="en-US" b="1" i="0" dirty="0" err="1">
                <a:solidFill>
                  <a:srgbClr val="000000"/>
                </a:solidFill>
                <a:effectLst/>
                <a:latin typeface="-apple-system"/>
              </a:rPr>
              <a:t>millicpu</a:t>
            </a:r>
            <a:r>
              <a:rPr lang="en-US" b="1" i="0" dirty="0">
                <a:solidFill>
                  <a:srgbClr val="000000"/>
                </a:solidFill>
                <a:effectLst/>
                <a:latin typeface="-apple-system"/>
              </a:rPr>
              <a:t> (or </a:t>
            </a:r>
            <a:r>
              <a:rPr lang="en-US" b="1" i="0" dirty="0" err="1">
                <a:solidFill>
                  <a:srgbClr val="000000"/>
                </a:solidFill>
                <a:effectLst/>
                <a:latin typeface="-apple-system"/>
              </a:rPr>
              <a:t>millicores</a:t>
            </a:r>
            <a:r>
              <a:rPr lang="en-US" b="1" i="0" dirty="0">
                <a:solidFill>
                  <a:srgbClr val="000000"/>
                </a:solidFill>
                <a:effectLst/>
                <a:latin typeface="-apple-system"/>
              </a:rPr>
              <a:t>)</a:t>
            </a:r>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51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400450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21711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54</a:t>
            </a:fld>
            <a:endParaRPr lang="en-US"/>
          </a:p>
        </p:txBody>
      </p:sp>
    </p:spTree>
    <p:extLst>
      <p:ext uri="{BB962C8B-B14F-4D97-AF65-F5344CB8AC3E}">
        <p14:creationId xmlns:p14="http://schemas.microsoft.com/office/powerpoint/2010/main" val="3718288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55</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56</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57</a:t>
            </a:fld>
            <a:endParaRPr lang="en-US"/>
          </a:p>
        </p:txBody>
      </p:sp>
    </p:spTree>
    <p:extLst>
      <p:ext uri="{BB962C8B-B14F-4D97-AF65-F5344CB8AC3E}">
        <p14:creationId xmlns:p14="http://schemas.microsoft.com/office/powerpoint/2010/main" val="3307733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58</a:t>
            </a:fld>
            <a:endParaRPr lang="en-US"/>
          </a:p>
        </p:txBody>
      </p:sp>
    </p:spTree>
    <p:extLst>
      <p:ext uri="{BB962C8B-B14F-4D97-AF65-F5344CB8AC3E}">
        <p14:creationId xmlns:p14="http://schemas.microsoft.com/office/powerpoint/2010/main" val="3251939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59</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60</a:t>
            </a:fld>
            <a:endParaRPr lang="en-US"/>
          </a:p>
        </p:txBody>
      </p:sp>
    </p:spTree>
    <p:extLst>
      <p:ext uri="{BB962C8B-B14F-4D97-AF65-F5344CB8AC3E}">
        <p14:creationId xmlns:p14="http://schemas.microsoft.com/office/powerpoint/2010/main" val="3226193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Kubernetes uses the horizontal pod autoscaler (HPA) to monitor the resource demand and automatically scale the number of replicas.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default, the horizontal pod autoscaler checks the Metrics API every 30 seconds for any required changes in replica count. </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changes are required, the number of replicas is increased or decreased accordingly.</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61</a:t>
            </a:fld>
            <a:endParaRPr lang="en-US"/>
          </a:p>
        </p:txBody>
      </p:sp>
    </p:spTree>
    <p:extLst>
      <p:ext uri="{BB962C8B-B14F-4D97-AF65-F5344CB8AC3E}">
        <p14:creationId xmlns:p14="http://schemas.microsoft.com/office/powerpoint/2010/main" val="132365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 configure the horizontal pod autoscaler for a given deployment, you define the minimum and maximum number of replicas that can run.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also define the metric to monitor and base any scaling decisions on, such as CPU usage.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62</a:t>
            </a:fld>
            <a:endParaRPr lang="en-US"/>
          </a:p>
        </p:txBody>
      </p:sp>
    </p:spTree>
    <p:extLst>
      <p:ext uri="{BB962C8B-B14F-4D97-AF65-F5344CB8AC3E}">
        <p14:creationId xmlns:p14="http://schemas.microsoft.com/office/powerpoint/2010/main" val="37457906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63</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64</a:t>
            </a:fld>
            <a:endParaRPr lang="en-US"/>
          </a:p>
        </p:txBody>
      </p:sp>
    </p:spTree>
    <p:extLst>
      <p:ext uri="{BB962C8B-B14F-4D97-AF65-F5344CB8AC3E}">
        <p14:creationId xmlns:p14="http://schemas.microsoft.com/office/powerpoint/2010/main" val="27908240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668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650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22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68</a:t>
            </a:fld>
            <a:endParaRPr lang="en-US"/>
          </a:p>
        </p:txBody>
      </p:sp>
    </p:spTree>
    <p:extLst>
      <p:ext uri="{BB962C8B-B14F-4D97-AF65-F5344CB8AC3E}">
        <p14:creationId xmlns:p14="http://schemas.microsoft.com/office/powerpoint/2010/main" val="9526667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73</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74</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75</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76</a:t>
            </a:fld>
            <a:endParaRPr lang="nb-NO"/>
          </a:p>
        </p:txBody>
      </p:sp>
    </p:spTree>
    <p:extLst>
      <p:ext uri="{BB962C8B-B14F-4D97-AF65-F5344CB8AC3E}">
        <p14:creationId xmlns:p14="http://schemas.microsoft.com/office/powerpoint/2010/main" val="38829638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77</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78</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hyperlink" Target="https://learnk8s.io/setting-cpu-memory-limits-requests" TargetMode="External"/><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github.com/evgenyb/aks-workshops" TargetMode="Externa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ubernetes.io/docs/tasks/run-application/horizontal-pod-autoscale/" TargetMode="Externa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4.png"/></Relationships>
</file>

<file path=ppt/slides/_rels/slide6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jpeg"/><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7.png"/></Relationships>
</file>

<file path=ppt/slides/_rels/slide6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jpeg"/><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10" Type="http://schemas.openxmlformats.org/officeDocument/2006/relationships/image" Target="../media/image38.png"/><Relationship Id="rId4" Type="http://schemas.openxmlformats.org/officeDocument/2006/relationships/image" Target="../media/image4.png"/><Relationship Id="rId9" Type="http://schemas.openxmlformats.org/officeDocument/2006/relationships/image" Target="../media/image37.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eda.sh/docs/2.5/concepts/" TargetMode="External"/><Relationship Id="rId10" Type="http://schemas.openxmlformats.org/officeDocument/2006/relationships/image" Target="../media/image41.png"/><Relationship Id="rId4" Type="http://schemas.openxmlformats.org/officeDocument/2006/relationships/image" Target="../media/image1.png"/><Relationship Id="rId9" Type="http://schemas.openxmlformats.org/officeDocument/2006/relationships/image" Target="../media/image40.png"/></Relationships>
</file>

<file path=ppt/slides/_rels/slide6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 </a:t>
            </a:r>
            <a:r>
              <a:rPr lang="en-US"/>
              <a:t>and Ingress</a:t>
            </a:r>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K8s 101: </a:t>
            </a:r>
            <a:r>
              <a:rPr lang="en-US" dirty="0">
                <a:solidFill>
                  <a:prstClr val="black"/>
                </a:solidFill>
                <a:latin typeface="Calibri Light" panose="020F0302020204030204"/>
              </a:rPr>
              <a:t>Cluster and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Nodes </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4429" y="1876594"/>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https://docs.microsoft.com/en-us/learn/modules/intro-to-kubernetes/3-how-kubernetes-works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C78AE672-B6D8-4E16-9F37-D32672FE1109}"/>
              </a:ext>
            </a:extLst>
          </p:cNvPr>
          <p:cNvSpPr txBox="1"/>
          <p:nvPr/>
        </p:nvSpPr>
        <p:spPr>
          <a:xfrm>
            <a:off x="0" y="1986774"/>
            <a:ext cx="5104429" cy="2806922"/>
          </a:xfrm>
          <a:prstGeom prst="rect">
            <a:avLst/>
          </a:prstGeom>
          <a:noFill/>
        </p:spPr>
        <p:txBody>
          <a:bodyPr wrap="square">
            <a:spAutoFit/>
          </a:bodyPr>
          <a:lstStyle/>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machines (VM) in your cluster </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where your workloads run</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can come and go</a:t>
            </a:r>
          </a:p>
        </p:txBody>
      </p:sp>
      <p:sp>
        <p:nvSpPr>
          <p:cNvPr id="10" name="Freeform: Shape 9">
            <a:extLst>
              <a:ext uri="{FF2B5EF4-FFF2-40B4-BE49-F238E27FC236}">
                <a16:creationId xmlns:a16="http://schemas.microsoft.com/office/drawing/2014/main" id="{A816A7CC-34FD-4A0F-BF2B-335B413C9C27}"/>
              </a:ext>
            </a:extLst>
          </p:cNvPr>
          <p:cNvSpPr/>
          <p:nvPr/>
        </p:nvSpPr>
        <p:spPr>
          <a:xfrm>
            <a:off x="4540420" y="1229710"/>
            <a:ext cx="3668249" cy="3342290"/>
          </a:xfrm>
          <a:custGeom>
            <a:avLst/>
            <a:gdLst>
              <a:gd name="connsiteX0" fmla="*/ 1429456 w 3668249"/>
              <a:gd name="connsiteY0" fmla="*/ 641131 h 3342290"/>
              <a:gd name="connsiteX1" fmla="*/ 1650173 w 3668249"/>
              <a:gd name="connsiteY1" fmla="*/ 430924 h 3342290"/>
              <a:gd name="connsiteX2" fmla="*/ 1755277 w 3668249"/>
              <a:gd name="connsiteY2" fmla="*/ 315311 h 3342290"/>
              <a:gd name="connsiteX3" fmla="*/ 1986504 w 3668249"/>
              <a:gd name="connsiteY3" fmla="*/ 189187 h 3342290"/>
              <a:gd name="connsiteX4" fmla="*/ 2522532 w 3668249"/>
              <a:gd name="connsiteY4" fmla="*/ 10511 h 3342290"/>
              <a:gd name="connsiteX5" fmla="*/ 2711718 w 3668249"/>
              <a:gd name="connsiteY5" fmla="*/ 0 h 3342290"/>
              <a:gd name="connsiteX6" fmla="*/ 2869373 w 3668249"/>
              <a:gd name="connsiteY6" fmla="*/ 21021 h 3342290"/>
              <a:gd name="connsiteX7" fmla="*/ 3563056 w 3668249"/>
              <a:gd name="connsiteY7" fmla="*/ 346842 h 3342290"/>
              <a:gd name="connsiteX8" fmla="*/ 3594587 w 3668249"/>
              <a:gd name="connsiteY8" fmla="*/ 357352 h 3342290"/>
              <a:gd name="connsiteX9" fmla="*/ 3636628 w 3668249"/>
              <a:gd name="connsiteY9" fmla="*/ 483476 h 3342290"/>
              <a:gd name="connsiteX10" fmla="*/ 3636628 w 3668249"/>
              <a:gd name="connsiteY10" fmla="*/ 1114097 h 3342290"/>
              <a:gd name="connsiteX11" fmla="*/ 3563056 w 3668249"/>
              <a:gd name="connsiteY11" fmla="*/ 1261242 h 3342290"/>
              <a:gd name="connsiteX12" fmla="*/ 3373870 w 3668249"/>
              <a:gd name="connsiteY12" fmla="*/ 1566042 h 3342290"/>
              <a:gd name="connsiteX13" fmla="*/ 3310808 w 3668249"/>
              <a:gd name="connsiteY13" fmla="*/ 1681656 h 3342290"/>
              <a:gd name="connsiteX14" fmla="*/ 3247746 w 3668249"/>
              <a:gd name="connsiteY14" fmla="*/ 1765738 h 3342290"/>
              <a:gd name="connsiteX15" fmla="*/ 3153152 w 3668249"/>
              <a:gd name="connsiteY15" fmla="*/ 2039007 h 3342290"/>
              <a:gd name="connsiteX16" fmla="*/ 3121621 w 3668249"/>
              <a:gd name="connsiteY16" fmla="*/ 2175642 h 3342290"/>
              <a:gd name="connsiteX17" fmla="*/ 3100601 w 3668249"/>
              <a:gd name="connsiteY17" fmla="*/ 2301766 h 3342290"/>
              <a:gd name="connsiteX18" fmla="*/ 2963966 w 3668249"/>
              <a:gd name="connsiteY18" fmla="*/ 2575035 h 3342290"/>
              <a:gd name="connsiteX19" fmla="*/ 2869373 w 3668249"/>
              <a:gd name="connsiteY19" fmla="*/ 2701159 h 3342290"/>
              <a:gd name="connsiteX20" fmla="*/ 2575083 w 3668249"/>
              <a:gd name="connsiteY20" fmla="*/ 2995449 h 3342290"/>
              <a:gd name="connsiteX21" fmla="*/ 2165180 w 3668249"/>
              <a:gd name="connsiteY21" fmla="*/ 3268718 h 3342290"/>
              <a:gd name="connsiteX22" fmla="*/ 2039056 w 3668249"/>
              <a:gd name="connsiteY22" fmla="*/ 3321269 h 3342290"/>
              <a:gd name="connsiteX23" fmla="*/ 1839359 w 3668249"/>
              <a:gd name="connsiteY23" fmla="*/ 3342290 h 3342290"/>
              <a:gd name="connsiteX24" fmla="*/ 1545070 w 3668249"/>
              <a:gd name="connsiteY24" fmla="*/ 3310759 h 3342290"/>
              <a:gd name="connsiteX25" fmla="*/ 1345373 w 3668249"/>
              <a:gd name="connsiteY25" fmla="*/ 3216166 h 3342290"/>
              <a:gd name="connsiteX26" fmla="*/ 1250780 w 3668249"/>
              <a:gd name="connsiteY26" fmla="*/ 3174124 h 3342290"/>
              <a:gd name="connsiteX27" fmla="*/ 1093125 w 3668249"/>
              <a:gd name="connsiteY27" fmla="*/ 3100552 h 3342290"/>
              <a:gd name="connsiteX28" fmla="*/ 977511 w 3668249"/>
              <a:gd name="connsiteY28" fmla="*/ 3048000 h 3342290"/>
              <a:gd name="connsiteX29" fmla="*/ 945980 w 3668249"/>
              <a:gd name="connsiteY29" fmla="*/ 3026980 h 3342290"/>
              <a:gd name="connsiteX30" fmla="*/ 851387 w 3668249"/>
              <a:gd name="connsiteY30" fmla="*/ 2984938 h 3342290"/>
              <a:gd name="connsiteX31" fmla="*/ 399442 w 3668249"/>
              <a:gd name="connsiteY31" fmla="*/ 2711669 h 3342290"/>
              <a:gd name="connsiteX32" fmla="*/ 262808 w 3668249"/>
              <a:gd name="connsiteY32" fmla="*/ 2596056 h 3342290"/>
              <a:gd name="connsiteX33" fmla="*/ 73621 w 3668249"/>
              <a:gd name="connsiteY33" fmla="*/ 2301766 h 3342290"/>
              <a:gd name="connsiteX34" fmla="*/ 21070 w 3668249"/>
              <a:gd name="connsiteY34" fmla="*/ 2175642 h 3342290"/>
              <a:gd name="connsiteX35" fmla="*/ 49 w 3668249"/>
              <a:gd name="connsiteY35" fmla="*/ 1996966 h 3342290"/>
              <a:gd name="connsiteX36" fmla="*/ 31580 w 3668249"/>
              <a:gd name="connsiteY36" fmla="*/ 1555531 h 3342290"/>
              <a:gd name="connsiteX37" fmla="*/ 157704 w 3668249"/>
              <a:gd name="connsiteY37" fmla="*/ 1366345 h 3342290"/>
              <a:gd name="connsiteX38" fmla="*/ 767304 w 3668249"/>
              <a:gd name="connsiteY38" fmla="*/ 1051035 h 3342290"/>
              <a:gd name="connsiteX39" fmla="*/ 809346 w 3668249"/>
              <a:gd name="connsiteY39" fmla="*/ 1030014 h 3342290"/>
              <a:gd name="connsiteX40" fmla="*/ 988021 w 3668249"/>
              <a:gd name="connsiteY40" fmla="*/ 966952 h 3342290"/>
              <a:gd name="connsiteX41" fmla="*/ 1082614 w 3668249"/>
              <a:gd name="connsiteY41" fmla="*/ 903890 h 3342290"/>
              <a:gd name="connsiteX42" fmla="*/ 1124656 w 3668249"/>
              <a:gd name="connsiteY42" fmla="*/ 882869 h 3342290"/>
              <a:gd name="connsiteX43" fmla="*/ 1177208 w 3668249"/>
              <a:gd name="connsiteY43" fmla="*/ 830318 h 3342290"/>
              <a:gd name="connsiteX44" fmla="*/ 1219249 w 3668249"/>
              <a:gd name="connsiteY44" fmla="*/ 798787 h 3342290"/>
              <a:gd name="connsiteX45" fmla="*/ 1303332 w 3668249"/>
              <a:gd name="connsiteY45" fmla="*/ 725214 h 3342290"/>
              <a:gd name="connsiteX46" fmla="*/ 1387414 w 3668249"/>
              <a:gd name="connsiteY46" fmla="*/ 704193 h 3342290"/>
              <a:gd name="connsiteX47" fmla="*/ 1429456 w 3668249"/>
              <a:gd name="connsiteY47" fmla="*/ 641131 h 334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668249" h="3342290">
                <a:moveTo>
                  <a:pt x="1429456" y="641131"/>
                </a:moveTo>
                <a:cubicBezTo>
                  <a:pt x="1536621" y="507176"/>
                  <a:pt x="1399777" y="672045"/>
                  <a:pt x="1650173" y="430924"/>
                </a:cubicBezTo>
                <a:cubicBezTo>
                  <a:pt x="1687689" y="394797"/>
                  <a:pt x="1712985" y="345708"/>
                  <a:pt x="1755277" y="315311"/>
                </a:cubicBezTo>
                <a:cubicBezTo>
                  <a:pt x="1826569" y="264070"/>
                  <a:pt x="1906526" y="225404"/>
                  <a:pt x="1986504" y="189187"/>
                </a:cubicBezTo>
                <a:cubicBezTo>
                  <a:pt x="2129317" y="124517"/>
                  <a:pt x="2354610" y="37025"/>
                  <a:pt x="2522532" y="10511"/>
                </a:cubicBezTo>
                <a:cubicBezTo>
                  <a:pt x="2584918" y="661"/>
                  <a:pt x="2648656" y="3504"/>
                  <a:pt x="2711718" y="0"/>
                </a:cubicBezTo>
                <a:cubicBezTo>
                  <a:pt x="2764270" y="7007"/>
                  <a:pt x="2820275" y="1018"/>
                  <a:pt x="2869373" y="21021"/>
                </a:cubicBezTo>
                <a:cubicBezTo>
                  <a:pt x="3105956" y="117407"/>
                  <a:pt x="3320701" y="266060"/>
                  <a:pt x="3563056" y="346842"/>
                </a:cubicBezTo>
                <a:lnTo>
                  <a:pt x="3594587" y="357352"/>
                </a:lnTo>
                <a:cubicBezTo>
                  <a:pt x="3608601" y="399393"/>
                  <a:pt x="3629508" y="439736"/>
                  <a:pt x="3636628" y="483476"/>
                </a:cubicBezTo>
                <a:cubicBezTo>
                  <a:pt x="3671124" y="695384"/>
                  <a:pt x="3685821" y="902567"/>
                  <a:pt x="3636628" y="1114097"/>
                </a:cubicBezTo>
                <a:cubicBezTo>
                  <a:pt x="3624207" y="1167509"/>
                  <a:pt x="3588862" y="1212856"/>
                  <a:pt x="3563056" y="1261242"/>
                </a:cubicBezTo>
                <a:cubicBezTo>
                  <a:pt x="3398186" y="1570374"/>
                  <a:pt x="3542210" y="1296697"/>
                  <a:pt x="3373870" y="1566042"/>
                </a:cubicBezTo>
                <a:cubicBezTo>
                  <a:pt x="3350604" y="1603268"/>
                  <a:pt x="3334249" y="1644541"/>
                  <a:pt x="3310808" y="1681656"/>
                </a:cubicBezTo>
                <a:cubicBezTo>
                  <a:pt x="3292100" y="1711277"/>
                  <a:pt x="3265299" y="1735418"/>
                  <a:pt x="3247746" y="1765738"/>
                </a:cubicBezTo>
                <a:cubicBezTo>
                  <a:pt x="3192834" y="1860585"/>
                  <a:pt x="3180218" y="1930744"/>
                  <a:pt x="3153152" y="2039007"/>
                </a:cubicBezTo>
                <a:cubicBezTo>
                  <a:pt x="3141815" y="2084353"/>
                  <a:pt x="3130788" y="2129808"/>
                  <a:pt x="3121621" y="2175642"/>
                </a:cubicBezTo>
                <a:cubicBezTo>
                  <a:pt x="3113262" y="2217436"/>
                  <a:pt x="3113643" y="2261189"/>
                  <a:pt x="3100601" y="2301766"/>
                </a:cubicBezTo>
                <a:cubicBezTo>
                  <a:pt x="3073021" y="2387570"/>
                  <a:pt x="3016859" y="2497458"/>
                  <a:pt x="2963966" y="2575035"/>
                </a:cubicBezTo>
                <a:cubicBezTo>
                  <a:pt x="2934362" y="2618455"/>
                  <a:pt x="2905058" y="2662581"/>
                  <a:pt x="2869373" y="2701159"/>
                </a:cubicBezTo>
                <a:cubicBezTo>
                  <a:pt x="2775170" y="2803000"/>
                  <a:pt x="2681658" y="2906636"/>
                  <a:pt x="2575083" y="2995449"/>
                </a:cubicBezTo>
                <a:cubicBezTo>
                  <a:pt x="2354519" y="3179252"/>
                  <a:pt x="2425805" y="3142355"/>
                  <a:pt x="2165180" y="3268718"/>
                </a:cubicBezTo>
                <a:cubicBezTo>
                  <a:pt x="2124198" y="3288588"/>
                  <a:pt x="2083482" y="3311237"/>
                  <a:pt x="2039056" y="3321269"/>
                </a:cubicBezTo>
                <a:cubicBezTo>
                  <a:pt x="1973766" y="3336012"/>
                  <a:pt x="1905925" y="3335283"/>
                  <a:pt x="1839359" y="3342290"/>
                </a:cubicBezTo>
                <a:cubicBezTo>
                  <a:pt x="1741263" y="3331780"/>
                  <a:pt x="1640661" y="3335165"/>
                  <a:pt x="1545070" y="3310759"/>
                </a:cubicBezTo>
                <a:cubicBezTo>
                  <a:pt x="1473703" y="3292538"/>
                  <a:pt x="1412180" y="3247183"/>
                  <a:pt x="1345373" y="3216166"/>
                </a:cubicBezTo>
                <a:cubicBezTo>
                  <a:pt x="1314077" y="3201636"/>
                  <a:pt x="1282147" y="3188501"/>
                  <a:pt x="1250780" y="3174124"/>
                </a:cubicBezTo>
                <a:lnTo>
                  <a:pt x="1093125" y="3100552"/>
                </a:lnTo>
                <a:cubicBezTo>
                  <a:pt x="1054689" y="3082812"/>
                  <a:pt x="1012734" y="3071481"/>
                  <a:pt x="977511" y="3048000"/>
                </a:cubicBezTo>
                <a:cubicBezTo>
                  <a:pt x="967001" y="3040993"/>
                  <a:pt x="957278" y="3032629"/>
                  <a:pt x="945980" y="3026980"/>
                </a:cubicBezTo>
                <a:cubicBezTo>
                  <a:pt x="915118" y="3011549"/>
                  <a:pt x="882249" y="3000369"/>
                  <a:pt x="851387" y="2984938"/>
                </a:cubicBezTo>
                <a:cubicBezTo>
                  <a:pt x="713287" y="2915888"/>
                  <a:pt x="508251" y="2803738"/>
                  <a:pt x="399442" y="2711669"/>
                </a:cubicBezTo>
                <a:cubicBezTo>
                  <a:pt x="353897" y="2673131"/>
                  <a:pt x="304088" y="2639131"/>
                  <a:pt x="262808" y="2596056"/>
                </a:cubicBezTo>
                <a:cubicBezTo>
                  <a:pt x="177442" y="2506978"/>
                  <a:pt x="126647" y="2411898"/>
                  <a:pt x="73621" y="2301766"/>
                </a:cubicBezTo>
                <a:cubicBezTo>
                  <a:pt x="53863" y="2260730"/>
                  <a:pt x="38587" y="2217683"/>
                  <a:pt x="21070" y="2175642"/>
                </a:cubicBezTo>
                <a:cubicBezTo>
                  <a:pt x="14063" y="2116083"/>
                  <a:pt x="-967" y="2056927"/>
                  <a:pt x="49" y="1996966"/>
                </a:cubicBezTo>
                <a:cubicBezTo>
                  <a:pt x="2549" y="1849467"/>
                  <a:pt x="9148" y="1701335"/>
                  <a:pt x="31580" y="1555531"/>
                </a:cubicBezTo>
                <a:cubicBezTo>
                  <a:pt x="40343" y="1498570"/>
                  <a:pt x="115808" y="1402462"/>
                  <a:pt x="157704" y="1366345"/>
                </a:cubicBezTo>
                <a:cubicBezTo>
                  <a:pt x="542759" y="1034401"/>
                  <a:pt x="231623" y="1318875"/>
                  <a:pt x="767304" y="1051035"/>
                </a:cubicBezTo>
                <a:cubicBezTo>
                  <a:pt x="781318" y="1044028"/>
                  <a:pt x="794704" y="1035592"/>
                  <a:pt x="809346" y="1030014"/>
                </a:cubicBezTo>
                <a:cubicBezTo>
                  <a:pt x="868367" y="1007530"/>
                  <a:pt x="931530" y="995198"/>
                  <a:pt x="988021" y="966952"/>
                </a:cubicBezTo>
                <a:cubicBezTo>
                  <a:pt x="1086328" y="917798"/>
                  <a:pt x="965998" y="981634"/>
                  <a:pt x="1082614" y="903890"/>
                </a:cubicBezTo>
                <a:cubicBezTo>
                  <a:pt x="1095651" y="895199"/>
                  <a:pt x="1112288" y="892488"/>
                  <a:pt x="1124656" y="882869"/>
                </a:cubicBezTo>
                <a:cubicBezTo>
                  <a:pt x="1144211" y="867660"/>
                  <a:pt x="1158692" y="846776"/>
                  <a:pt x="1177208" y="830318"/>
                </a:cubicBezTo>
                <a:cubicBezTo>
                  <a:pt x="1190301" y="818680"/>
                  <a:pt x="1205792" y="810001"/>
                  <a:pt x="1219249" y="798787"/>
                </a:cubicBezTo>
                <a:cubicBezTo>
                  <a:pt x="1247859" y="774945"/>
                  <a:pt x="1270873" y="743473"/>
                  <a:pt x="1303332" y="725214"/>
                </a:cubicBezTo>
                <a:cubicBezTo>
                  <a:pt x="1328512" y="711050"/>
                  <a:pt x="1387414" y="704193"/>
                  <a:pt x="1387414" y="704193"/>
                </a:cubicBezTo>
                <a:lnTo>
                  <a:pt x="1429456" y="641131"/>
                </a:ln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F7C02-08A1-4D7D-905C-630138DAAF80}"/>
              </a:ext>
            </a:extLst>
          </p:cNvPr>
          <p:cNvSpPr/>
          <p:nvPr/>
        </p:nvSpPr>
        <p:spPr>
          <a:xfrm>
            <a:off x="7409794" y="2516752"/>
            <a:ext cx="4708634" cy="3539819"/>
          </a:xfrm>
          <a:custGeom>
            <a:avLst/>
            <a:gdLst>
              <a:gd name="connsiteX0" fmla="*/ 63062 w 4677103"/>
              <a:gd name="connsiteY0" fmla="*/ 1481959 h 3384332"/>
              <a:gd name="connsiteX1" fmla="*/ 94593 w 4677103"/>
              <a:gd name="connsiteY1" fmla="*/ 1429407 h 3384332"/>
              <a:gd name="connsiteX2" fmla="*/ 147145 w 4677103"/>
              <a:gd name="connsiteY2" fmla="*/ 1303283 h 3384332"/>
              <a:gd name="connsiteX3" fmla="*/ 199696 w 4677103"/>
              <a:gd name="connsiteY3" fmla="*/ 1219200 h 3384332"/>
              <a:gd name="connsiteX4" fmla="*/ 273269 w 4677103"/>
              <a:gd name="connsiteY4" fmla="*/ 1061545 h 3384332"/>
              <a:gd name="connsiteX5" fmla="*/ 346841 w 4677103"/>
              <a:gd name="connsiteY5" fmla="*/ 861849 h 3384332"/>
              <a:gd name="connsiteX6" fmla="*/ 378372 w 4677103"/>
              <a:gd name="connsiteY6" fmla="*/ 725214 h 3384332"/>
              <a:gd name="connsiteX7" fmla="*/ 409903 w 4677103"/>
              <a:gd name="connsiteY7" fmla="*/ 578069 h 3384332"/>
              <a:gd name="connsiteX8" fmla="*/ 557048 w 4677103"/>
              <a:gd name="connsiteY8" fmla="*/ 399394 h 3384332"/>
              <a:gd name="connsiteX9" fmla="*/ 683172 w 4677103"/>
              <a:gd name="connsiteY9" fmla="*/ 304800 h 3384332"/>
              <a:gd name="connsiteX10" fmla="*/ 830317 w 4677103"/>
              <a:gd name="connsiteY10" fmla="*/ 220718 h 3384332"/>
              <a:gd name="connsiteX11" fmla="*/ 977462 w 4677103"/>
              <a:gd name="connsiteY11" fmla="*/ 157656 h 3384332"/>
              <a:gd name="connsiteX12" fmla="*/ 1250731 w 4677103"/>
              <a:gd name="connsiteY12" fmla="*/ 63063 h 3384332"/>
              <a:gd name="connsiteX13" fmla="*/ 1397876 w 4677103"/>
              <a:gd name="connsiteY13" fmla="*/ 42042 h 3384332"/>
              <a:gd name="connsiteX14" fmla="*/ 1912883 w 4677103"/>
              <a:gd name="connsiteY14" fmla="*/ 0 h 3384332"/>
              <a:gd name="connsiteX15" fmla="*/ 2564524 w 4677103"/>
              <a:gd name="connsiteY15" fmla="*/ 10511 h 3384332"/>
              <a:gd name="connsiteX16" fmla="*/ 3111062 w 4677103"/>
              <a:gd name="connsiteY16" fmla="*/ 42042 h 3384332"/>
              <a:gd name="connsiteX17" fmla="*/ 3594538 w 4677103"/>
              <a:gd name="connsiteY17" fmla="*/ 84083 h 3384332"/>
              <a:gd name="connsiteX18" fmla="*/ 3699641 w 4677103"/>
              <a:gd name="connsiteY18" fmla="*/ 136635 h 3384332"/>
              <a:gd name="connsiteX19" fmla="*/ 3815255 w 4677103"/>
              <a:gd name="connsiteY19" fmla="*/ 189187 h 3384332"/>
              <a:gd name="connsiteX20" fmla="*/ 3846786 w 4677103"/>
              <a:gd name="connsiteY20" fmla="*/ 210207 h 3384332"/>
              <a:gd name="connsiteX21" fmla="*/ 3878317 w 4677103"/>
              <a:gd name="connsiteY21" fmla="*/ 220718 h 3384332"/>
              <a:gd name="connsiteX22" fmla="*/ 4035972 w 4677103"/>
              <a:gd name="connsiteY22" fmla="*/ 294290 h 3384332"/>
              <a:gd name="connsiteX23" fmla="*/ 4162096 w 4677103"/>
              <a:gd name="connsiteY23" fmla="*/ 336332 h 3384332"/>
              <a:gd name="connsiteX24" fmla="*/ 4267200 w 4677103"/>
              <a:gd name="connsiteY24" fmla="*/ 388883 h 3384332"/>
              <a:gd name="connsiteX25" fmla="*/ 4382814 w 4677103"/>
              <a:gd name="connsiteY25" fmla="*/ 472966 h 3384332"/>
              <a:gd name="connsiteX26" fmla="*/ 4403834 w 4677103"/>
              <a:gd name="connsiteY26" fmla="*/ 504497 h 3384332"/>
              <a:gd name="connsiteX27" fmla="*/ 4477407 w 4677103"/>
              <a:gd name="connsiteY27" fmla="*/ 567559 h 3384332"/>
              <a:gd name="connsiteX28" fmla="*/ 4508938 w 4677103"/>
              <a:gd name="connsiteY28" fmla="*/ 599090 h 3384332"/>
              <a:gd name="connsiteX29" fmla="*/ 4561490 w 4677103"/>
              <a:gd name="connsiteY29" fmla="*/ 683173 h 3384332"/>
              <a:gd name="connsiteX30" fmla="*/ 4572000 w 4677103"/>
              <a:gd name="connsiteY30" fmla="*/ 714704 h 3384332"/>
              <a:gd name="connsiteX31" fmla="*/ 4593021 w 4677103"/>
              <a:gd name="connsiteY31" fmla="*/ 767256 h 3384332"/>
              <a:gd name="connsiteX32" fmla="*/ 4603531 w 4677103"/>
              <a:gd name="connsiteY32" fmla="*/ 809297 h 3384332"/>
              <a:gd name="connsiteX33" fmla="*/ 4614041 w 4677103"/>
              <a:gd name="connsiteY33" fmla="*/ 840828 h 3384332"/>
              <a:gd name="connsiteX34" fmla="*/ 4656083 w 4677103"/>
              <a:gd name="connsiteY34" fmla="*/ 1040525 h 3384332"/>
              <a:gd name="connsiteX35" fmla="*/ 4677103 w 4677103"/>
              <a:gd name="connsiteY35" fmla="*/ 1082566 h 3384332"/>
              <a:gd name="connsiteX36" fmla="*/ 4666593 w 4677103"/>
              <a:gd name="connsiteY36" fmla="*/ 1492469 h 3384332"/>
              <a:gd name="connsiteX37" fmla="*/ 4645572 w 4677103"/>
              <a:gd name="connsiteY37" fmla="*/ 1797269 h 3384332"/>
              <a:gd name="connsiteX38" fmla="*/ 4635062 w 4677103"/>
              <a:gd name="connsiteY38" fmla="*/ 1881352 h 3384332"/>
              <a:gd name="connsiteX39" fmla="*/ 4614041 w 4677103"/>
              <a:gd name="connsiteY39" fmla="*/ 2312276 h 3384332"/>
              <a:gd name="connsiteX40" fmla="*/ 4593021 w 4677103"/>
              <a:gd name="connsiteY40" fmla="*/ 2448911 h 3384332"/>
              <a:gd name="connsiteX41" fmla="*/ 4561490 w 4677103"/>
              <a:gd name="connsiteY41" fmla="*/ 2659118 h 3384332"/>
              <a:gd name="connsiteX42" fmla="*/ 4550979 w 4677103"/>
              <a:gd name="connsiteY42" fmla="*/ 2753711 h 3384332"/>
              <a:gd name="connsiteX43" fmla="*/ 4529958 w 4677103"/>
              <a:gd name="connsiteY43" fmla="*/ 2795752 h 3384332"/>
              <a:gd name="connsiteX44" fmla="*/ 4498427 w 4677103"/>
              <a:gd name="connsiteY44" fmla="*/ 2848304 h 3384332"/>
              <a:gd name="connsiteX45" fmla="*/ 4351283 w 4677103"/>
              <a:gd name="connsiteY45" fmla="*/ 2942897 h 3384332"/>
              <a:gd name="connsiteX46" fmla="*/ 4277710 w 4677103"/>
              <a:gd name="connsiteY46" fmla="*/ 2984938 h 3384332"/>
              <a:gd name="connsiteX47" fmla="*/ 4067503 w 4677103"/>
              <a:gd name="connsiteY47" fmla="*/ 3079532 h 3384332"/>
              <a:gd name="connsiteX48" fmla="*/ 3888827 w 4677103"/>
              <a:gd name="connsiteY48" fmla="*/ 3174125 h 3384332"/>
              <a:gd name="connsiteX49" fmla="*/ 3552496 w 4677103"/>
              <a:gd name="connsiteY49" fmla="*/ 3300249 h 3384332"/>
              <a:gd name="connsiteX50" fmla="*/ 3468414 w 4677103"/>
              <a:gd name="connsiteY50" fmla="*/ 3310759 h 3384332"/>
              <a:gd name="connsiteX51" fmla="*/ 3331779 w 4677103"/>
              <a:gd name="connsiteY51" fmla="*/ 3342290 h 3384332"/>
              <a:gd name="connsiteX52" fmla="*/ 3121572 w 4677103"/>
              <a:gd name="connsiteY52" fmla="*/ 3363311 h 3384332"/>
              <a:gd name="connsiteX53" fmla="*/ 2690648 w 4677103"/>
              <a:gd name="connsiteY53" fmla="*/ 3384332 h 3384332"/>
              <a:gd name="connsiteX54" fmla="*/ 2511972 w 4677103"/>
              <a:gd name="connsiteY54" fmla="*/ 3373821 h 3384332"/>
              <a:gd name="connsiteX55" fmla="*/ 1954924 w 4677103"/>
              <a:gd name="connsiteY55" fmla="*/ 3247697 h 3384332"/>
              <a:gd name="connsiteX56" fmla="*/ 1881352 w 4677103"/>
              <a:gd name="connsiteY56" fmla="*/ 3237187 h 3384332"/>
              <a:gd name="connsiteX57" fmla="*/ 1755227 w 4677103"/>
              <a:gd name="connsiteY57" fmla="*/ 3205656 h 3384332"/>
              <a:gd name="connsiteX58" fmla="*/ 1513490 w 4677103"/>
              <a:gd name="connsiteY58" fmla="*/ 3153104 h 3384332"/>
              <a:gd name="connsiteX59" fmla="*/ 1429407 w 4677103"/>
              <a:gd name="connsiteY59" fmla="*/ 3132083 h 3384332"/>
              <a:gd name="connsiteX60" fmla="*/ 1271752 w 4677103"/>
              <a:gd name="connsiteY60" fmla="*/ 3069021 h 3384332"/>
              <a:gd name="connsiteX61" fmla="*/ 1124607 w 4677103"/>
              <a:gd name="connsiteY61" fmla="*/ 3037490 h 3384332"/>
              <a:gd name="connsiteX62" fmla="*/ 935421 w 4677103"/>
              <a:gd name="connsiteY62" fmla="*/ 2953407 h 3384332"/>
              <a:gd name="connsiteX63" fmla="*/ 620110 w 4677103"/>
              <a:gd name="connsiteY63" fmla="*/ 2774732 h 3384332"/>
              <a:gd name="connsiteX64" fmla="*/ 504496 w 4677103"/>
              <a:gd name="connsiteY64" fmla="*/ 2680138 h 3384332"/>
              <a:gd name="connsiteX65" fmla="*/ 367862 w 4677103"/>
              <a:gd name="connsiteY65" fmla="*/ 2585545 h 3384332"/>
              <a:gd name="connsiteX66" fmla="*/ 252248 w 4677103"/>
              <a:gd name="connsiteY66" fmla="*/ 2459421 h 3384332"/>
              <a:gd name="connsiteX67" fmla="*/ 126124 w 4677103"/>
              <a:gd name="connsiteY67" fmla="*/ 2259725 h 3384332"/>
              <a:gd name="connsiteX68" fmla="*/ 31531 w 4677103"/>
              <a:gd name="connsiteY68" fmla="*/ 2017987 h 3384332"/>
              <a:gd name="connsiteX69" fmla="*/ 0 w 4677103"/>
              <a:gd name="connsiteY69" fmla="*/ 1860332 h 3384332"/>
              <a:gd name="connsiteX70" fmla="*/ 10510 w 4677103"/>
              <a:gd name="connsiteY70" fmla="*/ 1702676 h 3384332"/>
              <a:gd name="connsiteX71" fmla="*/ 42041 w 4677103"/>
              <a:gd name="connsiteY71" fmla="*/ 1576552 h 3384332"/>
              <a:gd name="connsiteX72" fmla="*/ 52552 w 4677103"/>
              <a:gd name="connsiteY72" fmla="*/ 1534511 h 3384332"/>
              <a:gd name="connsiteX73" fmla="*/ 63062 w 4677103"/>
              <a:gd name="connsiteY73" fmla="*/ 1481959 h 33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677103" h="3384332">
                <a:moveTo>
                  <a:pt x="63062" y="1481959"/>
                </a:moveTo>
                <a:cubicBezTo>
                  <a:pt x="70069" y="1464442"/>
                  <a:pt x="86140" y="1448004"/>
                  <a:pt x="94593" y="1429407"/>
                </a:cubicBezTo>
                <a:cubicBezTo>
                  <a:pt x="151924" y="1303279"/>
                  <a:pt x="75075" y="1429407"/>
                  <a:pt x="147145" y="1303283"/>
                </a:cubicBezTo>
                <a:cubicBezTo>
                  <a:pt x="163543" y="1274586"/>
                  <a:pt x="183298" y="1247897"/>
                  <a:pt x="199696" y="1219200"/>
                </a:cubicBezTo>
                <a:cubicBezTo>
                  <a:pt x="218847" y="1185686"/>
                  <a:pt x="262514" y="1088921"/>
                  <a:pt x="273269" y="1061545"/>
                </a:cubicBezTo>
                <a:cubicBezTo>
                  <a:pt x="299208" y="995518"/>
                  <a:pt x="346841" y="861849"/>
                  <a:pt x="346841" y="861849"/>
                </a:cubicBezTo>
                <a:cubicBezTo>
                  <a:pt x="383530" y="605036"/>
                  <a:pt x="328907" y="956051"/>
                  <a:pt x="378372" y="725214"/>
                </a:cubicBezTo>
                <a:cubicBezTo>
                  <a:pt x="389795" y="671907"/>
                  <a:pt x="381392" y="626538"/>
                  <a:pt x="409903" y="578069"/>
                </a:cubicBezTo>
                <a:cubicBezTo>
                  <a:pt x="443556" y="520859"/>
                  <a:pt x="502660" y="444717"/>
                  <a:pt x="557048" y="399394"/>
                </a:cubicBezTo>
                <a:cubicBezTo>
                  <a:pt x="597419" y="365751"/>
                  <a:pt x="640569" y="335569"/>
                  <a:pt x="683172" y="304800"/>
                </a:cubicBezTo>
                <a:cubicBezTo>
                  <a:pt x="739201" y="264334"/>
                  <a:pt x="764700" y="250544"/>
                  <a:pt x="830317" y="220718"/>
                </a:cubicBezTo>
                <a:cubicBezTo>
                  <a:pt x="878897" y="198636"/>
                  <a:pt x="927497" y="176393"/>
                  <a:pt x="977462" y="157656"/>
                </a:cubicBezTo>
                <a:cubicBezTo>
                  <a:pt x="1067717" y="123810"/>
                  <a:pt x="1155307" y="76695"/>
                  <a:pt x="1250731" y="63063"/>
                </a:cubicBezTo>
                <a:cubicBezTo>
                  <a:pt x="1299779" y="56056"/>
                  <a:pt x="1348553" y="46740"/>
                  <a:pt x="1397876" y="42042"/>
                </a:cubicBezTo>
                <a:cubicBezTo>
                  <a:pt x="1569340" y="25712"/>
                  <a:pt x="1912883" y="0"/>
                  <a:pt x="1912883" y="0"/>
                </a:cubicBezTo>
                <a:lnTo>
                  <a:pt x="2564524" y="10511"/>
                </a:lnTo>
                <a:cubicBezTo>
                  <a:pt x="2746894" y="16910"/>
                  <a:pt x="2929012" y="29487"/>
                  <a:pt x="3111062" y="42042"/>
                </a:cubicBezTo>
                <a:cubicBezTo>
                  <a:pt x="3475689" y="67189"/>
                  <a:pt x="3314718" y="51164"/>
                  <a:pt x="3594538" y="84083"/>
                </a:cubicBezTo>
                <a:cubicBezTo>
                  <a:pt x="3756122" y="137945"/>
                  <a:pt x="3575124" y="70226"/>
                  <a:pt x="3699641" y="136635"/>
                </a:cubicBezTo>
                <a:cubicBezTo>
                  <a:pt x="3736993" y="156556"/>
                  <a:pt x="3777392" y="170255"/>
                  <a:pt x="3815255" y="189187"/>
                </a:cubicBezTo>
                <a:cubicBezTo>
                  <a:pt x="3826553" y="194836"/>
                  <a:pt x="3835488" y="204558"/>
                  <a:pt x="3846786" y="210207"/>
                </a:cubicBezTo>
                <a:cubicBezTo>
                  <a:pt x="3856695" y="215162"/>
                  <a:pt x="3868408" y="215763"/>
                  <a:pt x="3878317" y="220718"/>
                </a:cubicBezTo>
                <a:cubicBezTo>
                  <a:pt x="4007902" y="285511"/>
                  <a:pt x="3893626" y="244468"/>
                  <a:pt x="4035972" y="294290"/>
                </a:cubicBezTo>
                <a:cubicBezTo>
                  <a:pt x="4077800" y="308930"/>
                  <a:pt x="4121080" y="319553"/>
                  <a:pt x="4162096" y="336332"/>
                </a:cubicBezTo>
                <a:cubicBezTo>
                  <a:pt x="4198350" y="351163"/>
                  <a:pt x="4267200" y="388883"/>
                  <a:pt x="4267200" y="388883"/>
                </a:cubicBezTo>
                <a:cubicBezTo>
                  <a:pt x="4426205" y="547888"/>
                  <a:pt x="4212370" y="345132"/>
                  <a:pt x="4382814" y="472966"/>
                </a:cubicBezTo>
                <a:cubicBezTo>
                  <a:pt x="4392919" y="480545"/>
                  <a:pt x="4395747" y="494793"/>
                  <a:pt x="4403834" y="504497"/>
                </a:cubicBezTo>
                <a:cubicBezTo>
                  <a:pt x="4436433" y="543617"/>
                  <a:pt x="4436813" y="532764"/>
                  <a:pt x="4477407" y="567559"/>
                </a:cubicBezTo>
                <a:cubicBezTo>
                  <a:pt x="4488693" y="577232"/>
                  <a:pt x="4498428" y="588580"/>
                  <a:pt x="4508938" y="599090"/>
                </a:cubicBezTo>
                <a:cubicBezTo>
                  <a:pt x="4532587" y="670038"/>
                  <a:pt x="4500287" y="585248"/>
                  <a:pt x="4561490" y="683173"/>
                </a:cubicBezTo>
                <a:cubicBezTo>
                  <a:pt x="4567362" y="692568"/>
                  <a:pt x="4568110" y="704331"/>
                  <a:pt x="4572000" y="714704"/>
                </a:cubicBezTo>
                <a:cubicBezTo>
                  <a:pt x="4578625" y="732370"/>
                  <a:pt x="4587055" y="749357"/>
                  <a:pt x="4593021" y="767256"/>
                </a:cubicBezTo>
                <a:cubicBezTo>
                  <a:pt x="4597589" y="780960"/>
                  <a:pt x="4599563" y="795408"/>
                  <a:pt x="4603531" y="809297"/>
                </a:cubicBezTo>
                <a:cubicBezTo>
                  <a:pt x="4606575" y="819950"/>
                  <a:pt x="4610538" y="830318"/>
                  <a:pt x="4614041" y="840828"/>
                </a:cubicBezTo>
                <a:cubicBezTo>
                  <a:pt x="4626163" y="925674"/>
                  <a:pt x="4626448" y="945690"/>
                  <a:pt x="4656083" y="1040525"/>
                </a:cubicBezTo>
                <a:cubicBezTo>
                  <a:pt x="4660756" y="1055480"/>
                  <a:pt x="4670096" y="1068552"/>
                  <a:pt x="4677103" y="1082566"/>
                </a:cubicBezTo>
                <a:cubicBezTo>
                  <a:pt x="4673600" y="1219200"/>
                  <a:pt x="4670862" y="1355856"/>
                  <a:pt x="4666593" y="1492469"/>
                </a:cubicBezTo>
                <a:cubicBezTo>
                  <a:pt x="4658277" y="1758575"/>
                  <a:pt x="4676887" y="1672016"/>
                  <a:pt x="4645572" y="1797269"/>
                </a:cubicBezTo>
                <a:cubicBezTo>
                  <a:pt x="4642069" y="1825297"/>
                  <a:pt x="4636673" y="1853152"/>
                  <a:pt x="4635062" y="1881352"/>
                </a:cubicBezTo>
                <a:cubicBezTo>
                  <a:pt x="4622603" y="2099395"/>
                  <a:pt x="4631364" y="2130391"/>
                  <a:pt x="4614041" y="2312276"/>
                </a:cubicBezTo>
                <a:cubicBezTo>
                  <a:pt x="4610231" y="2352279"/>
                  <a:pt x="4599248" y="2408438"/>
                  <a:pt x="4593021" y="2448911"/>
                </a:cubicBezTo>
                <a:cubicBezTo>
                  <a:pt x="4582247" y="2518940"/>
                  <a:pt x="4571171" y="2588930"/>
                  <a:pt x="4561490" y="2659118"/>
                </a:cubicBezTo>
                <a:cubicBezTo>
                  <a:pt x="4557155" y="2690546"/>
                  <a:pt x="4558113" y="2722798"/>
                  <a:pt x="4550979" y="2753711"/>
                </a:cubicBezTo>
                <a:cubicBezTo>
                  <a:pt x="4547456" y="2768978"/>
                  <a:pt x="4537567" y="2782056"/>
                  <a:pt x="4529958" y="2795752"/>
                </a:cubicBezTo>
                <a:cubicBezTo>
                  <a:pt x="4520037" y="2813610"/>
                  <a:pt x="4510684" y="2831961"/>
                  <a:pt x="4498427" y="2848304"/>
                </a:cubicBezTo>
                <a:cubicBezTo>
                  <a:pt x="4462543" y="2896150"/>
                  <a:pt x="4401672" y="2915765"/>
                  <a:pt x="4351283" y="2942897"/>
                </a:cubicBezTo>
                <a:cubicBezTo>
                  <a:pt x="4326413" y="2956288"/>
                  <a:pt x="4303160" y="2972685"/>
                  <a:pt x="4277710" y="2984938"/>
                </a:cubicBezTo>
                <a:cubicBezTo>
                  <a:pt x="4208480" y="3018271"/>
                  <a:pt x="4135410" y="3043581"/>
                  <a:pt x="4067503" y="3079532"/>
                </a:cubicBezTo>
                <a:lnTo>
                  <a:pt x="3888827" y="3174125"/>
                </a:lnTo>
                <a:cubicBezTo>
                  <a:pt x="3787886" y="3226790"/>
                  <a:pt x="3649718" y="3288097"/>
                  <a:pt x="3552496" y="3300249"/>
                </a:cubicBezTo>
                <a:cubicBezTo>
                  <a:pt x="3524469" y="3303752"/>
                  <a:pt x="3496161" y="3305474"/>
                  <a:pt x="3468414" y="3310759"/>
                </a:cubicBezTo>
                <a:cubicBezTo>
                  <a:pt x="3422498" y="3319505"/>
                  <a:pt x="3377994" y="3335288"/>
                  <a:pt x="3331779" y="3342290"/>
                </a:cubicBezTo>
                <a:cubicBezTo>
                  <a:pt x="3262155" y="3352839"/>
                  <a:pt x="3191760" y="3357620"/>
                  <a:pt x="3121572" y="3363311"/>
                </a:cubicBezTo>
                <a:cubicBezTo>
                  <a:pt x="3007249" y="3372580"/>
                  <a:pt x="2793232" y="3380057"/>
                  <a:pt x="2690648" y="3384332"/>
                </a:cubicBezTo>
                <a:cubicBezTo>
                  <a:pt x="2631089" y="3380828"/>
                  <a:pt x="2570878" y="3383288"/>
                  <a:pt x="2511972" y="3373821"/>
                </a:cubicBezTo>
                <a:cubicBezTo>
                  <a:pt x="1842774" y="3266270"/>
                  <a:pt x="2312737" y="3332889"/>
                  <a:pt x="1954924" y="3247697"/>
                </a:cubicBezTo>
                <a:cubicBezTo>
                  <a:pt x="1930825" y="3241959"/>
                  <a:pt x="1905594" y="3242290"/>
                  <a:pt x="1881352" y="3237187"/>
                </a:cubicBezTo>
                <a:cubicBezTo>
                  <a:pt x="1838946" y="3228260"/>
                  <a:pt x="1797473" y="3215312"/>
                  <a:pt x="1755227" y="3205656"/>
                </a:cubicBezTo>
                <a:cubicBezTo>
                  <a:pt x="1674839" y="3187282"/>
                  <a:pt x="1593926" y="3171267"/>
                  <a:pt x="1513490" y="3153104"/>
                </a:cubicBezTo>
                <a:cubicBezTo>
                  <a:pt x="1485309" y="3146741"/>
                  <a:pt x="1456694" y="3141574"/>
                  <a:pt x="1429407" y="3132083"/>
                </a:cubicBezTo>
                <a:cubicBezTo>
                  <a:pt x="1375949" y="3113489"/>
                  <a:pt x="1325809" y="3085797"/>
                  <a:pt x="1271752" y="3069021"/>
                </a:cubicBezTo>
                <a:cubicBezTo>
                  <a:pt x="1223844" y="3054153"/>
                  <a:pt x="1172044" y="3053797"/>
                  <a:pt x="1124607" y="3037490"/>
                </a:cubicBezTo>
                <a:cubicBezTo>
                  <a:pt x="1059345" y="3015056"/>
                  <a:pt x="998155" y="2982160"/>
                  <a:pt x="935421" y="2953407"/>
                </a:cubicBezTo>
                <a:cubicBezTo>
                  <a:pt x="845618" y="2912247"/>
                  <a:pt x="642796" y="2793293"/>
                  <a:pt x="620110" y="2774732"/>
                </a:cubicBezTo>
                <a:cubicBezTo>
                  <a:pt x="581572" y="2743201"/>
                  <a:pt x="544331" y="2710014"/>
                  <a:pt x="504496" y="2680138"/>
                </a:cubicBezTo>
                <a:cubicBezTo>
                  <a:pt x="460181" y="2646901"/>
                  <a:pt x="411865" y="2619194"/>
                  <a:pt x="367862" y="2585545"/>
                </a:cubicBezTo>
                <a:cubicBezTo>
                  <a:pt x="343537" y="2566944"/>
                  <a:pt x="256093" y="2464884"/>
                  <a:pt x="252248" y="2459421"/>
                </a:cubicBezTo>
                <a:cubicBezTo>
                  <a:pt x="206939" y="2395035"/>
                  <a:pt x="154813" y="2333042"/>
                  <a:pt x="126124" y="2259725"/>
                </a:cubicBezTo>
                <a:cubicBezTo>
                  <a:pt x="94593" y="2179146"/>
                  <a:pt x="50302" y="2102455"/>
                  <a:pt x="31531" y="2017987"/>
                </a:cubicBezTo>
                <a:cubicBezTo>
                  <a:pt x="5887" y="1902591"/>
                  <a:pt x="15820" y="1955255"/>
                  <a:pt x="0" y="1860332"/>
                </a:cubicBezTo>
                <a:cubicBezTo>
                  <a:pt x="3503" y="1807780"/>
                  <a:pt x="2792" y="1754776"/>
                  <a:pt x="10510" y="1702676"/>
                </a:cubicBezTo>
                <a:cubicBezTo>
                  <a:pt x="16861" y="1659809"/>
                  <a:pt x="31530" y="1618593"/>
                  <a:pt x="42041" y="1576552"/>
                </a:cubicBezTo>
                <a:cubicBezTo>
                  <a:pt x="45544" y="1562538"/>
                  <a:pt x="44540" y="1546530"/>
                  <a:pt x="52552" y="1534511"/>
                </a:cubicBezTo>
                <a:cubicBezTo>
                  <a:pt x="81585" y="1490961"/>
                  <a:pt x="56055" y="1499476"/>
                  <a:pt x="63062" y="1481959"/>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568107-2F15-4060-85B6-EB3F6F829E80}"/>
              </a:ext>
            </a:extLst>
          </p:cNvPr>
          <p:cNvSpPr txBox="1"/>
          <p:nvPr/>
        </p:nvSpPr>
        <p:spPr>
          <a:xfrm>
            <a:off x="7430904" y="983006"/>
            <a:ext cx="1664558" cy="369332"/>
          </a:xfrm>
          <a:prstGeom prst="rect">
            <a:avLst/>
          </a:prstGeom>
          <a:noFill/>
        </p:spPr>
        <p:txBody>
          <a:bodyPr wrap="none" rtlCol="0">
            <a:spAutoFit/>
          </a:bodyPr>
          <a:lstStyle/>
          <a:p>
            <a:r>
              <a:rPr lang="en-US" dirty="0"/>
              <a:t>Azure-managed</a:t>
            </a:r>
          </a:p>
        </p:txBody>
      </p:sp>
      <p:sp>
        <p:nvSpPr>
          <p:cNvPr id="16" name="TextBox 15">
            <a:extLst>
              <a:ext uri="{FF2B5EF4-FFF2-40B4-BE49-F238E27FC236}">
                <a16:creationId xmlns:a16="http://schemas.microsoft.com/office/drawing/2014/main" id="{392AAAF7-BDAB-4F91-B2A6-4A2C1640918B}"/>
              </a:ext>
            </a:extLst>
          </p:cNvPr>
          <p:cNvSpPr txBox="1"/>
          <p:nvPr/>
        </p:nvSpPr>
        <p:spPr>
          <a:xfrm>
            <a:off x="9030207" y="2143815"/>
            <a:ext cx="2035814" cy="369332"/>
          </a:xfrm>
          <a:prstGeom prst="rect">
            <a:avLst/>
          </a:prstGeom>
          <a:noFill/>
        </p:spPr>
        <p:txBody>
          <a:bodyPr wrap="none" rtlCol="0">
            <a:spAutoFit/>
          </a:bodyPr>
          <a:lstStyle/>
          <a:p>
            <a:r>
              <a:rPr lang="en-US" dirty="0"/>
              <a:t>Customer-managed</a:t>
            </a:r>
          </a:p>
        </p:txBody>
      </p:sp>
    </p:spTree>
    <p:extLst>
      <p:ext uri="{BB962C8B-B14F-4D97-AF65-F5344CB8AC3E}">
        <p14:creationId xmlns:p14="http://schemas.microsoft.com/office/powerpoint/2010/main" val="20352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3"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Graphic 9">
            <a:extLst>
              <a:ext uri="{FF2B5EF4-FFF2-40B4-BE49-F238E27FC236}">
                <a16:creationId xmlns:a16="http://schemas.microsoft.com/office/drawing/2014/main" id="{05653EA3-C912-4DEC-A6B0-205EE18D6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9386" y="1437338"/>
            <a:ext cx="7717014" cy="3642735"/>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
        <p:nvSpPr>
          <p:cNvPr id="9" name="Text Placeholder 2">
            <a:extLst>
              <a:ext uri="{FF2B5EF4-FFF2-40B4-BE49-F238E27FC236}">
                <a16:creationId xmlns:a16="http://schemas.microsoft.com/office/drawing/2014/main" id="{A08E7DBC-81FA-4B31-9AB9-CEA5190FC23F}"/>
              </a:ext>
            </a:extLst>
          </p:cNvPr>
          <p:cNvSpPr txBox="1">
            <a:spLocks/>
          </p:cNvSpPr>
          <p:nvPr/>
        </p:nvSpPr>
        <p:spPr>
          <a:xfrm>
            <a:off x="259189" y="1368736"/>
            <a:ext cx="5155021"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u="sng" dirty="0"/>
              <a:t>Control plane node</a:t>
            </a:r>
          </a:p>
          <a:p>
            <a:r>
              <a:rPr lang="en-US" dirty="0"/>
              <a:t>API server</a:t>
            </a:r>
          </a:p>
          <a:p>
            <a:r>
              <a:rPr lang="en-US" dirty="0"/>
              <a:t>Backing store (</a:t>
            </a:r>
            <a:r>
              <a:rPr lang="en-US" dirty="0" err="1"/>
              <a:t>etcd</a:t>
            </a:r>
            <a:r>
              <a:rPr lang="en-US" dirty="0"/>
              <a:t>)</a:t>
            </a:r>
          </a:p>
          <a:p>
            <a:r>
              <a:rPr lang="en-US" dirty="0"/>
              <a:t>Scheduler</a:t>
            </a:r>
          </a:p>
          <a:p>
            <a:r>
              <a:rPr lang="en-US" dirty="0"/>
              <a:t>Controller manager</a:t>
            </a:r>
          </a:p>
          <a:p>
            <a:pPr marL="152396" indent="0">
              <a:buNone/>
            </a:pPr>
            <a:endParaRPr lang="en-US" dirty="0"/>
          </a:p>
          <a:p>
            <a:pPr marL="152396" indent="0">
              <a:buNone/>
            </a:pPr>
            <a:endParaRPr lang="en-US" dirty="0"/>
          </a:p>
          <a:p>
            <a:pPr marL="152396" indent="0">
              <a:buNone/>
            </a:pPr>
            <a:r>
              <a:rPr lang="en-US" b="1" u="sng" dirty="0"/>
              <a:t>Node</a:t>
            </a:r>
          </a:p>
          <a:p>
            <a:r>
              <a:rPr lang="en-US" dirty="0"/>
              <a:t>Kubelet</a:t>
            </a:r>
          </a:p>
          <a:p>
            <a:r>
              <a:rPr lang="en-US" dirty="0" err="1"/>
              <a:t>Kube</a:t>
            </a:r>
            <a:r>
              <a:rPr lang="en-US" dirty="0"/>
              <a:t>-proxy</a:t>
            </a:r>
          </a:p>
          <a:p>
            <a:r>
              <a:rPr lang="en-US" dirty="0"/>
              <a:t>Container runtime</a:t>
            </a:r>
          </a:p>
          <a:p>
            <a:endParaRPr lang="en-US" dirty="0"/>
          </a:p>
        </p:txBody>
      </p:sp>
    </p:spTree>
    <p:extLst>
      <p:ext uri="{BB962C8B-B14F-4D97-AF65-F5344CB8AC3E}">
        <p14:creationId xmlns:p14="http://schemas.microsoft.com/office/powerpoint/2010/main" val="326680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are where your workloads run</a:t>
            </a:r>
          </a:p>
          <a:p>
            <a:endParaRPr lang="en-US" dirty="0"/>
          </a:p>
          <a:p>
            <a:r>
              <a:rPr lang="en-US" dirty="0"/>
              <a:t>Nodes can come and go</a:t>
            </a:r>
          </a:p>
          <a:p>
            <a:endParaRPr lang="en-US" dirty="0"/>
          </a:p>
          <a:p>
            <a:pPr marL="152396" indent="0">
              <a:buNone/>
            </a:pPr>
            <a:endParaRPr lang="en-US" dirty="0"/>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6" name="Graphic 5">
            <a:extLst>
              <a:ext uri="{FF2B5EF4-FFF2-40B4-BE49-F238E27FC236}">
                <a16:creationId xmlns:a16="http://schemas.microsoft.com/office/drawing/2014/main" id="{28EB059F-179B-4E6B-B106-DC0E1C6CA5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527" y="4676260"/>
            <a:ext cx="645107" cy="645107"/>
          </a:xfrm>
          <a:prstGeom prst="rect">
            <a:avLst/>
          </a:prstGeom>
        </p:spPr>
      </p:pic>
      <p:pic>
        <p:nvPicPr>
          <p:cNvPr id="12" name="Graphic 11">
            <a:extLst>
              <a:ext uri="{FF2B5EF4-FFF2-40B4-BE49-F238E27FC236}">
                <a16:creationId xmlns:a16="http://schemas.microsoft.com/office/drawing/2014/main" id="{40C26ABF-D701-40B3-B44A-8030A384E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966" y="4676259"/>
            <a:ext cx="645107" cy="645107"/>
          </a:xfrm>
          <a:prstGeom prst="rect">
            <a:avLst/>
          </a:prstGeom>
        </p:spPr>
      </p:pic>
      <p:pic>
        <p:nvPicPr>
          <p:cNvPr id="14" name="Graphic 13">
            <a:extLst>
              <a:ext uri="{FF2B5EF4-FFF2-40B4-BE49-F238E27FC236}">
                <a16:creationId xmlns:a16="http://schemas.microsoft.com/office/drawing/2014/main" id="{09ABFF7A-C31C-43C8-A709-6A052C28C5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2" y="4717553"/>
            <a:ext cx="645107" cy="645107"/>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3" name="Picture 22">
            <a:extLst>
              <a:ext uri="{FF2B5EF4-FFF2-40B4-BE49-F238E27FC236}">
                <a16:creationId xmlns:a16="http://schemas.microsoft.com/office/drawing/2014/main" id="{9A2F1C6C-857B-4194-97A3-E9FC2D50B9EE}"/>
              </a:ext>
            </a:extLst>
          </p:cNvPr>
          <p:cNvPicPr>
            <a:picLocks noChangeAspect="1"/>
          </p:cNvPicPr>
          <p:nvPr/>
        </p:nvPicPr>
        <p:blipFill>
          <a:blip r:embed="rId7"/>
          <a:stretch>
            <a:fillRect/>
          </a:stretch>
        </p:blipFill>
        <p:spPr>
          <a:xfrm>
            <a:off x="6667087" y="1655805"/>
            <a:ext cx="4976410" cy="2023898"/>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BADF1137-9712-4827-BFCB-5235C4C1948E}"/>
              </a:ext>
            </a:extLst>
          </p:cNvPr>
          <p:cNvPicPr>
            <a:picLocks noChangeAspect="1"/>
          </p:cNvPicPr>
          <p:nvPr/>
        </p:nvPicPr>
        <p:blipFill>
          <a:blip r:embed="rId7"/>
          <a:stretch>
            <a:fillRect/>
          </a:stretch>
        </p:blipFill>
        <p:spPr>
          <a:xfrm>
            <a:off x="5466071" y="1536633"/>
            <a:ext cx="4978695" cy="4345440"/>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135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 is an abstract way to </a:t>
            </a:r>
            <a:br>
              <a:rPr lang="en-US" dirty="0"/>
            </a:br>
            <a:r>
              <a:rPr lang="en-US" dirty="0"/>
              <a:t>expose an application running on a set of Pods </a:t>
            </a:r>
          </a:p>
          <a:p>
            <a:r>
              <a:rPr lang="en-US" dirty="0"/>
              <a:t>A Service has a name and maps to a </a:t>
            </a:r>
            <a:br>
              <a:rPr lang="en-US" dirty="0"/>
            </a:br>
            <a:r>
              <a:rPr lang="en-US" dirty="0"/>
              <a:t>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856382"/>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881096"/>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877115"/>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738096"/>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74037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852401"/>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881095"/>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cxnSp>
        <p:nvCxnSpPr>
          <p:cNvPr id="21" name="Connector: Curved 20">
            <a:extLst>
              <a:ext uri="{FF2B5EF4-FFF2-40B4-BE49-F238E27FC236}">
                <a16:creationId xmlns:a16="http://schemas.microsoft.com/office/drawing/2014/main" id="{B97CE76B-315A-4BDF-87B8-9760B539DA9F}"/>
              </a:ext>
            </a:extLst>
          </p:cNvPr>
          <p:cNvCxnSpPr>
            <a:stCxn id="22" idx="2"/>
            <a:endCxn id="8" idx="0"/>
          </p:cNvCxnSpPr>
          <p:nvPr/>
        </p:nvCxnSpPr>
        <p:spPr>
          <a:xfrm rot="5400000">
            <a:off x="1941202" y="3440665"/>
            <a:ext cx="660764" cy="2170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2C1C369-6BED-4EBE-8D2F-B3244ACA4F9D}"/>
              </a:ext>
            </a:extLst>
          </p:cNvPr>
          <p:cNvCxnSpPr>
            <a:stCxn id="22" idx="2"/>
            <a:endCxn id="16" idx="0"/>
          </p:cNvCxnSpPr>
          <p:nvPr/>
        </p:nvCxnSpPr>
        <p:spPr>
          <a:xfrm rot="16200000" flipH="1">
            <a:off x="5830422" y="1722114"/>
            <a:ext cx="681497" cy="5628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234D526-FFE9-42A7-ADBE-88B2F9D164FB}"/>
              </a:ext>
            </a:extLst>
          </p:cNvPr>
          <p:cNvCxnSpPr>
            <a:stCxn id="27" idx="2"/>
            <a:endCxn id="41" idx="0"/>
          </p:cNvCxnSpPr>
          <p:nvPr/>
        </p:nvCxnSpPr>
        <p:spPr>
          <a:xfrm rot="5400000">
            <a:off x="5396357" y="1980368"/>
            <a:ext cx="683203" cy="5118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84A763D0-FA38-4E63-A4CF-5A875E091E49}"/>
              </a:ext>
            </a:extLst>
          </p:cNvPr>
          <p:cNvCxnSpPr>
            <a:stCxn id="27" idx="2"/>
            <a:endCxn id="13" idx="0"/>
          </p:cNvCxnSpPr>
          <p:nvPr/>
        </p:nvCxnSpPr>
        <p:spPr>
          <a:xfrm rot="5400000">
            <a:off x="7310871" y="3894884"/>
            <a:ext cx="683204" cy="12892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0911EA7-234A-4B51-A152-241C69EE8807}"/>
              </a:ext>
            </a:extLst>
          </p:cNvPr>
          <p:cNvCxnSpPr>
            <a:stCxn id="27" idx="2"/>
            <a:endCxn id="35" idx="0"/>
          </p:cNvCxnSpPr>
          <p:nvPr/>
        </p:nvCxnSpPr>
        <p:spPr>
          <a:xfrm rot="16200000" flipH="1">
            <a:off x="9245121" y="3249854"/>
            <a:ext cx="654509" cy="2550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521AFC-692F-464A-AF39-050308E2BAC5}"/>
              </a:ext>
            </a:extLst>
          </p:cNvPr>
          <p:cNvCxnSpPr>
            <a:cxnSpLocks/>
            <a:endCxn id="22" idx="0"/>
          </p:cNvCxnSpPr>
          <p:nvPr/>
        </p:nvCxnSpPr>
        <p:spPr>
          <a:xfrm>
            <a:off x="3356919" y="3531561"/>
            <a:ext cx="0" cy="20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03068B-FA2F-4992-8E4A-9F5C8159C9C0}"/>
              </a:ext>
            </a:extLst>
          </p:cNvPr>
          <p:cNvCxnSpPr>
            <a:cxnSpLocks/>
            <a:endCxn id="27" idx="0"/>
          </p:cNvCxnSpPr>
          <p:nvPr/>
        </p:nvCxnSpPr>
        <p:spPr>
          <a:xfrm>
            <a:off x="8297083" y="3531561"/>
            <a:ext cx="0" cy="20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A468536-23E3-46BF-8600-802D44F2E73E}"/>
              </a:ext>
            </a:extLst>
          </p:cNvPr>
          <p:cNvPicPr>
            <a:picLocks noChangeAspect="1"/>
          </p:cNvPicPr>
          <p:nvPr/>
        </p:nvPicPr>
        <p:blipFill>
          <a:blip r:embed="rId7"/>
          <a:stretch>
            <a:fillRect/>
          </a:stretch>
        </p:blipFill>
        <p:spPr>
          <a:xfrm>
            <a:off x="8973538" y="13238"/>
            <a:ext cx="3165636" cy="3702418"/>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r>
              <a:rPr lang="en-US" dirty="0"/>
              <a:t>KEDA</a:t>
            </a:r>
          </a:p>
          <a:p>
            <a:pPr marL="152396" indent="0">
              <a:buNone/>
            </a:pPr>
            <a:endParaRPr lang="en-US" dirty="0"/>
          </a:p>
          <a:p>
            <a:r>
              <a:rPr lang="en-US" dirty="0"/>
              <a:t>Cluster </a:t>
            </a:r>
            <a:r>
              <a:rPr lang="en-US" dirty="0" err="1"/>
              <a:t>autoscaler</a:t>
            </a:r>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68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AFFF8E5-8775-087E-5EDA-3792D2906A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113446" y="4119953"/>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337112" y="4341137"/>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101:Kubernetes Resource Management</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Evgeny Borzenin</a:t>
            </a:r>
          </a:p>
          <a:p>
            <a:endParaRPr lang="nb-NO" dirty="0"/>
          </a:p>
          <a:p>
            <a:r>
              <a:rPr lang="nb-NO" dirty="0"/>
              <a:t>Consultant at Enso</a:t>
            </a:r>
          </a:p>
          <a:p>
            <a:endParaRPr lang="nb-NO" dirty="0"/>
          </a:p>
          <a:p>
            <a:r>
              <a:rPr lang="nb-NO" dirty="0"/>
              <a:t>Microsoft Azure MVP</a:t>
            </a:r>
          </a:p>
          <a:p>
            <a:endParaRPr lang="nb-NO" dirty="0"/>
          </a:p>
          <a:p>
            <a:r>
              <a:rPr lang="nb-NO" dirty="0"/>
              <a:t>Azure Certified Solutions Architect Expert </a:t>
            </a:r>
          </a:p>
          <a:p>
            <a:endParaRPr lang="nb-NO" dirty="0"/>
          </a:p>
          <a:p>
            <a:r>
              <a:rPr lang="nb-NO" dirty="0"/>
              <a:t>Infrastructure as Code Usergroup Oslo</a:t>
            </a:r>
          </a:p>
          <a:p>
            <a:endParaRPr lang="nb-NO" dirty="0"/>
          </a:p>
          <a:p>
            <a:endParaRPr lang="en-US" dirty="0"/>
          </a:p>
        </p:txBody>
      </p:sp>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2"/>
          <a:stretch>
            <a:fillRect/>
          </a:stretch>
        </p:blipFill>
        <p:spPr>
          <a:xfrm>
            <a:off x="9410699" y="1181100"/>
            <a:ext cx="1860419" cy="1910805"/>
          </a:xfrm>
          <a:prstGeom prst="rect">
            <a:avLst/>
          </a:prstGeom>
        </p:spPr>
      </p:pic>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6"/>
          <a:stretch>
            <a:fillRect/>
          </a:stretch>
        </p:blipFill>
        <p:spPr>
          <a:xfrm>
            <a:off x="8355271" y="3271571"/>
            <a:ext cx="1242168" cy="1935648"/>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Resource Management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6959421" cy="4555200"/>
          </a:xfrm>
        </p:spPr>
        <p:txBody>
          <a:bodyPr/>
          <a:lstStyle/>
          <a:p>
            <a:endParaRPr lang="en-US" dirty="0"/>
          </a:p>
          <a:p>
            <a:r>
              <a:rPr lang="en-US" dirty="0"/>
              <a:t>Requests - define the minimum amount of resources that containers need</a:t>
            </a:r>
          </a:p>
          <a:p>
            <a:endParaRPr lang="en-US" dirty="0"/>
          </a:p>
          <a:p>
            <a:endParaRPr lang="en-US" dirty="0"/>
          </a:p>
          <a:p>
            <a:r>
              <a:rPr lang="en-US" dirty="0"/>
              <a:t>Limits - define the max amount of resources that the container can consume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4" name="Picture 23">
            <a:extLst>
              <a:ext uri="{FF2B5EF4-FFF2-40B4-BE49-F238E27FC236}">
                <a16:creationId xmlns:a16="http://schemas.microsoft.com/office/drawing/2014/main" id="{F663FBC8-15FA-4130-A8B3-B7A3A39A45F8}"/>
              </a:ext>
            </a:extLst>
          </p:cNvPr>
          <p:cNvPicPr>
            <a:picLocks noChangeAspect="1"/>
          </p:cNvPicPr>
          <p:nvPr/>
        </p:nvPicPr>
        <p:blipFill>
          <a:blip r:embed="rId7"/>
          <a:stretch>
            <a:fillRect/>
          </a:stretch>
        </p:blipFill>
        <p:spPr>
          <a:xfrm>
            <a:off x="3169719" y="4422343"/>
            <a:ext cx="2926282" cy="2065882"/>
          </a:xfrm>
          <a:prstGeom prst="rect">
            <a:avLst/>
          </a:prstGeom>
        </p:spPr>
      </p:pic>
      <p:sp>
        <p:nvSpPr>
          <p:cNvPr id="33" name="TextBox 32">
            <a:extLst>
              <a:ext uri="{FF2B5EF4-FFF2-40B4-BE49-F238E27FC236}">
                <a16:creationId xmlns:a16="http://schemas.microsoft.com/office/drawing/2014/main" id="{9D8A8BB5-D12D-42AE-A20D-CFB1BB34CB6D}"/>
              </a:ext>
            </a:extLst>
          </p:cNvPr>
          <p:cNvSpPr txBox="1"/>
          <p:nvPr/>
        </p:nvSpPr>
        <p:spPr>
          <a:xfrm>
            <a:off x="3169718" y="6438164"/>
            <a:ext cx="58525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https://learnk8s.io/setting-cpu-memory-limits-requests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7" name="Picture 36">
            <a:extLst>
              <a:ext uri="{FF2B5EF4-FFF2-40B4-BE49-F238E27FC236}">
                <a16:creationId xmlns:a16="http://schemas.microsoft.com/office/drawing/2014/main" id="{E6961EFD-1B02-4BDE-A4DC-7567AD589F45}"/>
              </a:ext>
            </a:extLst>
          </p:cNvPr>
          <p:cNvPicPr>
            <a:picLocks noChangeAspect="1"/>
          </p:cNvPicPr>
          <p:nvPr/>
        </p:nvPicPr>
        <p:blipFill>
          <a:blip r:embed="rId9"/>
          <a:stretch>
            <a:fillRect/>
          </a:stretch>
        </p:blipFill>
        <p:spPr>
          <a:xfrm>
            <a:off x="7801510" y="1489345"/>
            <a:ext cx="3758934" cy="4351151"/>
          </a:xfrm>
          <a:prstGeom prst="rect">
            <a:avLst/>
          </a:prstGeom>
        </p:spPr>
      </p:pic>
    </p:spTree>
    <p:extLst>
      <p:ext uri="{BB962C8B-B14F-4D97-AF65-F5344CB8AC3E}">
        <p14:creationId xmlns:p14="http://schemas.microsoft.com/office/powerpoint/2010/main" val="374006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CPU and memory units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0573579" cy="4555200"/>
          </a:xfrm>
        </p:spPr>
        <p:txBody>
          <a:bodyPr/>
          <a:lstStyle/>
          <a:p>
            <a:endParaRPr lang="en-US" dirty="0"/>
          </a:p>
          <a:p>
            <a:pPr marL="152396" indent="0">
              <a:buNone/>
            </a:pPr>
            <a:r>
              <a:rPr lang="en-US" b="1" u="sng" dirty="0"/>
              <a:t>CPU units</a:t>
            </a:r>
          </a:p>
          <a:p>
            <a:pPr marL="152396" indent="0">
              <a:buNone/>
            </a:pPr>
            <a:r>
              <a:rPr lang="en-US" dirty="0"/>
              <a:t>One CPU = 1 physical CPU core (or virtual core) = 1 = 1000 m (</a:t>
            </a:r>
            <a:r>
              <a:rPr lang="en-US" dirty="0" err="1"/>
              <a:t>millicores</a:t>
            </a:r>
            <a:r>
              <a:rPr lang="en-US" dirty="0"/>
              <a:t> or </a:t>
            </a:r>
            <a:r>
              <a:rPr lang="en-US" dirty="0" err="1"/>
              <a:t>millicpu</a:t>
            </a:r>
            <a:r>
              <a:rPr lang="en-US" dirty="0"/>
              <a:t>)</a:t>
            </a:r>
          </a:p>
          <a:p>
            <a:pPr marL="152396" indent="0">
              <a:buNone/>
            </a:pPr>
            <a:r>
              <a:rPr lang="en-US" dirty="0"/>
              <a:t>0.1 = 100m</a:t>
            </a:r>
          </a:p>
          <a:p>
            <a:pPr marL="152396" indent="0">
              <a:buNone/>
            </a:pPr>
            <a:r>
              <a:rPr lang="en-US" dirty="0"/>
              <a:t>400m = 0.4</a:t>
            </a:r>
          </a:p>
          <a:p>
            <a:endParaRPr lang="en-US" dirty="0"/>
          </a:p>
          <a:p>
            <a:pPr marL="152396" indent="0">
              <a:buNone/>
            </a:pPr>
            <a:r>
              <a:rPr lang="en-US" b="1" u="sng" dirty="0"/>
              <a:t>Memory units</a:t>
            </a:r>
          </a:p>
          <a:p>
            <a:pPr marL="152396" indent="0">
              <a:buNone/>
            </a:pPr>
            <a:r>
              <a:rPr lang="en-US" dirty="0"/>
              <a:t>measured in bytes</a:t>
            </a:r>
          </a:p>
          <a:p>
            <a:pPr marL="152396" indent="0">
              <a:buNone/>
            </a:pPr>
            <a:r>
              <a:rPr lang="it-IT" dirty="0"/>
              <a:t>128974848, 129e6, 129M,  128974848000m, 123Mi</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7333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5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a:xfrm>
            <a:off x="415600" y="1536633"/>
            <a:ext cx="11360800" cy="4080396"/>
          </a:xfrm>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
        <p:nvSpPr>
          <p:cNvPr id="6" name="TextBox 5">
            <a:extLst>
              <a:ext uri="{FF2B5EF4-FFF2-40B4-BE49-F238E27FC236}">
                <a16:creationId xmlns:a16="http://schemas.microsoft.com/office/drawing/2014/main" id="{CC370A47-CD42-90F9-5C81-88B8C4E7DFAB}"/>
              </a:ext>
            </a:extLst>
          </p:cNvPr>
          <p:cNvSpPr txBox="1"/>
          <p:nvPr/>
        </p:nvSpPr>
        <p:spPr>
          <a:xfrm>
            <a:off x="1815737" y="645305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B3F1856-E1E0-8E85-A2E0-F21D3838DAF2}"/>
              </a:ext>
            </a:extLst>
          </p:cNvPr>
          <p:cNvSpPr txBox="1"/>
          <p:nvPr/>
        </p:nvSpPr>
        <p:spPr>
          <a:xfrm>
            <a:off x="3255235" y="5981681"/>
            <a:ext cx="6479178" cy="369332"/>
          </a:xfrm>
          <a:prstGeom prst="rect">
            <a:avLst/>
          </a:prstGeom>
          <a:noFill/>
        </p:spPr>
        <p:txBody>
          <a:bodyPr wrap="square" rtlCol="0">
            <a:spAutoFit/>
          </a:bodyPr>
          <a:lstStyle/>
          <a:p>
            <a:r>
              <a:rPr lang="en-US" dirty="0">
                <a:hlinkClick r:id="rId5"/>
              </a:rPr>
              <a:t>https://github.com/evgenyb/aks-workshops</a:t>
            </a:r>
            <a:endParaRPr lang="en-US" dirty="0"/>
          </a:p>
        </p:txBody>
      </p:sp>
    </p:spTree>
    <p:extLst>
      <p:ext uri="{BB962C8B-B14F-4D97-AF65-F5344CB8AC3E}">
        <p14:creationId xmlns:p14="http://schemas.microsoft.com/office/powerpoint/2010/main" val="3028258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0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52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Picture 9">
            <a:extLst>
              <a:ext uri="{FF2B5EF4-FFF2-40B4-BE49-F238E27FC236}">
                <a16:creationId xmlns:a16="http://schemas.microsoft.com/office/drawing/2014/main" id="{D4D54A59-41EA-459F-814D-8D911F42171E}"/>
              </a:ext>
            </a:extLst>
          </p:cNvPr>
          <p:cNvPicPr>
            <a:picLocks noChangeAspect="1"/>
          </p:cNvPicPr>
          <p:nvPr/>
        </p:nvPicPr>
        <p:blipFill>
          <a:blip r:embed="rId7"/>
          <a:stretch>
            <a:fillRect/>
          </a:stretch>
        </p:blipFill>
        <p:spPr>
          <a:xfrm>
            <a:off x="282537" y="3021706"/>
            <a:ext cx="4660072" cy="2174700"/>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Lab-10</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8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Scaling options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94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and nodes</a:t>
            </a:r>
          </a:p>
          <a:p>
            <a:endParaRPr lang="en-US" dirty="0"/>
          </a:p>
          <a:p>
            <a:r>
              <a:rPr lang="en-US" dirty="0"/>
              <a:t>Horizontal Pod Autoscaler (HPA)</a:t>
            </a:r>
          </a:p>
          <a:p>
            <a:endParaRPr lang="en-US" dirty="0"/>
          </a:p>
          <a:p>
            <a:r>
              <a:rPr lang="en-US" dirty="0"/>
              <a:t>Vertical Pod Autoscaler (VPA)</a:t>
            </a:r>
          </a:p>
          <a:p>
            <a:pPr marL="152396" indent="0">
              <a:buNone/>
            </a:pPr>
            <a:endParaRPr lang="en-US" dirty="0"/>
          </a:p>
          <a:p>
            <a:r>
              <a:rPr lang="en-US" dirty="0"/>
              <a:t>Cluster autoscaler</a:t>
            </a:r>
          </a:p>
          <a:p>
            <a:endParaRPr lang="en-US" dirty="0"/>
          </a:p>
          <a:p>
            <a:r>
              <a:rPr lang="en-US" dirty="0"/>
              <a:t>Kubernetes Event Driven </a:t>
            </a:r>
            <a:br>
              <a:rPr lang="en-US" dirty="0"/>
            </a:br>
            <a:r>
              <a:rPr lang="en-US" dirty="0"/>
              <a:t>Autoscaling (KEDA)</a:t>
            </a:r>
          </a:p>
          <a:p>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17028"/>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356967"/>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440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Kubernetes and AKS introduction (10 min)</a:t>
            </a:r>
          </a:p>
          <a:p>
            <a:pPr marL="171450" indent="-171450">
              <a:spcAft>
                <a:spcPts val="600"/>
              </a:spcAft>
            </a:pPr>
            <a:r>
              <a:rPr lang="en-US" sz="2000" dirty="0"/>
              <a:t>Introduce our "guinea pig" app</a:t>
            </a:r>
          </a:p>
          <a:p>
            <a:pPr marL="171450" indent="-171450">
              <a:spcAft>
                <a:spcPts val="600"/>
              </a:spcAft>
            </a:pPr>
            <a:r>
              <a:rPr lang="en-US" sz="2000" dirty="0"/>
              <a:t>Pods, Namespaces</a:t>
            </a:r>
          </a:p>
          <a:p>
            <a:pPr marL="171450" indent="-171450">
              <a:spcAft>
                <a:spcPts val="600"/>
              </a:spcAft>
            </a:pPr>
            <a:r>
              <a:rPr lang="en-US" sz="2000" dirty="0"/>
              <a:t>Kubernetes Resource Management</a:t>
            </a:r>
          </a:p>
          <a:p>
            <a:pPr marL="171450" indent="-171450">
              <a:spcAft>
                <a:spcPts val="600"/>
              </a:spcAft>
            </a:pPr>
            <a:r>
              <a:rPr lang="en-US" sz="2000" dirty="0"/>
              <a:t>Readiness and Liveness probes</a:t>
            </a:r>
          </a:p>
          <a:p>
            <a:pPr marL="171450" indent="-171450">
              <a:spcAft>
                <a:spcPts val="600"/>
              </a:spcAft>
            </a:pPr>
            <a:r>
              <a:rPr lang="en-US" sz="2000" dirty="0"/>
              <a:t>Kubernetes Deployments</a:t>
            </a:r>
          </a:p>
          <a:p>
            <a:pPr marL="171450" indent="-171450">
              <a:spcAft>
                <a:spcPts val="600"/>
              </a:spcAft>
            </a:pPr>
            <a:r>
              <a:rPr lang="en-US" sz="2000" dirty="0"/>
              <a:t>Services, Labels, Selectors</a:t>
            </a:r>
          </a:p>
          <a:p>
            <a:pPr marL="171450" indent="-171450">
              <a:spcAft>
                <a:spcPts val="600"/>
              </a:spcAft>
            </a:pPr>
            <a:r>
              <a:rPr lang="en-US" sz="2000" dirty="0" err="1"/>
              <a:t>Configmaps</a:t>
            </a:r>
            <a:r>
              <a:rPr lang="en-US" sz="2000" dirty="0"/>
              <a:t> and secrets</a:t>
            </a:r>
          </a:p>
          <a:p>
            <a:pPr marL="171450" indent="-171450">
              <a:spcAft>
                <a:spcPts val="600"/>
              </a:spcAft>
            </a:pPr>
            <a:r>
              <a:rPr lang="en-US" sz="2000" dirty="0"/>
              <a:t>Kubernetes Ingress </a:t>
            </a:r>
          </a:p>
          <a:p>
            <a:pPr marL="171450" indent="-171450">
              <a:spcAft>
                <a:spcPts val="600"/>
              </a:spcAft>
            </a:pPr>
            <a:r>
              <a:rPr lang="en-US" sz="2000" dirty="0"/>
              <a:t>Scaling options in Kubernetes</a:t>
            </a:r>
          </a:p>
          <a:p>
            <a:pPr marL="171450" indent="-171450">
              <a:spcAft>
                <a:spcPts val="600"/>
              </a:spcAft>
            </a:pPr>
            <a:r>
              <a:rPr lang="en-US" sz="2000" dirty="0"/>
              <a:t>Kubernetes Event-driven Autoscaling KEDA</a:t>
            </a:r>
          </a:p>
          <a:p>
            <a:pPr marL="171450" indent="-171450">
              <a:spcAft>
                <a:spcPts val="600"/>
              </a:spcAft>
            </a:pPr>
            <a:r>
              <a:rPr lang="en-US" sz="20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Manually scale pods and nodes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pPr marL="152396" indent="0">
              <a:buNone/>
            </a:pPr>
            <a:r>
              <a:rPr lang="en-US" b="1" u="sng" dirty="0"/>
              <a:t>Manually scale pods</a:t>
            </a:r>
          </a:p>
          <a:p>
            <a:pPr marL="152396" indent="0">
              <a:buNone/>
            </a:pPr>
            <a:endParaRPr lang="en-US" dirty="0"/>
          </a:p>
          <a:p>
            <a:pPr marL="152396" indent="0">
              <a:buNone/>
            </a:pPr>
            <a:r>
              <a:rPr lang="en-US" dirty="0" err="1"/>
              <a:t>kubectl</a:t>
            </a:r>
            <a:r>
              <a:rPr lang="en-US" dirty="0"/>
              <a:t> scale deployment/guinea-pig --replicas=3</a:t>
            </a:r>
          </a:p>
          <a:p>
            <a:pPr marL="152396" indent="0">
              <a:buNone/>
            </a:pPr>
            <a:r>
              <a:rPr lang="en-US" dirty="0" err="1"/>
              <a:t>kubectl</a:t>
            </a:r>
            <a:r>
              <a:rPr lang="en-US" dirty="0"/>
              <a:t> scale deployment/guinea-pig --replicas=0</a:t>
            </a:r>
          </a:p>
          <a:p>
            <a:endParaRPr lang="en-US" dirty="0"/>
          </a:p>
          <a:p>
            <a:pPr marL="152396" indent="0">
              <a:buNone/>
            </a:pPr>
            <a:endParaRPr lang="en-US" dirty="0"/>
          </a:p>
          <a:p>
            <a:pPr marL="152396" indent="0">
              <a:buNone/>
            </a:pPr>
            <a:r>
              <a:rPr lang="en-US" b="1" u="sng" dirty="0"/>
              <a:t>Manually scale nodes</a:t>
            </a:r>
          </a:p>
          <a:p>
            <a:pPr marL="152396" indent="0">
              <a:buNone/>
            </a:pPr>
            <a:endParaRPr lang="en-US" dirty="0"/>
          </a:p>
          <a:p>
            <a:pPr marL="152396" indent="0">
              <a:buNone/>
            </a:pPr>
            <a:r>
              <a:rPr lang="en-US" dirty="0" err="1"/>
              <a:t>az</a:t>
            </a:r>
            <a:r>
              <a:rPr lang="en-US" dirty="0"/>
              <a:t> aks scale -g iac-ws5-rg -n iac-ws5-aks --node-count 2</a:t>
            </a:r>
          </a:p>
          <a:p>
            <a:pPr marL="152396" indent="0">
              <a:buNone/>
            </a:pPr>
            <a:endParaRPr lang="en-US" dirty="0"/>
          </a:p>
          <a:p>
            <a:pPr marL="152396" indent="0">
              <a:buNone/>
            </a:pPr>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99802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356936" y="6410796"/>
            <a:ext cx="8513549" cy="369332"/>
          </a:xfrm>
          <a:prstGeom prst="rect">
            <a:avLst/>
          </a:prstGeom>
          <a:noFill/>
        </p:spPr>
        <p:txBody>
          <a:bodyPr wrap="none" rtlCol="0">
            <a:spAutoFit/>
          </a:bodyPr>
          <a:lstStyle/>
          <a:p>
            <a:r>
              <a:rPr lang="en-US" dirty="0"/>
              <a:t>Image from: </a:t>
            </a:r>
            <a:r>
              <a:rPr lang="en-US" dirty="0">
                <a:hlinkClick r:id="rId5"/>
              </a:rPr>
              <a:t>https://kubernetes.io/docs/tasks/run-application/horizontal-pod-autoscale/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r>
              <a:rPr lang="en-US" b="0" i="0" dirty="0">
                <a:solidFill>
                  <a:srgbClr val="023927"/>
                </a:solidFill>
                <a:effectLst/>
                <a:latin typeface="Inter"/>
              </a:rPr>
              <a:t>checks the metrics server for resource usage every 30 sec</a:t>
            </a:r>
          </a:p>
          <a:p>
            <a:endParaRPr lang="en-US" dirty="0">
              <a:solidFill>
                <a:srgbClr val="023927"/>
              </a:solidFill>
              <a:latin typeface="Inter"/>
            </a:endParaRPr>
          </a:p>
          <a:p>
            <a:r>
              <a:rPr lang="en-US" b="0" i="0" dirty="0">
                <a:solidFill>
                  <a:srgbClr val="023927"/>
                </a:solidFill>
                <a:effectLst/>
                <a:latin typeface="Inter"/>
              </a:rPr>
              <a:t>calculates the desired number of replicas required</a:t>
            </a:r>
          </a:p>
          <a:p>
            <a:endParaRPr lang="en-US" dirty="0">
              <a:solidFill>
                <a:srgbClr val="023927"/>
              </a:solidFill>
              <a:latin typeface="Inter"/>
            </a:endParaRPr>
          </a:p>
          <a:p>
            <a:r>
              <a:rPr lang="en-US" b="0" i="0" dirty="0">
                <a:solidFill>
                  <a:srgbClr val="023927"/>
                </a:solidFill>
                <a:effectLst/>
                <a:latin typeface="Inter"/>
              </a:rPr>
              <a:t>scales up the application to the desired number of replicas</a:t>
            </a:r>
          </a:p>
          <a:p>
            <a:endParaRPr lang="en-US" dirty="0">
              <a:solidFill>
                <a:srgbClr val="023927"/>
              </a:solidFill>
              <a:latin typeface="Inter"/>
            </a:endParaRPr>
          </a:p>
          <a:p>
            <a:endParaRPr lang="en-US" b="0" i="0" dirty="0">
              <a:solidFill>
                <a:srgbClr val="023927"/>
              </a:solidFill>
              <a:effectLst/>
              <a:latin typeface="Inter"/>
            </a:endParaRP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FB0F6363-2AED-4BE1-9227-1CE3FBD8C967}"/>
              </a:ext>
            </a:extLst>
          </p:cNvPr>
          <p:cNvPicPr>
            <a:picLocks noChangeAspect="1"/>
          </p:cNvPicPr>
          <p:nvPr/>
        </p:nvPicPr>
        <p:blipFill>
          <a:blip r:embed="rId8"/>
          <a:stretch>
            <a:fillRect/>
          </a:stretch>
        </p:blipFill>
        <p:spPr>
          <a:xfrm>
            <a:off x="8471730" y="1799562"/>
            <a:ext cx="3024700" cy="2750587"/>
          </a:xfrm>
          <a:prstGeom prst="rect">
            <a:avLst/>
          </a:prstGeom>
        </p:spPr>
      </p:pic>
    </p:spTree>
    <p:extLst>
      <p:ext uri="{BB962C8B-B14F-4D97-AF65-F5344CB8AC3E}">
        <p14:creationId xmlns:p14="http://schemas.microsoft.com/office/powerpoint/2010/main" val="3404508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endParaRPr lang="en-US" dirty="0">
              <a:solidFill>
                <a:srgbClr val="023927"/>
              </a:solidFill>
              <a:latin typeface="Inter"/>
            </a:endParaRPr>
          </a:p>
          <a:p>
            <a:pPr marL="152396" indent="0">
              <a:buNone/>
            </a:pPr>
            <a:r>
              <a:rPr lang="en-US" b="0" i="0" dirty="0" err="1">
                <a:solidFill>
                  <a:srgbClr val="023927"/>
                </a:solidFill>
                <a:effectLst/>
                <a:latin typeface="Inter"/>
              </a:rPr>
              <a:t>kubectl</a:t>
            </a:r>
            <a:r>
              <a:rPr lang="en-US" b="0" i="0" dirty="0">
                <a:solidFill>
                  <a:srgbClr val="023927"/>
                </a:solidFill>
                <a:effectLst/>
                <a:latin typeface="Inter"/>
              </a:rPr>
              <a:t> </a:t>
            </a:r>
            <a:r>
              <a:rPr lang="en-US" b="0" i="0" dirty="0" err="1">
                <a:solidFill>
                  <a:srgbClr val="023927"/>
                </a:solidFill>
                <a:effectLst/>
                <a:latin typeface="Inter"/>
              </a:rPr>
              <a:t>autoscale</a:t>
            </a:r>
            <a:r>
              <a:rPr lang="en-US" b="0" i="0" dirty="0">
                <a:solidFill>
                  <a:srgbClr val="023927"/>
                </a:solidFill>
                <a:effectLst/>
                <a:latin typeface="Inter"/>
              </a:rPr>
              <a:t> deployment guinea-pig </a:t>
            </a:r>
          </a:p>
          <a:p>
            <a:pPr marL="152396" indent="0">
              <a:buNone/>
            </a:pPr>
            <a:r>
              <a:rPr lang="en-US" b="0" i="0" dirty="0">
                <a:solidFill>
                  <a:srgbClr val="023927"/>
                </a:solidFill>
                <a:effectLst/>
                <a:latin typeface="Inter"/>
              </a:rPr>
              <a:t>--</a:t>
            </a:r>
            <a:r>
              <a:rPr lang="en-US" b="0" i="0" dirty="0" err="1">
                <a:solidFill>
                  <a:srgbClr val="023927"/>
                </a:solidFill>
                <a:effectLst/>
                <a:latin typeface="Inter"/>
              </a:rPr>
              <a:t>cpu</a:t>
            </a:r>
            <a:r>
              <a:rPr lang="en-US" b="0" i="0" dirty="0">
                <a:solidFill>
                  <a:srgbClr val="023927"/>
                </a:solidFill>
                <a:effectLst/>
                <a:latin typeface="Inter"/>
              </a:rPr>
              <a:t>-percent=70 --min=1 --max=10</a:t>
            </a: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Picture 11">
            <a:extLst>
              <a:ext uri="{FF2B5EF4-FFF2-40B4-BE49-F238E27FC236}">
                <a16:creationId xmlns:a16="http://schemas.microsoft.com/office/drawing/2014/main" id="{8BBD14EE-49D0-459B-A5FD-B8969713B4AF}"/>
              </a:ext>
            </a:extLst>
          </p:cNvPr>
          <p:cNvPicPr>
            <a:picLocks noChangeAspect="1"/>
          </p:cNvPicPr>
          <p:nvPr/>
        </p:nvPicPr>
        <p:blipFill>
          <a:blip r:embed="rId7"/>
          <a:stretch>
            <a:fillRect/>
          </a:stretch>
        </p:blipFill>
        <p:spPr>
          <a:xfrm>
            <a:off x="6914279" y="1733414"/>
            <a:ext cx="5096526" cy="3879445"/>
          </a:xfrm>
          <a:prstGeom prst="rect">
            <a:avLst/>
          </a:prstGeom>
        </p:spPr>
      </p:pic>
    </p:spTree>
    <p:extLst>
      <p:ext uri="{BB962C8B-B14F-4D97-AF65-F5344CB8AC3E}">
        <p14:creationId xmlns:p14="http://schemas.microsoft.com/office/powerpoint/2010/main" val="1507995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Lab-12, 13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0223555-B9E2-0E26-A4EA-7917267DA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342" y="994017"/>
            <a:ext cx="1496003" cy="14960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6AC765-CF81-E962-B9C0-59719A882C73}"/>
              </a:ext>
            </a:extLst>
          </p:cNvPr>
          <p:cNvSpPr txBox="1"/>
          <p:nvPr/>
        </p:nvSpPr>
        <p:spPr>
          <a:xfrm>
            <a:off x="4577477" y="3729279"/>
            <a:ext cx="6757415" cy="665745"/>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Kubernetes Event Driven Autoscaling KEDA</a:t>
            </a:r>
            <a:endPar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785316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Horizontal Pod Autoscaler</a:t>
            </a:r>
          </a:p>
          <a:p>
            <a:pPr algn="ctr"/>
            <a:r>
              <a:rPr lang="en-US" dirty="0"/>
              <a:t>(HPA)</a:t>
            </a:r>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156" y="593367"/>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715"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599593"/>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flipV="1">
            <a:off x="10007125" y="918352"/>
            <a:ext cx="672612" cy="62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A415D36-5096-4C68-BD62-CF7F39B6D16A}"/>
              </a:ext>
            </a:extLst>
          </p:cNvPr>
          <p:cNvSpPr/>
          <p:nvPr/>
        </p:nvSpPr>
        <p:spPr>
          <a:xfrm>
            <a:off x="1140987" y="2634358"/>
            <a:ext cx="10061121"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Kubernetes Custom Metrics</a:t>
            </a:r>
          </a:p>
        </p:txBody>
      </p:sp>
      <p:cxnSp>
        <p:nvCxnSpPr>
          <p:cNvPr id="24" name="Straight Arrow Connector 23">
            <a:extLst>
              <a:ext uri="{FF2B5EF4-FFF2-40B4-BE49-F238E27FC236}">
                <a16:creationId xmlns:a16="http://schemas.microsoft.com/office/drawing/2014/main" id="{38C00455-7B92-470E-BA00-9BCD365CD19C}"/>
              </a:ext>
            </a:extLst>
          </p:cNvPr>
          <p:cNvCxnSpPr>
            <a:cxnSpLocks/>
            <a:endCxn id="5128" idx="2"/>
          </p:cNvCxnSpPr>
          <p:nvPr/>
        </p:nvCxnSpPr>
        <p:spPr>
          <a:xfrm flipV="1">
            <a:off x="6264214" y="1243336"/>
            <a:ext cx="0"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526CF2-F817-47FA-9C89-4F3EB263B659}"/>
              </a:ext>
            </a:extLst>
          </p:cNvPr>
          <p:cNvSpPr/>
          <p:nvPr/>
        </p:nvSpPr>
        <p:spPr>
          <a:xfrm>
            <a:off x="4957422"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Metric Adapter</a:t>
            </a:r>
          </a:p>
        </p:txBody>
      </p:sp>
      <p:cxnSp>
        <p:nvCxnSpPr>
          <p:cNvPr id="26" name="Straight Arrow Connector 25">
            <a:extLst>
              <a:ext uri="{FF2B5EF4-FFF2-40B4-BE49-F238E27FC236}">
                <a16:creationId xmlns:a16="http://schemas.microsoft.com/office/drawing/2014/main" id="{409A6E68-3B30-4E22-88F0-4807B5CB22C9}"/>
              </a:ext>
            </a:extLst>
          </p:cNvPr>
          <p:cNvCxnSpPr>
            <a:cxnSpLocks/>
            <a:endCxn id="5126" idx="2"/>
          </p:cNvCxnSpPr>
          <p:nvPr/>
        </p:nvCxnSpPr>
        <p:spPr>
          <a:xfrm flipV="1">
            <a:off x="9682140" y="1243336"/>
            <a:ext cx="1"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62F863-AC84-4CF6-BA61-B1796F3455E7}"/>
              </a:ext>
            </a:extLst>
          </p:cNvPr>
          <p:cNvSpPr/>
          <p:nvPr/>
        </p:nvSpPr>
        <p:spPr>
          <a:xfrm>
            <a:off x="8588523"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Monitor </a:t>
            </a:r>
          </a:p>
          <a:p>
            <a:pPr algn="ctr"/>
            <a:r>
              <a:rPr lang="en-US" dirty="0">
                <a:solidFill>
                  <a:schemeClr val="tx1"/>
                </a:solidFill>
              </a:rPr>
              <a:t>Metric Adapter</a:t>
            </a:r>
          </a:p>
        </p:txBody>
      </p: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9"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ScaledObject</a:t>
            </a:r>
            <a:endParaRPr lang="en-US" dirty="0"/>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9946" y="608139"/>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331"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608139"/>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a:off x="10109915" y="933124"/>
            <a:ext cx="56982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D95A38-3741-4E38-A066-9AC4A017A3BD}"/>
              </a:ext>
            </a:extLst>
          </p:cNvPr>
          <p:cNvSpPr/>
          <p:nvPr/>
        </p:nvSpPr>
        <p:spPr>
          <a:xfrm>
            <a:off x="1204957" y="1939895"/>
            <a:ext cx="10235013" cy="119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NCF Branding | KEDA">
            <a:extLst>
              <a:ext uri="{FF2B5EF4-FFF2-40B4-BE49-F238E27FC236}">
                <a16:creationId xmlns:a16="http://schemas.microsoft.com/office/drawing/2014/main" id="{8EE29751-0B3D-47A6-A095-B9A0B9ED6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685" y="2022734"/>
            <a:ext cx="1004042" cy="42367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DC39537-C248-4ACD-946F-0F6DB4AACE59}"/>
              </a:ext>
            </a:extLst>
          </p:cNvPr>
          <p:cNvSpPr/>
          <p:nvPr/>
        </p:nvSpPr>
        <p:spPr>
          <a:xfrm>
            <a:off x="4847038"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Scaler</a:t>
            </a:r>
          </a:p>
        </p:txBody>
      </p:sp>
      <p:sp>
        <p:nvSpPr>
          <p:cNvPr id="32" name="Rectangle 31">
            <a:extLst>
              <a:ext uri="{FF2B5EF4-FFF2-40B4-BE49-F238E27FC236}">
                <a16:creationId xmlns:a16="http://schemas.microsoft.com/office/drawing/2014/main" id="{D7BADE83-0374-44D9-8168-AEF58C13B163}"/>
              </a:ext>
            </a:extLst>
          </p:cNvPr>
          <p:cNvSpPr/>
          <p:nvPr/>
        </p:nvSpPr>
        <p:spPr>
          <a:xfrm>
            <a:off x="8478139"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Service Bus </a:t>
            </a:r>
          </a:p>
          <a:p>
            <a:pPr algn="ctr"/>
            <a:r>
              <a:rPr lang="en-US" dirty="0">
                <a:solidFill>
                  <a:schemeClr val="tx1"/>
                </a:solidFill>
              </a:rPr>
              <a:t>Scaler</a:t>
            </a:r>
          </a:p>
        </p:txBody>
      </p:sp>
      <p:cxnSp>
        <p:nvCxnSpPr>
          <p:cNvPr id="34" name="Straight Arrow Connector 33">
            <a:extLst>
              <a:ext uri="{FF2B5EF4-FFF2-40B4-BE49-F238E27FC236}">
                <a16:creationId xmlns:a16="http://schemas.microsoft.com/office/drawing/2014/main" id="{98065BC5-46E4-48BF-8401-78FD4BC4B733}"/>
              </a:ext>
            </a:extLst>
          </p:cNvPr>
          <p:cNvCxnSpPr>
            <a:cxnSpLocks/>
            <a:stCxn id="30" idx="0"/>
            <a:endCxn id="5128" idx="2"/>
          </p:cNvCxnSpPr>
          <p:nvPr/>
        </p:nvCxnSpPr>
        <p:spPr>
          <a:xfrm flipH="1" flipV="1">
            <a:off x="6153830" y="1243336"/>
            <a:ext cx="1" cy="9927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611CB8-BEAF-40FD-882D-75A7DBEB5217}"/>
              </a:ext>
            </a:extLst>
          </p:cNvPr>
          <p:cNvCxnSpPr>
            <a:cxnSpLocks/>
            <a:stCxn id="32" idx="0"/>
            <a:endCxn id="5126" idx="2"/>
          </p:cNvCxnSpPr>
          <p:nvPr/>
        </p:nvCxnSpPr>
        <p:spPr>
          <a:xfrm flipH="1" flipV="1">
            <a:off x="9784931" y="1258108"/>
            <a:ext cx="1" cy="9779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806384-64DE-4CCC-B5CF-B7D4D8881B54}"/>
              </a:ext>
            </a:extLst>
          </p:cNvPr>
          <p:cNvSpPr/>
          <p:nvPr/>
        </p:nvSpPr>
        <p:spPr>
          <a:xfrm>
            <a:off x="1277685" y="2658800"/>
            <a:ext cx="138441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Scale Controller</a:t>
            </a:r>
          </a:p>
        </p:txBody>
      </p:sp>
      <p:sp>
        <p:nvSpPr>
          <p:cNvPr id="43" name="Rectangle 42">
            <a:extLst>
              <a:ext uri="{FF2B5EF4-FFF2-40B4-BE49-F238E27FC236}">
                <a16:creationId xmlns:a16="http://schemas.microsoft.com/office/drawing/2014/main" id="{35642D32-FBDC-405A-827B-41429A4A630D}"/>
              </a:ext>
            </a:extLst>
          </p:cNvPr>
          <p:cNvSpPr/>
          <p:nvPr/>
        </p:nvSpPr>
        <p:spPr>
          <a:xfrm>
            <a:off x="2930364" y="2658800"/>
            <a:ext cx="185127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Horizontal Pod Autoscaler</a:t>
            </a:r>
          </a:p>
          <a:p>
            <a:pPr algn="ctr"/>
            <a:r>
              <a:rPr lang="en-US" sz="1200" dirty="0">
                <a:solidFill>
                  <a:schemeClr val="tx1"/>
                </a:solidFill>
              </a:rPr>
              <a:t>(HPA)</a:t>
            </a:r>
          </a:p>
        </p:txBody>
      </p:sp>
      <p:cxnSp>
        <p:nvCxnSpPr>
          <p:cNvPr id="40" name="Straight Arrow Connector 39">
            <a:extLst>
              <a:ext uri="{FF2B5EF4-FFF2-40B4-BE49-F238E27FC236}">
                <a16:creationId xmlns:a16="http://schemas.microsoft.com/office/drawing/2014/main" id="{BD30A652-597C-4E02-8899-4513E084591B}"/>
              </a:ext>
            </a:extLst>
          </p:cNvPr>
          <p:cNvCxnSpPr>
            <a:cxnSpLocks/>
            <a:stCxn id="16" idx="0"/>
          </p:cNvCxnSpPr>
          <p:nvPr/>
        </p:nvCxnSpPr>
        <p:spPr>
          <a:xfrm flipH="1" flipV="1">
            <a:off x="2480478" y="3136307"/>
            <a:ext cx="1" cy="4064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8990A49-A880-4D85-915E-3864E7373E18}"/>
              </a:ext>
            </a:extLst>
          </p:cNvPr>
          <p:cNvCxnSpPr>
            <a:cxnSpLocks/>
            <a:stCxn id="17" idx="0"/>
          </p:cNvCxnSpPr>
          <p:nvPr/>
        </p:nvCxnSpPr>
        <p:spPr>
          <a:xfrm flipH="1" flipV="1">
            <a:off x="6121132" y="3130732"/>
            <a:ext cx="3" cy="41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8D0656-63A9-4069-A1F7-2EACF901F58F}"/>
              </a:ext>
            </a:extLst>
          </p:cNvPr>
          <p:cNvCxnSpPr>
            <a:cxnSpLocks/>
            <a:stCxn id="18" idx="0"/>
          </p:cNvCxnSpPr>
          <p:nvPr/>
        </p:nvCxnSpPr>
        <p:spPr>
          <a:xfrm flipH="1" flipV="1">
            <a:off x="9862618" y="3130732"/>
            <a:ext cx="2" cy="4166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F7616-B5CB-44E4-9A8D-B279981AF936}"/>
              </a:ext>
            </a:extLst>
          </p:cNvPr>
          <p:cNvCxnSpPr>
            <a:stCxn id="38" idx="3"/>
            <a:endCxn id="43" idx="1"/>
          </p:cNvCxnSpPr>
          <p:nvPr/>
        </p:nvCxnSpPr>
        <p:spPr>
          <a:xfrm flipV="1">
            <a:off x="2662103" y="2834567"/>
            <a:ext cx="256972" cy="636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13" grpId="0"/>
      <p:bldP spid="5" grpId="0" animBg="1"/>
      <p:bldP spid="30" grpId="0" animBg="1"/>
      <p:bldP spid="32" grpId="0" animBg="1"/>
      <p:bldP spid="38" grpId="0" animBg="1"/>
      <p:bldP spid="4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custom resources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4328692" y="6420559"/>
            <a:ext cx="47793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https://keda.sh/docs/2.5/concepts/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826B06BD-425A-4AD9-93AD-6109581F3E31}"/>
              </a:ext>
            </a:extLst>
          </p:cNvPr>
          <p:cNvPicPr>
            <a:picLocks noChangeAspect="1"/>
          </p:cNvPicPr>
          <p:nvPr/>
        </p:nvPicPr>
        <p:blipFill>
          <a:blip r:embed="rId8"/>
          <a:stretch>
            <a:fillRect/>
          </a:stretch>
        </p:blipFill>
        <p:spPr>
          <a:xfrm>
            <a:off x="862586" y="4194024"/>
            <a:ext cx="4436448" cy="1698487"/>
          </a:xfrm>
          <a:prstGeom prst="rect">
            <a:avLst/>
          </a:prstGeom>
        </p:spPr>
      </p:pic>
      <p:pic>
        <p:nvPicPr>
          <p:cNvPr id="16" name="Picture 15">
            <a:extLst>
              <a:ext uri="{FF2B5EF4-FFF2-40B4-BE49-F238E27FC236}">
                <a16:creationId xmlns:a16="http://schemas.microsoft.com/office/drawing/2014/main" id="{201C3AF9-19B5-4FAA-8333-1FAD3C6E30DD}"/>
              </a:ext>
            </a:extLst>
          </p:cNvPr>
          <p:cNvPicPr>
            <a:picLocks noChangeAspect="1"/>
          </p:cNvPicPr>
          <p:nvPr/>
        </p:nvPicPr>
        <p:blipFill>
          <a:blip r:embed="rId9"/>
          <a:stretch>
            <a:fillRect/>
          </a:stretch>
        </p:blipFill>
        <p:spPr>
          <a:xfrm>
            <a:off x="17733" y="1487789"/>
            <a:ext cx="6440705" cy="1941211"/>
          </a:xfrm>
          <a:prstGeom prst="rect">
            <a:avLst/>
          </a:prstGeom>
        </p:spPr>
      </p:pic>
      <p:pic>
        <p:nvPicPr>
          <p:cNvPr id="6" name="Picture 5">
            <a:extLst>
              <a:ext uri="{FF2B5EF4-FFF2-40B4-BE49-F238E27FC236}">
                <a16:creationId xmlns:a16="http://schemas.microsoft.com/office/drawing/2014/main" id="{2C018215-4EF9-426A-9823-DC13CDD1C576}"/>
              </a:ext>
            </a:extLst>
          </p:cNvPr>
          <p:cNvPicPr>
            <a:picLocks noChangeAspect="1"/>
          </p:cNvPicPr>
          <p:nvPr/>
        </p:nvPicPr>
        <p:blipFill>
          <a:blip r:embed="rId10"/>
          <a:stretch>
            <a:fillRect/>
          </a:stretch>
        </p:blipFill>
        <p:spPr>
          <a:xfrm>
            <a:off x="5833903" y="1634073"/>
            <a:ext cx="6201841" cy="2996271"/>
          </a:xfrm>
          <a:prstGeom prst="rect">
            <a:avLst/>
          </a:prstGeom>
        </p:spPr>
      </p:pic>
    </p:spTree>
    <p:extLst>
      <p:ext uri="{BB962C8B-B14F-4D97-AF65-F5344CB8AC3E}">
        <p14:creationId xmlns:p14="http://schemas.microsoft.com/office/powerpoint/2010/main" val="1052576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GitOps with flux</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a:extLst>
              <a:ext uri="{FF2B5EF4-FFF2-40B4-BE49-F238E27FC236}">
                <a16:creationId xmlns:a16="http://schemas.microsoft.com/office/drawing/2014/main" id="{633452FC-E3FA-B091-2D4D-0B79D9AD0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4206" y="960818"/>
            <a:ext cx="1599427" cy="1599427"/>
          </a:xfrm>
          <a:prstGeom prst="rect">
            <a:avLst/>
          </a:prstGeom>
        </p:spPr>
      </p:pic>
    </p:spTree>
    <p:extLst>
      <p:ext uri="{BB962C8B-B14F-4D97-AF65-F5344CB8AC3E}">
        <p14:creationId xmlns:p14="http://schemas.microsoft.com/office/powerpoint/2010/main" val="1342101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pic>
        <p:nvPicPr>
          <p:cNvPr id="4" name="Google Shape;56;p13">
            <a:extLst>
              <a:ext uri="{FF2B5EF4-FFF2-40B4-BE49-F238E27FC236}">
                <a16:creationId xmlns:a16="http://schemas.microsoft.com/office/drawing/2014/main" id="{1880184B-C251-CEBF-37D2-759F92485314}"/>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F0A68BBE-2793-F45F-F5A6-B98CFFE18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82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1179986"/>
            <a:ext cx="9495316"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Lab-01	connecting to AKS cluster</a:t>
            </a:r>
          </a:p>
          <a:p>
            <a:pPr marL="171450" indent="-171450">
              <a:spcAft>
                <a:spcPts val="600"/>
              </a:spcAft>
            </a:pPr>
            <a:r>
              <a:rPr lang="en-US" sz="2000" dirty="0"/>
              <a:t>Lab-02	Setting up your shell (</a:t>
            </a:r>
            <a:r>
              <a:rPr lang="en-US" sz="2000" dirty="0" err="1"/>
              <a:t>powershell</a:t>
            </a:r>
            <a:r>
              <a:rPr lang="en-US" sz="2000" dirty="0"/>
              <a:t> and </a:t>
            </a:r>
            <a:r>
              <a:rPr lang="en-US" sz="2000" dirty="0" err="1"/>
              <a:t>zsh</a:t>
            </a:r>
            <a:r>
              <a:rPr lang="en-US" sz="2000" dirty="0"/>
              <a:t>/bash) for better AKS/</a:t>
            </a:r>
            <a:r>
              <a:rPr lang="en-US" sz="2000" dirty="0" err="1"/>
              <a:t>kubectl</a:t>
            </a:r>
            <a:r>
              <a:rPr lang="en-US" sz="2000" dirty="0"/>
              <a:t> experience </a:t>
            </a:r>
          </a:p>
          <a:p>
            <a:pPr marL="171450" indent="-171450">
              <a:spcAft>
                <a:spcPts val="600"/>
              </a:spcAft>
            </a:pPr>
            <a:r>
              <a:rPr lang="en-US" sz="2000" dirty="0"/>
              <a:t>Lab-03	Containerizing your application</a:t>
            </a:r>
          </a:p>
          <a:p>
            <a:pPr marL="171450" indent="-171450">
              <a:spcAft>
                <a:spcPts val="600"/>
              </a:spcAft>
            </a:pPr>
            <a:r>
              <a:rPr lang="en-US" sz="2000" dirty="0"/>
              <a:t>Lab-04	Creating, managing and testing pods</a:t>
            </a:r>
          </a:p>
          <a:p>
            <a:pPr marL="171450" indent="-171450">
              <a:spcAft>
                <a:spcPts val="600"/>
              </a:spcAft>
            </a:pPr>
            <a:r>
              <a:rPr lang="en-US" sz="2000" dirty="0"/>
              <a:t>Lab-05	Working with namespaces</a:t>
            </a:r>
          </a:p>
          <a:p>
            <a:pPr marL="171450" indent="-171450">
              <a:spcAft>
                <a:spcPts val="600"/>
              </a:spcAft>
            </a:pPr>
            <a:r>
              <a:rPr lang="en-US" sz="2000" dirty="0"/>
              <a:t>Lab-06	Working with Kubernetes Resource Management</a:t>
            </a:r>
          </a:p>
          <a:p>
            <a:pPr marL="171450" indent="-171450">
              <a:spcAft>
                <a:spcPts val="600"/>
              </a:spcAft>
            </a:pPr>
            <a:r>
              <a:rPr lang="en-US" sz="2000" dirty="0"/>
              <a:t>Lab-07	Configuring Readiness and Liveness probes</a:t>
            </a:r>
          </a:p>
          <a:p>
            <a:pPr marL="171450" indent="-171450">
              <a:spcAft>
                <a:spcPts val="600"/>
              </a:spcAft>
            </a:pPr>
            <a:r>
              <a:rPr lang="en-US" sz="2000" dirty="0"/>
              <a:t>Lab-08	Deployments</a:t>
            </a:r>
          </a:p>
          <a:p>
            <a:pPr marL="171450" indent="-171450">
              <a:spcAft>
                <a:spcPts val="600"/>
              </a:spcAft>
            </a:pPr>
            <a:r>
              <a:rPr lang="en-US" sz="2000" dirty="0"/>
              <a:t>Lab-09	Creating and Managing Services</a:t>
            </a:r>
          </a:p>
          <a:p>
            <a:pPr marL="171450" indent="-171450">
              <a:spcAft>
                <a:spcPts val="600"/>
              </a:spcAft>
            </a:pPr>
            <a:r>
              <a:rPr lang="en-US" sz="2000" dirty="0"/>
              <a:t>Lab-10	Working with </a:t>
            </a:r>
            <a:r>
              <a:rPr lang="en-US" sz="2000" dirty="0" err="1"/>
              <a:t>ConfigMaps</a:t>
            </a:r>
            <a:r>
              <a:rPr lang="en-US" sz="2000" dirty="0"/>
              <a:t> and secrets</a:t>
            </a:r>
          </a:p>
          <a:p>
            <a:pPr marL="171450" indent="-171450">
              <a:spcAft>
                <a:spcPts val="600"/>
              </a:spcAft>
            </a:pPr>
            <a:r>
              <a:rPr lang="en-US" sz="2000" dirty="0"/>
              <a:t>Lab-11	Configuring ingress with nginx</a:t>
            </a:r>
          </a:p>
          <a:p>
            <a:pPr marL="171450" indent="-171450">
              <a:spcAft>
                <a:spcPts val="600"/>
              </a:spcAft>
            </a:pPr>
            <a:r>
              <a:rPr lang="en-US" sz="2000" dirty="0"/>
              <a:t>Lab-12	Scale applications manually</a:t>
            </a:r>
          </a:p>
          <a:p>
            <a:pPr marL="171450" indent="-171450">
              <a:spcAft>
                <a:spcPts val="600"/>
              </a:spcAft>
            </a:pPr>
            <a:r>
              <a:rPr lang="en-US" sz="2000" dirty="0"/>
              <a:t>Lab-13	Use Horizontal Pod Autoscaling (HPA) to automatically scale applications</a:t>
            </a:r>
          </a:p>
          <a:p>
            <a:pPr marL="0" indent="0">
              <a:buNone/>
            </a:pPr>
            <a:endParaRPr sz="20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66" y="2871787"/>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pic>
        <p:nvPicPr>
          <p:cNvPr id="4" name="Google Shape;56;p13">
            <a:extLst>
              <a:ext uri="{FF2B5EF4-FFF2-40B4-BE49-F238E27FC236}">
                <a16:creationId xmlns:a16="http://schemas.microsoft.com/office/drawing/2014/main" id="{8D9F657B-9FFB-06DC-20BC-31057AFD3368}"/>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AF580DA-FC04-99FF-9595-3DFAEE8A0E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96344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4F12238C-F12E-E7D3-D05A-4D74082921BE}"/>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2450869-9A15-23C6-FDAF-E4EC21F4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0391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7DF8F844-E52C-F469-C022-04320B265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80B0A322-23C6-04B3-B50C-87D4A9C7AE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C947B8D-BDB0-DAAB-4253-5600DA97FD7D}"/>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68FBF61-D290-9D20-C792-F7674376D2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8BD24B27-106E-5913-657D-0038FE0B6E1F}"/>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417E651E-97CF-FCC7-50F7-63E7A46E2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603387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8D6A067-E0CE-CAB5-30AE-CB93E0263A6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56BD164C-1F7E-F41A-7DA7-76E6FB82D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2315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4AD43267-1A81-CF64-63D0-8123D9EE8258}"/>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D11F9726-326C-7663-9A60-3330B71C7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5923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7B6EC2F6-149C-3767-7728-9F20373BCD9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E73242EB-B905-E472-9AC6-9EA035369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4457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QA</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4876</TotalTime>
  <Words>5493</Words>
  <Application>Microsoft Office PowerPoint</Application>
  <PresentationFormat>Widescreen</PresentationFormat>
  <Paragraphs>900</Paragraphs>
  <Slides>78</Slides>
  <Notes>72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-apple-system</vt:lpstr>
      <vt:lpstr>Arial</vt:lpstr>
      <vt:lpstr>Calibri</vt:lpstr>
      <vt:lpstr>Calibri Light</vt:lpstr>
      <vt:lpstr>Comic Sans MS</vt:lpstr>
      <vt:lpstr>Inter</vt:lpstr>
      <vt:lpstr>montserrat</vt:lpstr>
      <vt:lpstr>open sans</vt:lpstr>
      <vt:lpstr>Segoe UI</vt:lpstr>
      <vt:lpstr>Office Theme</vt:lpstr>
      <vt:lpstr>PowerPoint Presentation</vt:lpstr>
      <vt:lpstr>Agenda</vt:lpstr>
      <vt:lpstr>About myself</vt:lpstr>
      <vt:lpstr>Infrastructure as Code User Group workshops</vt:lpstr>
      <vt:lpstr>Practical information</vt:lpstr>
      <vt:lpstr>Workshop theoretical blocks</vt:lpstr>
      <vt:lpstr>Workshop labs</vt:lpstr>
      <vt:lpstr>PowerPoint Presentation</vt:lpstr>
      <vt:lpstr>What is Kubernetes (k8s)?</vt:lpstr>
      <vt:lpstr>Kubernetes benefits</vt:lpstr>
      <vt:lpstr>Kubernetes concepts</vt:lpstr>
      <vt:lpstr>K8s 101: Cluster and Nodes </vt:lpstr>
      <vt:lpstr>K8s 101: Nodes </vt:lpstr>
      <vt:lpstr>K8s 101: Nodes </vt:lpstr>
      <vt:lpstr>K8s 101: Pods </vt:lpstr>
      <vt:lpstr>K8s 101: Desired State </vt:lpstr>
      <vt:lpstr>K8s 101: Deployment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Pods lifecycle</vt:lpstr>
      <vt:lpstr>PowerPoint Presentation</vt:lpstr>
      <vt:lpstr>K8s 101: Resource Management  </vt:lpstr>
      <vt:lpstr>K8s 101: CPU and memory units  </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PowerPoint Presentation</vt:lpstr>
      <vt:lpstr>PowerPoint Presentation</vt:lpstr>
      <vt:lpstr>K8s 101: AKS scaling options</vt:lpstr>
      <vt:lpstr>K8s 101: Manually scale pods and nodes</vt:lpstr>
      <vt:lpstr>K8s 101: Horizontal Pod Autoscaler</vt:lpstr>
      <vt:lpstr>K8s 101: Horizontal Pod Autoscaler</vt:lpstr>
      <vt:lpstr>PowerPoint Presentation</vt:lpstr>
      <vt:lpstr>PowerPoint Presentation</vt:lpstr>
      <vt:lpstr>KEDA concepts</vt:lpstr>
      <vt:lpstr>KEDA concepts</vt:lpstr>
      <vt:lpstr>KEDA custom resources</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404</cp:revision>
  <dcterms:created xsi:type="dcterms:W3CDTF">2021-01-25T06:22:20Z</dcterms:created>
  <dcterms:modified xsi:type="dcterms:W3CDTF">2022-06-28T21:26:51Z</dcterms:modified>
</cp:coreProperties>
</file>