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1" r:id="rId3"/>
    <p:sldId id="2076136279" r:id="rId4"/>
    <p:sldId id="301" r:id="rId5"/>
    <p:sldId id="258" r:id="rId6"/>
    <p:sldId id="2076136280" r:id="rId7"/>
    <p:sldId id="2076136281" r:id="rId8"/>
    <p:sldId id="295" r:id="rId9"/>
    <p:sldId id="264" r:id="rId10"/>
    <p:sldId id="2076136274" r:id="rId11"/>
    <p:sldId id="299" r:id="rId12"/>
    <p:sldId id="293" r:id="rId13"/>
    <p:sldId id="2076136282" r:id="rId14"/>
    <p:sldId id="271" r:id="rId15"/>
    <p:sldId id="300" r:id="rId16"/>
    <p:sldId id="296" r:id="rId17"/>
    <p:sldId id="2076136273" r:id="rId18"/>
    <p:sldId id="275" r:id="rId19"/>
    <p:sldId id="279" r:id="rId20"/>
    <p:sldId id="2076136283" r:id="rId21"/>
    <p:sldId id="2076136305" r:id="rId22"/>
    <p:sldId id="2076136306" r:id="rId23"/>
    <p:sldId id="2076136307" r:id="rId24"/>
    <p:sldId id="282" r:id="rId25"/>
    <p:sldId id="303" r:id="rId26"/>
    <p:sldId id="304" r:id="rId27"/>
    <p:sldId id="305" r:id="rId28"/>
    <p:sldId id="306" r:id="rId29"/>
    <p:sldId id="307" r:id="rId30"/>
    <p:sldId id="281" r:id="rId31"/>
    <p:sldId id="289" r:id="rId32"/>
    <p:sldId id="297" r:id="rId33"/>
    <p:sldId id="2076136278" r:id="rId34"/>
    <p:sldId id="311" r:id="rId35"/>
    <p:sldId id="312" r:id="rId36"/>
    <p:sldId id="313" r:id="rId37"/>
    <p:sldId id="314" r:id="rId38"/>
    <p:sldId id="315" r:id="rId39"/>
    <p:sldId id="316" r:id="rId40"/>
    <p:sldId id="317" r:id="rId41"/>
    <p:sldId id="318" r:id="rId42"/>
    <p:sldId id="2076136308" r:id="rId43"/>
    <p:sldId id="290" r:id="rId44"/>
    <p:sldId id="308" r:id="rId45"/>
    <p:sldId id="309" r:id="rId46"/>
    <p:sldId id="310" r:id="rId47"/>
    <p:sldId id="2076136309" r:id="rId48"/>
    <p:sldId id="291" r:id="rId49"/>
    <p:sldId id="319" r:id="rId50"/>
    <p:sldId id="2076136329" r:id="rId51"/>
    <p:sldId id="2076136310" r:id="rId52"/>
    <p:sldId id="2076136315" r:id="rId53"/>
    <p:sldId id="2076136311" r:id="rId54"/>
    <p:sldId id="2076136312" r:id="rId55"/>
    <p:sldId id="2076136313" r:id="rId56"/>
    <p:sldId id="2076136314" r:id="rId57"/>
    <p:sldId id="285" r:id="rId58"/>
    <p:sldId id="2076136316" r:id="rId59"/>
    <p:sldId id="2076136319" r:id="rId60"/>
    <p:sldId id="2076136320" r:id="rId61"/>
    <p:sldId id="2076136321" r:id="rId62"/>
    <p:sldId id="2076136317" r:id="rId63"/>
    <p:sldId id="262" r:id="rId64"/>
    <p:sldId id="263" r:id="rId65"/>
    <p:sldId id="2076136322" r:id="rId66"/>
    <p:sldId id="2076136323" r:id="rId67"/>
    <p:sldId id="2076136324" r:id="rId68"/>
    <p:sldId id="2076136325" r:id="rId69"/>
    <p:sldId id="2076136326" r:id="rId70"/>
    <p:sldId id="2076136327" r:id="rId71"/>
    <p:sldId id="2076136328" r:id="rId72"/>
    <p:sldId id="28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57979" autoAdjust="0"/>
  </p:normalViewPr>
  <p:slideViewPr>
    <p:cSldViewPr snapToGrid="0">
      <p:cViewPr varScale="1">
        <p:scale>
          <a:sx n="65" d="100"/>
          <a:sy n="65"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kubernetes.io/docs/reference/command-line-tools-reference/kube-scheduler/" TargetMode="External"/><Relationship Id="rId4" Type="http://schemas.openxmlformats.org/officeDocument/2006/relationships/hyperlink" Target="https://kubernetes.io/docs/concepts/containe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endParaRPr lang="en-US" dirty="0"/>
          </a:p>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09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58287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88653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dirty="0">
                <a:effectLst/>
              </a:rPr>
              <a:t>Unknown</a:t>
            </a:r>
          </a:p>
          <a:p>
            <a:r>
              <a:rPr lang="en-US" dirty="0">
                <a:effectLst/>
              </a:rPr>
              <a:t>If 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215106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42687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160149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When you specify a </a:t>
            </a:r>
            <a:r>
              <a:rPr lang="en-US" b="0" i="0" u="none" strike="noStrike" dirty="0">
                <a:solidFill>
                  <a:srgbClr val="000000"/>
                </a:solidFill>
                <a:effectLst/>
                <a:latin typeface="open sans" panose="020B0606030504020204" pitchFamily="34" charset="0"/>
                <a:hlinkClick r:id="rId3"/>
              </a:rPr>
              <a:t>Pod</a:t>
            </a:r>
            <a:r>
              <a:rPr lang="en-US" b="0" i="0" u="none" strike="noStrike" dirty="0">
                <a:solidFill>
                  <a:srgbClr val="000000"/>
                </a:solidFill>
                <a:effectLst/>
                <a:latin typeface="open sans" panose="020B0606030504020204" pitchFamily="34" charset="0"/>
              </a:rPr>
              <a:t> or Deployment</a:t>
            </a:r>
            <a:r>
              <a:rPr lang="en-US" b="0" i="0" dirty="0">
                <a:solidFill>
                  <a:srgbClr val="222222"/>
                </a:solidFill>
                <a:effectLst/>
                <a:latin typeface="open sans" panose="020B0606030504020204" pitchFamily="34" charset="0"/>
              </a:rPr>
              <a:t>, you should specify how much of each resource a </a:t>
            </a:r>
            <a:r>
              <a:rPr lang="en-US" b="0" i="0" u="none" strike="noStrike" dirty="0">
                <a:solidFill>
                  <a:srgbClr val="000000"/>
                </a:solidFill>
                <a:effectLst/>
                <a:latin typeface="open sans" panose="020B0606030504020204" pitchFamily="34" charset="0"/>
                <a:hlinkClick r:id="rId4"/>
              </a:rPr>
              <a:t>container</a:t>
            </a:r>
            <a:r>
              <a:rPr lang="en-US" b="0" i="0" dirty="0">
                <a:solidFill>
                  <a:srgbClr val="222222"/>
                </a:solidFill>
                <a:effectLst/>
                <a:latin typeface="open sans" panose="020B0606030504020204" pitchFamily="34" charset="0"/>
              </a:rPr>
              <a:t> needs. The most common resources to specify are CPU and memory (RAM); there are others.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the resource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for containers in a Pod, the </a:t>
            </a:r>
            <a:r>
              <a:rPr lang="en-US" b="0" i="0" u="none" strike="noStrike" dirty="0" err="1">
                <a:solidFill>
                  <a:srgbClr val="000000"/>
                </a:solidFill>
                <a:effectLst/>
                <a:latin typeface="open sans" panose="020B0606030504020204" pitchFamily="34" charset="0"/>
                <a:hlinkClick r:id="rId5"/>
              </a:rPr>
              <a:t>kube</a:t>
            </a:r>
            <a:r>
              <a:rPr lang="en-US" b="0" i="0" u="none" strike="noStrike" dirty="0">
                <a:solidFill>
                  <a:srgbClr val="000000"/>
                </a:solidFill>
                <a:effectLst/>
                <a:latin typeface="open sans" panose="020B0606030504020204" pitchFamily="34" charset="0"/>
                <a:hlinkClick r:id="rId5"/>
              </a:rPr>
              <a:t>-scheduler</a:t>
            </a:r>
            <a:r>
              <a:rPr lang="en-US" b="0" i="0" dirty="0">
                <a:solidFill>
                  <a:srgbClr val="222222"/>
                </a:solidFill>
                <a:effectLst/>
                <a:latin typeface="open sans" panose="020B0606030504020204" pitchFamily="34" charset="0"/>
              </a:rPr>
              <a:t> uses this information to decide which node to place the Pod on. </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a resource </a:t>
            </a:r>
            <a:r>
              <a:rPr lang="en-US" b="0" i="1" dirty="0">
                <a:solidFill>
                  <a:srgbClr val="222222"/>
                </a:solidFill>
                <a:effectLst/>
                <a:latin typeface="open sans" panose="020B0606030504020204" pitchFamily="34" charset="0"/>
              </a:rPr>
              <a:t>limit</a:t>
            </a:r>
            <a:r>
              <a:rPr lang="en-US" b="0" i="0" dirty="0">
                <a:solidFill>
                  <a:srgbClr val="222222"/>
                </a:solidFill>
                <a:effectLst/>
                <a:latin typeface="open sans" panose="020B0606030504020204" pitchFamily="34" charset="0"/>
              </a:rPr>
              <a:t> for a container, the kubelet enforces those limits so that the running container is not allowed to use more of that resource than the limit you set. The kubelet also reserves at least </a:t>
            </a:r>
          </a:p>
          <a:p>
            <a:pPr algn="l"/>
            <a:r>
              <a:rPr lang="en-US" b="0" i="0" dirty="0">
                <a:solidFill>
                  <a:srgbClr val="222222"/>
                </a:solidFill>
                <a:effectLst/>
                <a:latin typeface="open sans" panose="020B0606030504020204" pitchFamily="34" charset="0"/>
              </a:rPr>
              <a:t>the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amount of that system resource specifically for that container to 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Your application might require at least 256MB of memory, but you might want to be sure that it doesn't consume more than 1GB of memory.</a:t>
            </a:r>
            <a:endParaRPr lang="en-US" dirty="0"/>
          </a:p>
          <a:p>
            <a:endParaRPr lang="en-US" dirty="0"/>
          </a:p>
          <a:p>
            <a:r>
              <a:rPr lang="en-US" b="0" i="0" dirty="0">
                <a:solidFill>
                  <a:srgbClr val="000000"/>
                </a:solidFill>
                <a:effectLst/>
                <a:latin typeface="-apple-system"/>
              </a:rPr>
              <a:t>Setting limits is useful to stop over-committing resources and protect other deployments from resource starvation</a:t>
            </a:r>
          </a:p>
          <a:p>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pple-system"/>
              </a:rPr>
              <a:t>In Kubernetes, the CPU is not assigned in percentages, but in </a:t>
            </a:r>
            <a:r>
              <a:rPr lang="en-US" b="1" i="0" dirty="0" err="1">
                <a:solidFill>
                  <a:srgbClr val="000000"/>
                </a:solidFill>
                <a:effectLst/>
                <a:latin typeface="-apple-system"/>
              </a:rPr>
              <a:t>millicpu</a:t>
            </a:r>
            <a:r>
              <a:rPr lang="en-US" b="1" i="0" dirty="0">
                <a:solidFill>
                  <a:srgbClr val="000000"/>
                </a:solidFill>
                <a:effectLst/>
                <a:latin typeface="-apple-system"/>
              </a:rPr>
              <a:t> (or </a:t>
            </a:r>
            <a:r>
              <a:rPr lang="en-US" b="1" i="0" dirty="0" err="1">
                <a:solidFill>
                  <a:srgbClr val="000000"/>
                </a:solidFill>
                <a:effectLst/>
                <a:latin typeface="-apple-system"/>
              </a:rPr>
              <a:t>millicores</a:t>
            </a:r>
            <a:r>
              <a:rPr lang="en-US" b="1" i="0" dirty="0">
                <a:solidFill>
                  <a:srgbClr val="000000"/>
                </a:solidFill>
                <a:effectLst/>
                <a:latin typeface="-apple-system"/>
              </a:rPr>
              <a:t>)</a:t>
            </a:r>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51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2400450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3408609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339201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821711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3718288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2885185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330773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3251939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54</a:t>
            </a:fld>
            <a:endParaRPr lang="en-US"/>
          </a:p>
        </p:txBody>
      </p:sp>
    </p:spTree>
    <p:extLst>
      <p:ext uri="{BB962C8B-B14F-4D97-AF65-F5344CB8AC3E}">
        <p14:creationId xmlns:p14="http://schemas.microsoft.com/office/powerpoint/2010/main" val="32261932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Kubernetes uses the horizontal pod autoscaler (HPA) to monitor the resource demand and automatically scale the number of replicas.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default, the horizontal pod autoscaler checks the Metrics API every 30 seconds for any required changes in replica count. </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changes are required, the number of replicas is increased or decreased accordingly.</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55</a:t>
            </a:fld>
            <a:endParaRPr lang="en-US"/>
          </a:p>
        </p:txBody>
      </p:sp>
    </p:spTree>
    <p:extLst>
      <p:ext uri="{BB962C8B-B14F-4D97-AF65-F5344CB8AC3E}">
        <p14:creationId xmlns:p14="http://schemas.microsoft.com/office/powerpoint/2010/main" val="1323657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 configure the horizontal pod autoscaler for a given deployment, you define the minimum and maximum number of replicas that can run.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also define the metric to monitor and base any scaling decisions on, such as CPU usage.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56</a:t>
            </a:fld>
            <a:endParaRPr lang="en-US"/>
          </a:p>
        </p:txBody>
      </p:sp>
    </p:spTree>
    <p:extLst>
      <p:ext uri="{BB962C8B-B14F-4D97-AF65-F5344CB8AC3E}">
        <p14:creationId xmlns:p14="http://schemas.microsoft.com/office/powerpoint/2010/main" val="3745790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57</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58</a:t>
            </a:fld>
            <a:endParaRPr lang="en-US"/>
          </a:p>
        </p:txBody>
      </p:sp>
    </p:spTree>
    <p:extLst>
      <p:ext uri="{BB962C8B-B14F-4D97-AF65-F5344CB8AC3E}">
        <p14:creationId xmlns:p14="http://schemas.microsoft.com/office/powerpoint/2010/main" val="27908240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668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65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2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62</a:t>
            </a:fld>
            <a:endParaRPr lang="en-US"/>
          </a:p>
        </p:txBody>
      </p:sp>
    </p:spTree>
    <p:extLst>
      <p:ext uri="{BB962C8B-B14F-4D97-AF65-F5344CB8AC3E}">
        <p14:creationId xmlns:p14="http://schemas.microsoft.com/office/powerpoint/2010/main" val="9526667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67</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68</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69</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70</a:t>
            </a:fld>
            <a:endParaRPr lang="nb-NO"/>
          </a:p>
        </p:txBody>
      </p:sp>
    </p:spTree>
    <p:extLst>
      <p:ext uri="{BB962C8B-B14F-4D97-AF65-F5344CB8AC3E}">
        <p14:creationId xmlns:p14="http://schemas.microsoft.com/office/powerpoint/2010/main" val="38829638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71</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72</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hyperlink" Target="https://learnk8s.io/setting-cpu-memory-limits-requests" TargetMode="External"/><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github.com/evgenyb/aks-workshops" TargetMode="Externa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ubernetes.io/docs/tasks/run-application/horizontal-pod-autoscale/" TargetMode="Externa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2.png"/></Relationships>
</file>

<file path=ppt/slides/_rels/slide5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10"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image" Target="../media/image35.png"/></Relationships>
</file>

<file path=ppt/slides/_rels/slide6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eda.sh/docs/2.5/concepts/" TargetMode="External"/><Relationship Id="rId10" Type="http://schemas.openxmlformats.org/officeDocument/2006/relationships/image" Target="../media/image39.png"/><Relationship Id="rId4" Type="http://schemas.openxmlformats.org/officeDocument/2006/relationships/image" Target="../media/image1.png"/><Relationship Id="rId9" Type="http://schemas.openxmlformats.org/officeDocument/2006/relationships/image" Target="../media/image38.png"/></Relationships>
</file>

<file path=ppt/slides/_rels/slide6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 and Ingress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K8s 101: </a:t>
            </a:r>
            <a:r>
              <a:rPr lang="en-US" dirty="0">
                <a:solidFill>
                  <a:prstClr val="black"/>
                </a:solidFill>
                <a:latin typeface="Calibri Light" panose="020F0302020204030204"/>
              </a:rPr>
              <a:t>Cluster and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Nodes </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4429" y="1876594"/>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https://docs.microsoft.com/en-us/learn/modules/intro-to-kubernetes/3-how-kubernetes-works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C78AE672-B6D8-4E16-9F37-D32672FE1109}"/>
              </a:ext>
            </a:extLst>
          </p:cNvPr>
          <p:cNvSpPr txBox="1"/>
          <p:nvPr/>
        </p:nvSpPr>
        <p:spPr>
          <a:xfrm>
            <a:off x="0" y="1986774"/>
            <a:ext cx="5104429" cy="2806922"/>
          </a:xfrm>
          <a:prstGeom prst="rect">
            <a:avLst/>
          </a:prstGeom>
          <a:noFill/>
        </p:spPr>
        <p:txBody>
          <a:bodyPr wrap="square">
            <a:spAutoFit/>
          </a:bodyPr>
          <a:lstStyle/>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machines (VM) in your cluster </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where your workloads run</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can come and go</a:t>
            </a:r>
          </a:p>
        </p:txBody>
      </p:sp>
    </p:spTree>
    <p:extLst>
      <p:ext uri="{BB962C8B-B14F-4D97-AF65-F5344CB8AC3E}">
        <p14:creationId xmlns:p14="http://schemas.microsoft.com/office/powerpoint/2010/main" val="203522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Managed cluster architecture (AKS)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74066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395606" y="3930411"/>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429034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5" name="Picture 24">
            <a:extLst>
              <a:ext uri="{FF2B5EF4-FFF2-40B4-BE49-F238E27FC236}">
                <a16:creationId xmlns:a16="http://schemas.microsoft.com/office/drawing/2014/main" id="{D598DAF5-0E3A-AA22-4108-ACEC14E6DBCC}"/>
              </a:ext>
            </a:extLst>
          </p:cNvPr>
          <p:cNvPicPr>
            <a:picLocks noChangeAspect="1"/>
          </p:cNvPicPr>
          <p:nvPr/>
        </p:nvPicPr>
        <p:blipFill>
          <a:blip r:embed="rId7"/>
          <a:stretch>
            <a:fillRect/>
          </a:stretch>
        </p:blipFill>
        <p:spPr>
          <a:xfrm>
            <a:off x="5786267" y="1682619"/>
            <a:ext cx="6405733" cy="2320721"/>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329439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 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337112" y="4341137"/>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101:Kubernetes Resource Management</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Resource Management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6959421" cy="4555200"/>
          </a:xfrm>
        </p:spPr>
        <p:txBody>
          <a:bodyPr/>
          <a:lstStyle/>
          <a:p>
            <a:endParaRPr lang="en-US" dirty="0"/>
          </a:p>
          <a:p>
            <a:r>
              <a:rPr lang="en-US" dirty="0"/>
              <a:t>Requests - define the minimum amount of resources that containers need</a:t>
            </a:r>
          </a:p>
          <a:p>
            <a:endParaRPr lang="en-US" dirty="0"/>
          </a:p>
          <a:p>
            <a:endParaRPr lang="en-US" dirty="0"/>
          </a:p>
          <a:p>
            <a:r>
              <a:rPr lang="en-US" dirty="0"/>
              <a:t>Limits - define the max amount of resources that the container can consume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4" name="Picture 23">
            <a:extLst>
              <a:ext uri="{FF2B5EF4-FFF2-40B4-BE49-F238E27FC236}">
                <a16:creationId xmlns:a16="http://schemas.microsoft.com/office/drawing/2014/main" id="{F663FBC8-15FA-4130-A8B3-B7A3A39A45F8}"/>
              </a:ext>
            </a:extLst>
          </p:cNvPr>
          <p:cNvPicPr>
            <a:picLocks noChangeAspect="1"/>
          </p:cNvPicPr>
          <p:nvPr/>
        </p:nvPicPr>
        <p:blipFill>
          <a:blip r:embed="rId7"/>
          <a:stretch>
            <a:fillRect/>
          </a:stretch>
        </p:blipFill>
        <p:spPr>
          <a:xfrm>
            <a:off x="3169719" y="4422343"/>
            <a:ext cx="2926282" cy="2065882"/>
          </a:xfrm>
          <a:prstGeom prst="rect">
            <a:avLst/>
          </a:prstGeom>
        </p:spPr>
      </p:pic>
      <p:sp>
        <p:nvSpPr>
          <p:cNvPr id="33" name="TextBox 32">
            <a:extLst>
              <a:ext uri="{FF2B5EF4-FFF2-40B4-BE49-F238E27FC236}">
                <a16:creationId xmlns:a16="http://schemas.microsoft.com/office/drawing/2014/main" id="{9D8A8BB5-D12D-42AE-A20D-CFB1BB34CB6D}"/>
              </a:ext>
            </a:extLst>
          </p:cNvPr>
          <p:cNvSpPr txBox="1"/>
          <p:nvPr/>
        </p:nvSpPr>
        <p:spPr>
          <a:xfrm>
            <a:off x="3169718" y="6438164"/>
            <a:ext cx="58525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https://learnk8s.io/setting-cpu-memory-limits-requests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7" name="Picture 36">
            <a:extLst>
              <a:ext uri="{FF2B5EF4-FFF2-40B4-BE49-F238E27FC236}">
                <a16:creationId xmlns:a16="http://schemas.microsoft.com/office/drawing/2014/main" id="{E6961EFD-1B02-4BDE-A4DC-7567AD589F45}"/>
              </a:ext>
            </a:extLst>
          </p:cNvPr>
          <p:cNvPicPr>
            <a:picLocks noChangeAspect="1"/>
          </p:cNvPicPr>
          <p:nvPr/>
        </p:nvPicPr>
        <p:blipFill>
          <a:blip r:embed="rId9"/>
          <a:stretch>
            <a:fillRect/>
          </a:stretch>
        </p:blipFill>
        <p:spPr>
          <a:xfrm>
            <a:off x="7801510" y="1489345"/>
            <a:ext cx="3758934" cy="4351151"/>
          </a:xfrm>
          <a:prstGeom prst="rect">
            <a:avLst/>
          </a:prstGeom>
        </p:spPr>
      </p:pic>
    </p:spTree>
    <p:extLst>
      <p:ext uri="{BB962C8B-B14F-4D97-AF65-F5344CB8AC3E}">
        <p14:creationId xmlns:p14="http://schemas.microsoft.com/office/powerpoint/2010/main" val="37400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CPU and memory units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0573579" cy="4555200"/>
          </a:xfrm>
        </p:spPr>
        <p:txBody>
          <a:bodyPr/>
          <a:lstStyle/>
          <a:p>
            <a:endParaRPr lang="en-US" dirty="0"/>
          </a:p>
          <a:p>
            <a:pPr marL="152396" indent="0">
              <a:buNone/>
            </a:pPr>
            <a:r>
              <a:rPr lang="en-US" b="1" u="sng" dirty="0"/>
              <a:t>CPU units</a:t>
            </a:r>
          </a:p>
          <a:p>
            <a:pPr marL="152396" indent="0">
              <a:buNone/>
            </a:pPr>
            <a:r>
              <a:rPr lang="en-US" dirty="0"/>
              <a:t>One CPU = 1 physical CPU core (or virtual core) = 1 = 1000 m (</a:t>
            </a:r>
            <a:r>
              <a:rPr lang="en-US" dirty="0" err="1"/>
              <a:t>millicores</a:t>
            </a:r>
            <a:r>
              <a:rPr lang="en-US" dirty="0"/>
              <a:t> or </a:t>
            </a:r>
            <a:r>
              <a:rPr lang="en-US" dirty="0" err="1"/>
              <a:t>millicpu</a:t>
            </a:r>
            <a:r>
              <a:rPr lang="en-US" dirty="0"/>
              <a:t>)</a:t>
            </a:r>
          </a:p>
          <a:p>
            <a:pPr marL="152396" indent="0">
              <a:buNone/>
            </a:pPr>
            <a:r>
              <a:rPr lang="en-US" dirty="0"/>
              <a:t>0.1 = 100m</a:t>
            </a:r>
          </a:p>
          <a:p>
            <a:pPr marL="152396" indent="0">
              <a:buNone/>
            </a:pPr>
            <a:r>
              <a:rPr lang="en-US" dirty="0"/>
              <a:t>400m = 0.4</a:t>
            </a:r>
          </a:p>
          <a:p>
            <a:endParaRPr lang="en-US" dirty="0"/>
          </a:p>
          <a:p>
            <a:pPr marL="152396" indent="0">
              <a:buNone/>
            </a:pPr>
            <a:r>
              <a:rPr lang="en-US" b="1" u="sng" dirty="0"/>
              <a:t>Memory units</a:t>
            </a:r>
          </a:p>
          <a:p>
            <a:pPr marL="152396" indent="0">
              <a:buNone/>
            </a:pPr>
            <a:r>
              <a:rPr lang="en-US" dirty="0"/>
              <a:t>measured in bytes</a:t>
            </a:r>
          </a:p>
          <a:p>
            <a:pPr marL="152396" indent="0">
              <a:buNone/>
            </a:pPr>
            <a:r>
              <a:rPr lang="it-IT" dirty="0"/>
              <a:t>128974848, 129e6, 129M,  128974848000m, 123Mi</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733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9" name="Picture 8">
            <a:extLst>
              <a:ext uri="{FF2B5EF4-FFF2-40B4-BE49-F238E27FC236}">
                <a16:creationId xmlns:a16="http://schemas.microsoft.com/office/drawing/2014/main" id="{7D32C329-CD27-33FD-CFC2-8AF8BD8763B2}"/>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EBB98F50-44EE-F1C0-3C3A-A9333FF93029}"/>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9" name="Picture 18">
            <a:extLst>
              <a:ext uri="{FF2B5EF4-FFF2-40B4-BE49-F238E27FC236}">
                <a16:creationId xmlns:a16="http://schemas.microsoft.com/office/drawing/2014/main" id="{07359BC2-6097-FC42-068C-8B3FB7F379BF}"/>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222F202E-0DF1-32B8-2A0A-F3BB8A4133CF}"/>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6" name="Picture 25">
            <a:extLst>
              <a:ext uri="{FF2B5EF4-FFF2-40B4-BE49-F238E27FC236}">
                <a16:creationId xmlns:a16="http://schemas.microsoft.com/office/drawing/2014/main" id="{5DE3AB73-74F1-7939-9371-B177E582C775}"/>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wikimedia.org/wikipedia/fr/a/a5/LogoIron...">
            <a:extLst>
              <a:ext uri="{FF2B5EF4-FFF2-40B4-BE49-F238E27FC236}">
                <a16:creationId xmlns:a16="http://schemas.microsoft.com/office/drawing/2014/main" id="{6F334A9A-CADC-BE2A-A9CA-75ACEE1D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090" y="4816122"/>
            <a:ext cx="1830071" cy="1830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3"/>
          <a:stretch>
            <a:fillRect/>
          </a:stretch>
        </p:blipFill>
        <p:spPr>
          <a:xfrm>
            <a:off x="4416523" y="1251535"/>
            <a:ext cx="1860419" cy="1910805"/>
          </a:xfrm>
          <a:prstGeom prst="rect">
            <a:avLst/>
          </a:prstGeom>
        </p:spPr>
      </p:pic>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Consultant at Enso</a:t>
            </a:r>
          </a:p>
          <a:p>
            <a:endParaRPr lang="nb-NO" dirty="0"/>
          </a:p>
          <a:p>
            <a:endParaRPr lang="nb-NO" dirty="0"/>
          </a:p>
          <a:p>
            <a:r>
              <a:rPr lang="nb-NO" dirty="0"/>
              <a:t>Microsoft Azure MVP</a:t>
            </a:r>
          </a:p>
          <a:p>
            <a:endParaRPr lang="nb-NO" dirty="0"/>
          </a:p>
          <a:p>
            <a:endParaRPr lang="nb-NO" dirty="0"/>
          </a:p>
          <a:p>
            <a:r>
              <a:rPr lang="nb-NO" dirty="0"/>
              <a:t>Azure Certified Solutions Architect Expert </a:t>
            </a:r>
          </a:p>
          <a:p>
            <a:endParaRPr lang="nb-NO" dirty="0"/>
          </a:p>
          <a:p>
            <a:endParaRPr lang="nb-NO" dirty="0"/>
          </a:p>
          <a:p>
            <a:r>
              <a:rPr lang="nb-NO" dirty="0"/>
              <a:t>Infrastructure as Code Usergroup Oslo owner</a:t>
            </a:r>
          </a:p>
          <a:p>
            <a:endParaRPr lang="nb-NO" dirty="0"/>
          </a:p>
          <a:p>
            <a:pPr marL="152396" indent="0">
              <a:buNone/>
            </a:pPr>
            <a:endParaRPr lang="nb-NO" dirty="0"/>
          </a:p>
          <a:p>
            <a:endParaRPr lang="en-US" dirty="0"/>
          </a:p>
        </p:txBody>
      </p:sp>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7"/>
          <a:stretch>
            <a:fillRect/>
          </a:stretch>
        </p:blipFill>
        <p:spPr>
          <a:xfrm>
            <a:off x="10899045" y="1648796"/>
            <a:ext cx="1242168" cy="1935648"/>
          </a:xfrm>
          <a:prstGeom prst="rect">
            <a:avLst/>
          </a:prstGeom>
        </p:spPr>
      </p:pic>
      <p:pic>
        <p:nvPicPr>
          <p:cNvPr id="8" name="Picture 7">
            <a:extLst>
              <a:ext uri="{FF2B5EF4-FFF2-40B4-BE49-F238E27FC236}">
                <a16:creationId xmlns:a16="http://schemas.microsoft.com/office/drawing/2014/main" id="{474E83B8-1E27-1FCC-4B41-03383E7FCF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9282" y="975167"/>
            <a:ext cx="3282906" cy="3282906"/>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72862540-D2ED-7444-A334-E5E8C6FF79D5}"/>
              </a:ext>
            </a:extLst>
          </p:cNvPr>
          <p:cNvPicPr>
            <a:picLocks noChangeAspect="1"/>
          </p:cNvPicPr>
          <p:nvPr/>
        </p:nvPicPr>
        <p:blipFill>
          <a:blip r:embed="rId7"/>
          <a:stretch>
            <a:fillRect/>
          </a:stretch>
        </p:blipFill>
        <p:spPr>
          <a:xfrm>
            <a:off x="3659760" y="1368736"/>
            <a:ext cx="6975797" cy="5320522"/>
          </a:xfrm>
          <a:prstGeom prst="rect">
            <a:avLst/>
          </a:prstGeom>
        </p:spPr>
      </p:pic>
    </p:spTree>
    <p:extLst>
      <p:ext uri="{BB962C8B-B14F-4D97-AF65-F5344CB8AC3E}">
        <p14:creationId xmlns:p14="http://schemas.microsoft.com/office/powerpoint/2010/main" val="10326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81499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a:xfrm>
            <a:off x="415600" y="1536633"/>
            <a:ext cx="11360800" cy="4080396"/>
          </a:xfrm>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
        <p:nvSpPr>
          <p:cNvPr id="6" name="TextBox 5">
            <a:extLst>
              <a:ext uri="{FF2B5EF4-FFF2-40B4-BE49-F238E27FC236}">
                <a16:creationId xmlns:a16="http://schemas.microsoft.com/office/drawing/2014/main" id="{CC370A47-CD42-90F9-5C81-88B8C4E7DFAB}"/>
              </a:ext>
            </a:extLst>
          </p:cNvPr>
          <p:cNvSpPr txBox="1"/>
          <p:nvPr/>
        </p:nvSpPr>
        <p:spPr>
          <a:xfrm>
            <a:off x="1815737" y="645305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B3F1856-E1E0-8E85-A2E0-F21D3838DAF2}"/>
              </a:ext>
            </a:extLst>
          </p:cNvPr>
          <p:cNvSpPr txBox="1"/>
          <p:nvPr/>
        </p:nvSpPr>
        <p:spPr>
          <a:xfrm>
            <a:off x="3255235" y="5981681"/>
            <a:ext cx="6479178" cy="369332"/>
          </a:xfrm>
          <a:prstGeom prst="rect">
            <a:avLst/>
          </a:prstGeom>
          <a:noFill/>
        </p:spPr>
        <p:txBody>
          <a:bodyPr wrap="square" rtlCol="0">
            <a:spAutoFit/>
          </a:bodyPr>
          <a:lstStyle/>
          <a:p>
            <a:r>
              <a:rPr lang="en-US" dirty="0">
                <a:hlinkClick r:id="rId5"/>
              </a:rPr>
              <a:t>https://github.com/evgenyb/aks-workshops</a:t>
            </a:r>
            <a:endParaRPr lang="en-US" dirty="0"/>
          </a:p>
        </p:txBody>
      </p:sp>
    </p:spTree>
    <p:extLst>
      <p:ext uri="{BB962C8B-B14F-4D97-AF65-F5344CB8AC3E}">
        <p14:creationId xmlns:p14="http://schemas.microsoft.com/office/powerpoint/2010/main" val="3028258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0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5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ConfigMaps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262705"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secret-</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6B6B974-AB3E-1D07-8305-F6A8CA145B16}"/>
              </a:ext>
            </a:extLst>
          </p:cNvPr>
          <p:cNvPicPr>
            <a:picLocks noChangeAspect="1"/>
          </p:cNvPicPr>
          <p:nvPr/>
        </p:nvPicPr>
        <p:blipFill>
          <a:blip r:embed="rId7"/>
          <a:stretch>
            <a:fillRect/>
          </a:stretch>
        </p:blipFill>
        <p:spPr>
          <a:xfrm>
            <a:off x="205425" y="2747731"/>
            <a:ext cx="4981297" cy="2558487"/>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ConfigMaps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/app/config</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814138"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a:t>
            </a:r>
            <a:r>
              <a:rPr lang="en-US" sz="1800" b="0" i="0" u="none" strike="noStrike" dirty="0" err="1">
                <a:solidFill>
                  <a:srgbClr val="000000"/>
                </a:solidFill>
                <a:effectLst/>
                <a:latin typeface="Arial" panose="020B0604020202020204" pitchFamily="34" charset="0"/>
              </a:rPr>
              <a:t>configmap</a:t>
            </a:r>
            <a:r>
              <a:rPr lang="en-US" sz="1800" b="0" i="0" u="none" strike="noStrike" dirty="0">
                <a:solidFill>
                  <a:srgbClr val="000000"/>
                </a:solidFill>
                <a:effectLst/>
                <a:latin typeface="Arial" panose="020B0604020202020204" pitchFamily="34" charset="0"/>
              </a:rPr>
              <a:t> logging-</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577A38F2-1FE9-2B54-1B2A-4E67D7391B88}"/>
              </a:ext>
            </a:extLst>
          </p:cNvPr>
          <p:cNvPicPr>
            <a:picLocks noChangeAspect="1"/>
          </p:cNvPicPr>
          <p:nvPr/>
        </p:nvPicPr>
        <p:blipFill>
          <a:blip r:embed="rId7"/>
          <a:stretch>
            <a:fillRect/>
          </a:stretch>
        </p:blipFill>
        <p:spPr>
          <a:xfrm>
            <a:off x="223573" y="2940503"/>
            <a:ext cx="4992538" cy="2516400"/>
          </a:xfrm>
          <a:prstGeom prst="rect">
            <a:avLst/>
          </a:prstGeom>
        </p:spPr>
      </p:pic>
    </p:spTree>
    <p:extLst>
      <p:ext uri="{BB962C8B-B14F-4D97-AF65-F5344CB8AC3E}">
        <p14:creationId xmlns:p14="http://schemas.microsoft.com/office/powerpoint/2010/main" val="9567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Lab-10</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8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Scaling options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94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and nodes</a:t>
            </a:r>
          </a:p>
          <a:p>
            <a:endParaRPr lang="en-US" dirty="0"/>
          </a:p>
          <a:p>
            <a:r>
              <a:rPr lang="en-US" dirty="0"/>
              <a:t>Horizontal Pod Autoscaler (HPA)</a:t>
            </a:r>
          </a:p>
          <a:p>
            <a:endParaRPr lang="en-US" dirty="0"/>
          </a:p>
          <a:p>
            <a:r>
              <a:rPr lang="en-US" dirty="0"/>
              <a:t>Vertical Pod Autoscaler (VPA)</a:t>
            </a:r>
          </a:p>
          <a:p>
            <a:pPr marL="152396" indent="0">
              <a:buNone/>
            </a:pPr>
            <a:endParaRPr lang="en-US" dirty="0"/>
          </a:p>
          <a:p>
            <a:r>
              <a:rPr lang="en-US" dirty="0"/>
              <a:t>Cluster autoscaler</a:t>
            </a:r>
          </a:p>
          <a:p>
            <a:endParaRPr lang="en-US" dirty="0"/>
          </a:p>
          <a:p>
            <a:r>
              <a:rPr lang="en-US" dirty="0"/>
              <a:t>Kubernetes Event Driven </a:t>
            </a:r>
            <a:br>
              <a:rPr lang="en-US" dirty="0"/>
            </a:br>
            <a:r>
              <a:rPr lang="en-US" dirty="0"/>
              <a:t>Autoscaling (KEDA)</a:t>
            </a:r>
          </a:p>
          <a:p>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17028"/>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356967"/>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4402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Manually scale pods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pPr marL="152396" indent="0">
              <a:buNone/>
            </a:pPr>
            <a:r>
              <a:rPr lang="en-US" b="1" u="sng" dirty="0"/>
              <a:t>Manually scale pods</a:t>
            </a:r>
          </a:p>
          <a:p>
            <a:pPr marL="152396" indent="0">
              <a:buNone/>
            </a:pPr>
            <a:endParaRPr lang="en-US" dirty="0"/>
          </a:p>
          <a:p>
            <a:pPr marL="152396" indent="0">
              <a:buNone/>
            </a:pPr>
            <a:r>
              <a:rPr lang="en-US" dirty="0" err="1"/>
              <a:t>kubectl</a:t>
            </a:r>
            <a:r>
              <a:rPr lang="en-US" dirty="0"/>
              <a:t> scale deployment/guinea-pig --replicas=3</a:t>
            </a:r>
          </a:p>
          <a:p>
            <a:pPr marL="152396" indent="0">
              <a:buNone/>
            </a:pPr>
            <a:endParaRPr lang="en-US" dirty="0"/>
          </a:p>
          <a:p>
            <a:pPr marL="152396" indent="0">
              <a:buNone/>
            </a:pPr>
            <a:r>
              <a:rPr lang="en-US" dirty="0" err="1"/>
              <a:t>kubectl</a:t>
            </a:r>
            <a:r>
              <a:rPr lang="en-US" dirty="0"/>
              <a:t> scale deployment/guinea-pig --replicas=0</a:t>
            </a:r>
          </a:p>
          <a:p>
            <a:pPr marL="152396" indent="0">
              <a:buNone/>
            </a:pPr>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99802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356936" y="6410796"/>
            <a:ext cx="8513549" cy="369332"/>
          </a:xfrm>
          <a:prstGeom prst="rect">
            <a:avLst/>
          </a:prstGeom>
          <a:noFill/>
        </p:spPr>
        <p:txBody>
          <a:bodyPr wrap="none" rtlCol="0">
            <a:spAutoFit/>
          </a:bodyPr>
          <a:lstStyle/>
          <a:p>
            <a:r>
              <a:rPr lang="en-US" dirty="0"/>
              <a:t>Image from: </a:t>
            </a:r>
            <a:r>
              <a:rPr lang="en-US" dirty="0">
                <a:hlinkClick r:id="rId5"/>
              </a:rPr>
              <a:t>https://kubernetes.io/docs/tasks/run-application/horizontal-pod-autoscale/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r>
              <a:rPr lang="en-US" b="0" i="0" dirty="0">
                <a:solidFill>
                  <a:srgbClr val="023927"/>
                </a:solidFill>
                <a:effectLst/>
                <a:latin typeface="Inter"/>
              </a:rPr>
              <a:t>checks the metrics server for resource usage every 30 sec</a:t>
            </a:r>
          </a:p>
          <a:p>
            <a:endParaRPr lang="en-US" dirty="0">
              <a:solidFill>
                <a:srgbClr val="023927"/>
              </a:solidFill>
              <a:latin typeface="Inter"/>
            </a:endParaRPr>
          </a:p>
          <a:p>
            <a:r>
              <a:rPr lang="en-US" b="0" i="0" dirty="0">
                <a:solidFill>
                  <a:srgbClr val="023927"/>
                </a:solidFill>
                <a:effectLst/>
                <a:latin typeface="Inter"/>
              </a:rPr>
              <a:t>calculates the desired number of replicas required</a:t>
            </a:r>
          </a:p>
          <a:p>
            <a:endParaRPr lang="en-US" dirty="0">
              <a:solidFill>
                <a:srgbClr val="023927"/>
              </a:solidFill>
              <a:latin typeface="Inter"/>
            </a:endParaRPr>
          </a:p>
          <a:p>
            <a:r>
              <a:rPr lang="en-US" b="0" i="0" dirty="0">
                <a:solidFill>
                  <a:srgbClr val="023927"/>
                </a:solidFill>
                <a:effectLst/>
                <a:latin typeface="Inter"/>
              </a:rPr>
              <a:t>scales up the application to the desired number of replicas</a:t>
            </a:r>
          </a:p>
          <a:p>
            <a:endParaRPr lang="en-US" dirty="0">
              <a:solidFill>
                <a:srgbClr val="023927"/>
              </a:solidFill>
              <a:latin typeface="Inter"/>
            </a:endParaRPr>
          </a:p>
          <a:p>
            <a:endParaRPr lang="en-US" b="0" i="0" dirty="0">
              <a:solidFill>
                <a:srgbClr val="023927"/>
              </a:solidFill>
              <a:effectLst/>
              <a:latin typeface="Inter"/>
            </a:endParaRP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FB0F6363-2AED-4BE1-9227-1CE3FBD8C967}"/>
              </a:ext>
            </a:extLst>
          </p:cNvPr>
          <p:cNvPicPr>
            <a:picLocks noChangeAspect="1"/>
          </p:cNvPicPr>
          <p:nvPr/>
        </p:nvPicPr>
        <p:blipFill>
          <a:blip r:embed="rId8"/>
          <a:stretch>
            <a:fillRect/>
          </a:stretch>
        </p:blipFill>
        <p:spPr>
          <a:xfrm>
            <a:off x="8471730" y="1799562"/>
            <a:ext cx="3024700" cy="2750587"/>
          </a:xfrm>
          <a:prstGeom prst="rect">
            <a:avLst/>
          </a:prstGeom>
        </p:spPr>
      </p:pic>
    </p:spTree>
    <p:extLst>
      <p:ext uri="{BB962C8B-B14F-4D97-AF65-F5344CB8AC3E}">
        <p14:creationId xmlns:p14="http://schemas.microsoft.com/office/powerpoint/2010/main" val="340450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endParaRPr lang="en-US" dirty="0">
              <a:solidFill>
                <a:srgbClr val="023927"/>
              </a:solidFill>
              <a:latin typeface="Inter"/>
            </a:endParaRPr>
          </a:p>
          <a:p>
            <a:pPr marL="152396" indent="0">
              <a:buNone/>
            </a:pPr>
            <a:r>
              <a:rPr lang="en-US" b="0" i="0" dirty="0" err="1">
                <a:solidFill>
                  <a:srgbClr val="023927"/>
                </a:solidFill>
                <a:effectLst/>
                <a:latin typeface="Inter"/>
              </a:rPr>
              <a:t>kubectl</a:t>
            </a:r>
            <a:r>
              <a:rPr lang="en-US" b="0" i="0" dirty="0">
                <a:solidFill>
                  <a:srgbClr val="023927"/>
                </a:solidFill>
                <a:effectLst/>
                <a:latin typeface="Inter"/>
              </a:rPr>
              <a:t> </a:t>
            </a:r>
            <a:r>
              <a:rPr lang="en-US" b="0" i="0" dirty="0" err="1">
                <a:solidFill>
                  <a:srgbClr val="023927"/>
                </a:solidFill>
                <a:effectLst/>
                <a:latin typeface="Inter"/>
              </a:rPr>
              <a:t>autoscale</a:t>
            </a:r>
            <a:r>
              <a:rPr lang="en-US" b="0" i="0" dirty="0">
                <a:solidFill>
                  <a:srgbClr val="023927"/>
                </a:solidFill>
                <a:effectLst/>
                <a:latin typeface="Inter"/>
              </a:rPr>
              <a:t> deployment guinea-pig </a:t>
            </a:r>
          </a:p>
          <a:p>
            <a:pPr marL="152396" indent="0">
              <a:buNone/>
            </a:pPr>
            <a:r>
              <a:rPr lang="en-US" b="0" i="0" dirty="0">
                <a:solidFill>
                  <a:srgbClr val="023927"/>
                </a:solidFill>
                <a:effectLst/>
                <a:latin typeface="Inter"/>
              </a:rPr>
              <a:t>--</a:t>
            </a:r>
            <a:r>
              <a:rPr lang="en-US" b="0" i="0" dirty="0" err="1">
                <a:solidFill>
                  <a:srgbClr val="023927"/>
                </a:solidFill>
                <a:effectLst/>
                <a:latin typeface="Inter"/>
              </a:rPr>
              <a:t>cpu</a:t>
            </a:r>
            <a:r>
              <a:rPr lang="en-US" b="0" i="0" dirty="0">
                <a:solidFill>
                  <a:srgbClr val="023927"/>
                </a:solidFill>
                <a:effectLst/>
                <a:latin typeface="Inter"/>
              </a:rPr>
              <a:t>-percent=70 --min=1 --max=10</a:t>
            </a: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Picture 11">
            <a:extLst>
              <a:ext uri="{FF2B5EF4-FFF2-40B4-BE49-F238E27FC236}">
                <a16:creationId xmlns:a16="http://schemas.microsoft.com/office/drawing/2014/main" id="{8BBD14EE-49D0-459B-A5FD-B8969713B4AF}"/>
              </a:ext>
            </a:extLst>
          </p:cNvPr>
          <p:cNvPicPr>
            <a:picLocks noChangeAspect="1"/>
          </p:cNvPicPr>
          <p:nvPr/>
        </p:nvPicPr>
        <p:blipFill>
          <a:blip r:embed="rId7"/>
          <a:stretch>
            <a:fillRect/>
          </a:stretch>
        </p:blipFill>
        <p:spPr>
          <a:xfrm>
            <a:off x="6914279" y="1733414"/>
            <a:ext cx="5096526" cy="3879445"/>
          </a:xfrm>
          <a:prstGeom prst="rect">
            <a:avLst/>
          </a:prstGeom>
        </p:spPr>
      </p:pic>
    </p:spTree>
    <p:extLst>
      <p:ext uri="{BB962C8B-B14F-4D97-AF65-F5344CB8AC3E}">
        <p14:creationId xmlns:p14="http://schemas.microsoft.com/office/powerpoint/2010/main" val="150799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Lab-12, 13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0223555-B9E2-0E26-A4EA-7917267DA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342" y="994017"/>
            <a:ext cx="1496003" cy="14960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6AC765-CF81-E962-B9C0-59719A882C73}"/>
              </a:ext>
            </a:extLst>
          </p:cNvPr>
          <p:cNvSpPr txBox="1"/>
          <p:nvPr/>
        </p:nvSpPr>
        <p:spPr>
          <a:xfrm>
            <a:off x="4577477" y="3729279"/>
            <a:ext cx="6757415" cy="665745"/>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Kubernetes Event Driven Autoscaling KEDA</a:t>
            </a:r>
            <a:endPar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785316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Horizontal Pod Autoscaler</a:t>
            </a:r>
          </a:p>
          <a:p>
            <a:pPr algn="ctr"/>
            <a:r>
              <a:rPr lang="en-US" dirty="0"/>
              <a:t>(HPA)</a:t>
            </a:r>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156" y="593367"/>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715"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599593"/>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flipV="1">
            <a:off x="10007125" y="918352"/>
            <a:ext cx="672612" cy="62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A415D36-5096-4C68-BD62-CF7F39B6D16A}"/>
              </a:ext>
            </a:extLst>
          </p:cNvPr>
          <p:cNvSpPr/>
          <p:nvPr/>
        </p:nvSpPr>
        <p:spPr>
          <a:xfrm>
            <a:off x="1140987" y="2634358"/>
            <a:ext cx="10061121"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Kubernetes Custom Metrics</a:t>
            </a:r>
          </a:p>
        </p:txBody>
      </p:sp>
      <p:cxnSp>
        <p:nvCxnSpPr>
          <p:cNvPr id="24" name="Straight Arrow Connector 23">
            <a:extLst>
              <a:ext uri="{FF2B5EF4-FFF2-40B4-BE49-F238E27FC236}">
                <a16:creationId xmlns:a16="http://schemas.microsoft.com/office/drawing/2014/main" id="{38C00455-7B92-470E-BA00-9BCD365CD19C}"/>
              </a:ext>
            </a:extLst>
          </p:cNvPr>
          <p:cNvCxnSpPr>
            <a:cxnSpLocks/>
            <a:endCxn id="5128" idx="2"/>
          </p:cNvCxnSpPr>
          <p:nvPr/>
        </p:nvCxnSpPr>
        <p:spPr>
          <a:xfrm flipV="1">
            <a:off x="6264214" y="1243336"/>
            <a:ext cx="0"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526CF2-F817-47FA-9C89-4F3EB263B659}"/>
              </a:ext>
            </a:extLst>
          </p:cNvPr>
          <p:cNvSpPr/>
          <p:nvPr/>
        </p:nvSpPr>
        <p:spPr>
          <a:xfrm>
            <a:off x="4957422"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Metric Adapter</a:t>
            </a:r>
          </a:p>
        </p:txBody>
      </p:sp>
      <p:cxnSp>
        <p:nvCxnSpPr>
          <p:cNvPr id="26" name="Straight Arrow Connector 25">
            <a:extLst>
              <a:ext uri="{FF2B5EF4-FFF2-40B4-BE49-F238E27FC236}">
                <a16:creationId xmlns:a16="http://schemas.microsoft.com/office/drawing/2014/main" id="{409A6E68-3B30-4E22-88F0-4807B5CB22C9}"/>
              </a:ext>
            </a:extLst>
          </p:cNvPr>
          <p:cNvCxnSpPr>
            <a:cxnSpLocks/>
            <a:endCxn id="5126" idx="2"/>
          </p:cNvCxnSpPr>
          <p:nvPr/>
        </p:nvCxnSpPr>
        <p:spPr>
          <a:xfrm flipV="1">
            <a:off x="9682140" y="1243336"/>
            <a:ext cx="1"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62F863-AC84-4CF6-BA61-B1796F3455E7}"/>
              </a:ext>
            </a:extLst>
          </p:cNvPr>
          <p:cNvSpPr/>
          <p:nvPr/>
        </p:nvSpPr>
        <p:spPr>
          <a:xfrm>
            <a:off x="8588523"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Monitor </a:t>
            </a:r>
          </a:p>
          <a:p>
            <a:pPr algn="ctr"/>
            <a:r>
              <a:rPr lang="en-US" dirty="0">
                <a:solidFill>
                  <a:schemeClr val="tx1"/>
                </a:solidFill>
              </a:rPr>
              <a:t>Metric Adapter</a:t>
            </a:r>
          </a:p>
        </p:txBody>
      </p: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9"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Kubernetes and AKS introduction (10 min)</a:t>
            </a:r>
          </a:p>
          <a:p>
            <a:pPr marL="171450" indent="-171450">
              <a:spcAft>
                <a:spcPts val="600"/>
              </a:spcAft>
            </a:pPr>
            <a:r>
              <a:rPr lang="en-US" sz="2000" dirty="0"/>
              <a:t>Introduce our "guinea pig" app</a:t>
            </a:r>
          </a:p>
          <a:p>
            <a:pPr marL="171450" indent="-171450">
              <a:spcAft>
                <a:spcPts val="600"/>
              </a:spcAft>
            </a:pPr>
            <a:r>
              <a:rPr lang="en-US" sz="2000" dirty="0"/>
              <a:t>Pods, Namespaces</a:t>
            </a:r>
          </a:p>
          <a:p>
            <a:pPr marL="171450" indent="-171450">
              <a:spcAft>
                <a:spcPts val="600"/>
              </a:spcAft>
            </a:pPr>
            <a:r>
              <a:rPr lang="en-US" sz="2000" dirty="0"/>
              <a:t>Kubernetes Resource Management</a:t>
            </a:r>
          </a:p>
          <a:p>
            <a:pPr marL="171450" indent="-171450">
              <a:spcAft>
                <a:spcPts val="600"/>
              </a:spcAft>
            </a:pPr>
            <a:r>
              <a:rPr lang="en-US" sz="2000" dirty="0"/>
              <a:t>Readiness and Liveness probes</a:t>
            </a:r>
          </a:p>
          <a:p>
            <a:pPr marL="171450" indent="-171450">
              <a:spcAft>
                <a:spcPts val="600"/>
              </a:spcAft>
            </a:pPr>
            <a:r>
              <a:rPr lang="en-US" sz="2000" dirty="0"/>
              <a:t>Kubernetes Deployments</a:t>
            </a:r>
          </a:p>
          <a:p>
            <a:pPr marL="171450" indent="-171450">
              <a:spcAft>
                <a:spcPts val="600"/>
              </a:spcAft>
            </a:pPr>
            <a:r>
              <a:rPr lang="en-US" sz="2000" dirty="0"/>
              <a:t>Services, Labels, Selectors</a:t>
            </a:r>
          </a:p>
          <a:p>
            <a:pPr marL="171450" indent="-171450">
              <a:spcAft>
                <a:spcPts val="600"/>
              </a:spcAft>
            </a:pPr>
            <a:r>
              <a:rPr lang="en-US" sz="2000" dirty="0"/>
              <a:t>ConfigMaps and secrets</a:t>
            </a:r>
          </a:p>
          <a:p>
            <a:pPr marL="171450" indent="-171450">
              <a:spcAft>
                <a:spcPts val="600"/>
              </a:spcAft>
            </a:pPr>
            <a:r>
              <a:rPr lang="en-US" sz="2000" dirty="0"/>
              <a:t>Kubernetes Ingress </a:t>
            </a:r>
          </a:p>
          <a:p>
            <a:pPr marL="171450" indent="-171450">
              <a:spcAft>
                <a:spcPts val="600"/>
              </a:spcAft>
            </a:pPr>
            <a:r>
              <a:rPr lang="en-US" sz="2000" dirty="0"/>
              <a:t>Scaling options in Kubernetes</a:t>
            </a:r>
          </a:p>
          <a:p>
            <a:pPr marL="171450" indent="-171450">
              <a:spcAft>
                <a:spcPts val="600"/>
              </a:spcAft>
            </a:pPr>
            <a:r>
              <a:rPr lang="en-US" sz="2000" dirty="0"/>
              <a:t>Kubernetes Event-driven Autoscaling KEDA</a:t>
            </a:r>
          </a:p>
          <a:p>
            <a:pPr marL="171450" indent="-171450">
              <a:spcAft>
                <a:spcPts val="600"/>
              </a:spcAft>
            </a:pPr>
            <a:r>
              <a:rPr lang="en-US" sz="20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ScaledObject</a:t>
            </a:r>
            <a:endParaRPr lang="en-US" dirty="0"/>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9946" y="608139"/>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331"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608139"/>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a:off x="10109915" y="933124"/>
            <a:ext cx="56982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D95A38-3741-4E38-A066-9AC4A017A3BD}"/>
              </a:ext>
            </a:extLst>
          </p:cNvPr>
          <p:cNvSpPr/>
          <p:nvPr/>
        </p:nvSpPr>
        <p:spPr>
          <a:xfrm>
            <a:off x="1204957" y="1939895"/>
            <a:ext cx="10235013" cy="119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NCF Branding | KEDA">
            <a:extLst>
              <a:ext uri="{FF2B5EF4-FFF2-40B4-BE49-F238E27FC236}">
                <a16:creationId xmlns:a16="http://schemas.microsoft.com/office/drawing/2014/main" id="{8EE29751-0B3D-47A6-A095-B9A0B9ED6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685" y="2022734"/>
            <a:ext cx="1004042" cy="42367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DC39537-C248-4ACD-946F-0F6DB4AACE59}"/>
              </a:ext>
            </a:extLst>
          </p:cNvPr>
          <p:cNvSpPr/>
          <p:nvPr/>
        </p:nvSpPr>
        <p:spPr>
          <a:xfrm>
            <a:off x="4847038"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Scaler</a:t>
            </a:r>
          </a:p>
        </p:txBody>
      </p:sp>
      <p:sp>
        <p:nvSpPr>
          <p:cNvPr id="32" name="Rectangle 31">
            <a:extLst>
              <a:ext uri="{FF2B5EF4-FFF2-40B4-BE49-F238E27FC236}">
                <a16:creationId xmlns:a16="http://schemas.microsoft.com/office/drawing/2014/main" id="{D7BADE83-0374-44D9-8168-AEF58C13B163}"/>
              </a:ext>
            </a:extLst>
          </p:cNvPr>
          <p:cNvSpPr/>
          <p:nvPr/>
        </p:nvSpPr>
        <p:spPr>
          <a:xfrm>
            <a:off x="8478139"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Service Bus </a:t>
            </a:r>
          </a:p>
          <a:p>
            <a:pPr algn="ctr"/>
            <a:r>
              <a:rPr lang="en-US" dirty="0">
                <a:solidFill>
                  <a:schemeClr val="tx1"/>
                </a:solidFill>
              </a:rPr>
              <a:t>Scaler</a:t>
            </a:r>
          </a:p>
        </p:txBody>
      </p:sp>
      <p:cxnSp>
        <p:nvCxnSpPr>
          <p:cNvPr id="34" name="Straight Arrow Connector 33">
            <a:extLst>
              <a:ext uri="{FF2B5EF4-FFF2-40B4-BE49-F238E27FC236}">
                <a16:creationId xmlns:a16="http://schemas.microsoft.com/office/drawing/2014/main" id="{98065BC5-46E4-48BF-8401-78FD4BC4B733}"/>
              </a:ext>
            </a:extLst>
          </p:cNvPr>
          <p:cNvCxnSpPr>
            <a:cxnSpLocks/>
            <a:stCxn id="30" idx="0"/>
            <a:endCxn id="5128" idx="2"/>
          </p:cNvCxnSpPr>
          <p:nvPr/>
        </p:nvCxnSpPr>
        <p:spPr>
          <a:xfrm flipH="1" flipV="1">
            <a:off x="6153830" y="1243336"/>
            <a:ext cx="1" cy="9927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611CB8-BEAF-40FD-882D-75A7DBEB5217}"/>
              </a:ext>
            </a:extLst>
          </p:cNvPr>
          <p:cNvCxnSpPr>
            <a:cxnSpLocks/>
            <a:stCxn id="32" idx="0"/>
            <a:endCxn id="5126" idx="2"/>
          </p:cNvCxnSpPr>
          <p:nvPr/>
        </p:nvCxnSpPr>
        <p:spPr>
          <a:xfrm flipH="1" flipV="1">
            <a:off x="9784931" y="1258108"/>
            <a:ext cx="1" cy="9779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806384-64DE-4CCC-B5CF-B7D4D8881B54}"/>
              </a:ext>
            </a:extLst>
          </p:cNvPr>
          <p:cNvSpPr/>
          <p:nvPr/>
        </p:nvSpPr>
        <p:spPr>
          <a:xfrm>
            <a:off x="1277685" y="2658800"/>
            <a:ext cx="138441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Scale Controller</a:t>
            </a:r>
          </a:p>
        </p:txBody>
      </p:sp>
      <p:sp>
        <p:nvSpPr>
          <p:cNvPr id="43" name="Rectangle 42">
            <a:extLst>
              <a:ext uri="{FF2B5EF4-FFF2-40B4-BE49-F238E27FC236}">
                <a16:creationId xmlns:a16="http://schemas.microsoft.com/office/drawing/2014/main" id="{35642D32-FBDC-405A-827B-41429A4A630D}"/>
              </a:ext>
            </a:extLst>
          </p:cNvPr>
          <p:cNvSpPr/>
          <p:nvPr/>
        </p:nvSpPr>
        <p:spPr>
          <a:xfrm>
            <a:off x="2930364" y="2658800"/>
            <a:ext cx="185127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Horizontal Pod Autoscaler</a:t>
            </a:r>
          </a:p>
          <a:p>
            <a:pPr algn="ctr"/>
            <a:r>
              <a:rPr lang="en-US" sz="1200" dirty="0">
                <a:solidFill>
                  <a:schemeClr val="tx1"/>
                </a:solidFill>
              </a:rPr>
              <a:t>(HPA)</a:t>
            </a:r>
          </a:p>
        </p:txBody>
      </p:sp>
      <p:cxnSp>
        <p:nvCxnSpPr>
          <p:cNvPr id="40" name="Straight Arrow Connector 39">
            <a:extLst>
              <a:ext uri="{FF2B5EF4-FFF2-40B4-BE49-F238E27FC236}">
                <a16:creationId xmlns:a16="http://schemas.microsoft.com/office/drawing/2014/main" id="{BD30A652-597C-4E02-8899-4513E084591B}"/>
              </a:ext>
            </a:extLst>
          </p:cNvPr>
          <p:cNvCxnSpPr>
            <a:cxnSpLocks/>
            <a:stCxn id="16" idx="0"/>
          </p:cNvCxnSpPr>
          <p:nvPr/>
        </p:nvCxnSpPr>
        <p:spPr>
          <a:xfrm flipH="1" flipV="1">
            <a:off x="2480478" y="3136307"/>
            <a:ext cx="1" cy="4064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8990A49-A880-4D85-915E-3864E7373E18}"/>
              </a:ext>
            </a:extLst>
          </p:cNvPr>
          <p:cNvCxnSpPr>
            <a:cxnSpLocks/>
            <a:stCxn id="17" idx="0"/>
          </p:cNvCxnSpPr>
          <p:nvPr/>
        </p:nvCxnSpPr>
        <p:spPr>
          <a:xfrm flipH="1" flipV="1">
            <a:off x="6121132" y="3130732"/>
            <a:ext cx="3" cy="41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8D0656-63A9-4069-A1F7-2EACF901F58F}"/>
              </a:ext>
            </a:extLst>
          </p:cNvPr>
          <p:cNvCxnSpPr>
            <a:cxnSpLocks/>
            <a:stCxn id="18" idx="0"/>
          </p:cNvCxnSpPr>
          <p:nvPr/>
        </p:nvCxnSpPr>
        <p:spPr>
          <a:xfrm flipH="1" flipV="1">
            <a:off x="9862618" y="3130732"/>
            <a:ext cx="2" cy="4166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F7616-B5CB-44E4-9A8D-B279981AF936}"/>
              </a:ext>
            </a:extLst>
          </p:cNvPr>
          <p:cNvCxnSpPr>
            <a:stCxn id="38" idx="3"/>
            <a:endCxn id="43" idx="1"/>
          </p:cNvCxnSpPr>
          <p:nvPr/>
        </p:nvCxnSpPr>
        <p:spPr>
          <a:xfrm flipV="1">
            <a:off x="2662103" y="2834567"/>
            <a:ext cx="256972" cy="636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13" grpId="0"/>
      <p:bldP spid="5" grpId="0" animBg="1"/>
      <p:bldP spid="30" grpId="0" animBg="1"/>
      <p:bldP spid="32" grpId="0" animBg="1"/>
      <p:bldP spid="38"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custom resources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4328692" y="6420559"/>
            <a:ext cx="47793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https://keda.sh/docs/2.5/concepts/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826B06BD-425A-4AD9-93AD-6109581F3E31}"/>
              </a:ext>
            </a:extLst>
          </p:cNvPr>
          <p:cNvPicPr>
            <a:picLocks noChangeAspect="1"/>
          </p:cNvPicPr>
          <p:nvPr/>
        </p:nvPicPr>
        <p:blipFill>
          <a:blip r:embed="rId8"/>
          <a:stretch>
            <a:fillRect/>
          </a:stretch>
        </p:blipFill>
        <p:spPr>
          <a:xfrm>
            <a:off x="862586" y="4194024"/>
            <a:ext cx="4436448" cy="1698487"/>
          </a:xfrm>
          <a:prstGeom prst="rect">
            <a:avLst/>
          </a:prstGeom>
        </p:spPr>
      </p:pic>
      <p:pic>
        <p:nvPicPr>
          <p:cNvPr id="16" name="Picture 15">
            <a:extLst>
              <a:ext uri="{FF2B5EF4-FFF2-40B4-BE49-F238E27FC236}">
                <a16:creationId xmlns:a16="http://schemas.microsoft.com/office/drawing/2014/main" id="{201C3AF9-19B5-4FAA-8333-1FAD3C6E30DD}"/>
              </a:ext>
            </a:extLst>
          </p:cNvPr>
          <p:cNvPicPr>
            <a:picLocks noChangeAspect="1"/>
          </p:cNvPicPr>
          <p:nvPr/>
        </p:nvPicPr>
        <p:blipFill>
          <a:blip r:embed="rId9"/>
          <a:stretch>
            <a:fillRect/>
          </a:stretch>
        </p:blipFill>
        <p:spPr>
          <a:xfrm>
            <a:off x="17733" y="1487789"/>
            <a:ext cx="6440705" cy="1941211"/>
          </a:xfrm>
          <a:prstGeom prst="rect">
            <a:avLst/>
          </a:prstGeom>
        </p:spPr>
      </p:pic>
      <p:pic>
        <p:nvPicPr>
          <p:cNvPr id="6" name="Picture 5">
            <a:extLst>
              <a:ext uri="{FF2B5EF4-FFF2-40B4-BE49-F238E27FC236}">
                <a16:creationId xmlns:a16="http://schemas.microsoft.com/office/drawing/2014/main" id="{2C018215-4EF9-426A-9823-DC13CDD1C576}"/>
              </a:ext>
            </a:extLst>
          </p:cNvPr>
          <p:cNvPicPr>
            <a:picLocks noChangeAspect="1"/>
          </p:cNvPicPr>
          <p:nvPr/>
        </p:nvPicPr>
        <p:blipFill>
          <a:blip r:embed="rId10"/>
          <a:stretch>
            <a:fillRect/>
          </a:stretch>
        </p:blipFill>
        <p:spPr>
          <a:xfrm>
            <a:off x="5833903" y="1634073"/>
            <a:ext cx="6201841" cy="2996271"/>
          </a:xfrm>
          <a:prstGeom prst="rect">
            <a:avLst/>
          </a:prstGeom>
        </p:spPr>
      </p:pic>
    </p:spTree>
    <p:extLst>
      <p:ext uri="{BB962C8B-B14F-4D97-AF65-F5344CB8AC3E}">
        <p14:creationId xmlns:p14="http://schemas.microsoft.com/office/powerpoint/2010/main" val="1052576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GitOps with flux</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a:extLst>
              <a:ext uri="{FF2B5EF4-FFF2-40B4-BE49-F238E27FC236}">
                <a16:creationId xmlns:a16="http://schemas.microsoft.com/office/drawing/2014/main" id="{633452FC-E3FA-B091-2D4D-0B79D9AD0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4206" y="960818"/>
            <a:ext cx="1599427" cy="1599427"/>
          </a:xfrm>
          <a:prstGeom prst="rect">
            <a:avLst/>
          </a:prstGeom>
        </p:spPr>
      </p:pic>
    </p:spTree>
    <p:extLst>
      <p:ext uri="{BB962C8B-B14F-4D97-AF65-F5344CB8AC3E}">
        <p14:creationId xmlns:p14="http://schemas.microsoft.com/office/powerpoint/2010/main" val="13421013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pic>
        <p:nvPicPr>
          <p:cNvPr id="4" name="Google Shape;56;p13">
            <a:extLst>
              <a:ext uri="{FF2B5EF4-FFF2-40B4-BE49-F238E27FC236}">
                <a16:creationId xmlns:a16="http://schemas.microsoft.com/office/drawing/2014/main" id="{1880184B-C251-CEBF-37D2-759F92485314}"/>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F0A68BBE-2793-F45F-F5A6-B98CFFE18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8215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pic>
        <p:nvPicPr>
          <p:cNvPr id="4" name="Google Shape;56;p13">
            <a:extLst>
              <a:ext uri="{FF2B5EF4-FFF2-40B4-BE49-F238E27FC236}">
                <a16:creationId xmlns:a16="http://schemas.microsoft.com/office/drawing/2014/main" id="{8D9F657B-9FFB-06DC-20BC-31057AFD3368}"/>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AF580DA-FC04-99FF-9595-3DFAEE8A0E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96344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4F12238C-F12E-E7D3-D05A-4D74082921BE}"/>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2450869-9A15-23C6-FDAF-E4EC21F4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0391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7DF8F844-E52C-F469-C022-04320B265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80B0A322-23C6-04B3-B50C-87D4A9C7AE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C947B8D-BDB0-DAAB-4253-5600DA97FD7D}"/>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68FBF61-D290-9D20-C792-F7674376D2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7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8BD24B27-106E-5913-657D-0038FE0B6E1F}"/>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417E651E-97CF-FCC7-50F7-63E7A46E2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60338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8D6A067-E0CE-CAB5-30AE-CB93E0263A6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56BD164C-1F7E-F41A-7DA7-76E6FB82D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231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1179986"/>
            <a:ext cx="9495316"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Lab-01	connecting to AKS cluster</a:t>
            </a:r>
          </a:p>
          <a:p>
            <a:pPr marL="171450" indent="-171450">
              <a:spcAft>
                <a:spcPts val="600"/>
              </a:spcAft>
            </a:pPr>
            <a:r>
              <a:rPr lang="en-US" sz="2000" dirty="0"/>
              <a:t>Lab-02	Setting up your shell (powershell and </a:t>
            </a:r>
            <a:r>
              <a:rPr lang="en-US" sz="2000" dirty="0" err="1"/>
              <a:t>zsh</a:t>
            </a:r>
            <a:r>
              <a:rPr lang="en-US" sz="2000" dirty="0"/>
              <a:t>/bash) for better AKS/</a:t>
            </a:r>
            <a:r>
              <a:rPr lang="en-US" sz="2000" dirty="0" err="1"/>
              <a:t>kubectl</a:t>
            </a:r>
            <a:r>
              <a:rPr lang="en-US" sz="2000" dirty="0"/>
              <a:t> experience </a:t>
            </a:r>
          </a:p>
          <a:p>
            <a:pPr marL="171450" indent="-171450">
              <a:spcAft>
                <a:spcPts val="600"/>
              </a:spcAft>
            </a:pPr>
            <a:r>
              <a:rPr lang="en-US" sz="2000" dirty="0"/>
              <a:t>Lab-03	Containerizing your application</a:t>
            </a:r>
          </a:p>
          <a:p>
            <a:pPr marL="171450" indent="-171450">
              <a:spcAft>
                <a:spcPts val="600"/>
              </a:spcAft>
            </a:pPr>
            <a:r>
              <a:rPr lang="en-US" sz="2000" dirty="0"/>
              <a:t>Lab-04	Creating, managing and testing pods</a:t>
            </a:r>
          </a:p>
          <a:p>
            <a:pPr marL="171450" indent="-171450">
              <a:spcAft>
                <a:spcPts val="600"/>
              </a:spcAft>
            </a:pPr>
            <a:r>
              <a:rPr lang="en-US" sz="2000" dirty="0"/>
              <a:t>Lab-05	Working with namespaces</a:t>
            </a:r>
          </a:p>
          <a:p>
            <a:pPr marL="171450" indent="-171450">
              <a:spcAft>
                <a:spcPts val="600"/>
              </a:spcAft>
            </a:pPr>
            <a:r>
              <a:rPr lang="en-US" sz="2000" dirty="0"/>
              <a:t>Lab-06	Working with Kubernetes Resource Management</a:t>
            </a:r>
          </a:p>
          <a:p>
            <a:pPr marL="171450" indent="-171450">
              <a:spcAft>
                <a:spcPts val="600"/>
              </a:spcAft>
            </a:pPr>
            <a:r>
              <a:rPr lang="en-US" sz="2000" dirty="0"/>
              <a:t>Lab-07	Configuring Readiness and Liveness probes</a:t>
            </a:r>
          </a:p>
          <a:p>
            <a:pPr marL="171450" indent="-171450">
              <a:spcAft>
                <a:spcPts val="600"/>
              </a:spcAft>
            </a:pPr>
            <a:r>
              <a:rPr lang="en-US" sz="2000" dirty="0"/>
              <a:t>Lab-08	Deployments</a:t>
            </a:r>
          </a:p>
          <a:p>
            <a:pPr marL="171450" indent="-171450">
              <a:spcAft>
                <a:spcPts val="600"/>
              </a:spcAft>
            </a:pPr>
            <a:r>
              <a:rPr lang="en-US" sz="2000" dirty="0"/>
              <a:t>Lab-09	Creating and Managing Services</a:t>
            </a:r>
          </a:p>
          <a:p>
            <a:pPr marL="171450" indent="-171450">
              <a:spcAft>
                <a:spcPts val="600"/>
              </a:spcAft>
            </a:pPr>
            <a:r>
              <a:rPr lang="en-US" sz="2000" dirty="0"/>
              <a:t>Lab-10	Working with ConfigMaps and secrets</a:t>
            </a:r>
          </a:p>
          <a:p>
            <a:pPr marL="171450" indent="-171450">
              <a:spcAft>
                <a:spcPts val="600"/>
              </a:spcAft>
            </a:pPr>
            <a:r>
              <a:rPr lang="en-US" sz="2000" dirty="0"/>
              <a:t>Lab-11	Configuring ingress with nginx</a:t>
            </a:r>
          </a:p>
          <a:p>
            <a:pPr marL="171450" indent="-171450">
              <a:spcAft>
                <a:spcPts val="600"/>
              </a:spcAft>
            </a:pPr>
            <a:r>
              <a:rPr lang="en-US" sz="2000" dirty="0"/>
              <a:t>Lab-12	Scale applications manually</a:t>
            </a:r>
          </a:p>
          <a:p>
            <a:pPr marL="171450" indent="-171450">
              <a:spcAft>
                <a:spcPts val="600"/>
              </a:spcAft>
            </a:pPr>
            <a:r>
              <a:rPr lang="en-US" sz="2000" dirty="0"/>
              <a:t>Lab-13	Use Horizontal Pod Autoscaling (HPA) to automatically scale applications</a:t>
            </a:r>
          </a:p>
          <a:p>
            <a:pPr marL="0" indent="0">
              <a:buNone/>
            </a:pPr>
            <a:endParaRPr sz="20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66" y="2871787"/>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4AD43267-1A81-CF64-63D0-8123D9EE8258}"/>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D11F9726-326C-7663-9A60-3330B71C7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592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7B6EC2F6-149C-3767-7728-9F20373BCD9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E73242EB-B905-E472-9AC6-9EA035369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4457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QA</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5061</TotalTime>
  <Words>4584</Words>
  <Application>Microsoft Office PowerPoint</Application>
  <PresentationFormat>Widescreen</PresentationFormat>
  <Paragraphs>796</Paragraphs>
  <Slides>72</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-apple-system</vt:lpstr>
      <vt:lpstr>Arial</vt:lpstr>
      <vt:lpstr>Calibri</vt:lpstr>
      <vt:lpstr>Calibri Light</vt:lpstr>
      <vt:lpstr>Comic Sans MS</vt:lpstr>
      <vt:lpstr>Inter</vt:lpstr>
      <vt:lpstr>montserrat</vt:lpstr>
      <vt:lpstr>open sans</vt:lpstr>
      <vt:lpstr>Segoe UI</vt:lpstr>
      <vt:lpstr>Office Theme</vt:lpstr>
      <vt:lpstr>PowerPoint Presentation</vt:lpstr>
      <vt:lpstr>Agenda</vt:lpstr>
      <vt:lpstr>About myself</vt:lpstr>
      <vt:lpstr>Infrastructure as Code User Group workshops</vt:lpstr>
      <vt:lpstr>Practical information</vt:lpstr>
      <vt:lpstr>Workshop theoretical blocks</vt:lpstr>
      <vt:lpstr>Workshop labs</vt:lpstr>
      <vt:lpstr>PowerPoint Presentation</vt:lpstr>
      <vt:lpstr>What is Kubernetes (k8s)?</vt:lpstr>
      <vt:lpstr>Kubernetes benefits</vt:lpstr>
      <vt:lpstr>Kubernetes concepts</vt:lpstr>
      <vt:lpstr>K8s 101: Desired State </vt:lpstr>
      <vt:lpstr>K8s 101: Cluster and Nodes </vt:lpstr>
      <vt:lpstr>Managed cluster architecture (AKS)</vt:lpstr>
      <vt:lpstr>Pods</vt:lpstr>
      <vt:lpstr>K8s 101: Pods </vt:lpstr>
      <vt:lpstr>Pods lifecycle</vt:lpstr>
      <vt:lpstr>PowerPoint Presentation</vt:lpstr>
      <vt:lpstr>PowerPoint Presentation</vt:lpstr>
      <vt:lpstr>PowerPoint Presentation</vt:lpstr>
      <vt:lpstr>K8s 101: Resource Management  </vt:lpstr>
      <vt:lpstr>K8s 101: CPU and memory units  </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K8s 101: Deployment </vt:lpstr>
      <vt:lpstr>K8s 101: Deployment </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Secrets and ConfigMaps</vt:lpstr>
      <vt:lpstr>PowerPoint Presentation</vt:lpstr>
      <vt:lpstr>PowerPoint Presentation</vt:lpstr>
      <vt:lpstr>K8s 101: AKS scaling options</vt:lpstr>
      <vt:lpstr>K8s 101: Manually scale pods</vt:lpstr>
      <vt:lpstr>K8s 101: Horizontal Pod Autoscaler</vt:lpstr>
      <vt:lpstr>K8s 101: Horizontal Pod Autoscaler</vt:lpstr>
      <vt:lpstr>PowerPoint Presentation</vt:lpstr>
      <vt:lpstr>PowerPoint Presentation</vt:lpstr>
      <vt:lpstr>KEDA concepts</vt:lpstr>
      <vt:lpstr>KEDA concepts</vt:lpstr>
      <vt:lpstr>KEDA custom resources</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441</cp:revision>
  <dcterms:created xsi:type="dcterms:W3CDTF">2021-01-25T06:22:20Z</dcterms:created>
  <dcterms:modified xsi:type="dcterms:W3CDTF">2022-06-29T00:39:56Z</dcterms:modified>
</cp:coreProperties>
</file>