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076136299" r:id="rId2"/>
    <p:sldId id="301" r:id="rId3"/>
    <p:sldId id="2076136325" r:id="rId4"/>
    <p:sldId id="260" r:id="rId5"/>
    <p:sldId id="259" r:id="rId6"/>
    <p:sldId id="2076136326" r:id="rId7"/>
    <p:sldId id="2076136389" r:id="rId8"/>
    <p:sldId id="2076136390" r:id="rId9"/>
    <p:sldId id="309" r:id="rId10"/>
    <p:sldId id="2076136381" r:id="rId11"/>
    <p:sldId id="288" r:id="rId12"/>
    <p:sldId id="2076136393" r:id="rId13"/>
    <p:sldId id="2076136395" r:id="rId14"/>
    <p:sldId id="2076136394" r:id="rId15"/>
    <p:sldId id="2076136396" r:id="rId16"/>
    <p:sldId id="2076136397" r:id="rId17"/>
    <p:sldId id="2076136398" r:id="rId18"/>
    <p:sldId id="2076136399" r:id="rId19"/>
    <p:sldId id="2076136400" r:id="rId20"/>
    <p:sldId id="2076136407" r:id="rId21"/>
    <p:sldId id="2076136408" r:id="rId22"/>
    <p:sldId id="2076136404" r:id="rId23"/>
    <p:sldId id="2076136402" r:id="rId24"/>
    <p:sldId id="2076136401" r:id="rId25"/>
    <p:sldId id="2076136403" r:id="rId26"/>
    <p:sldId id="2076136405" r:id="rId27"/>
    <p:sldId id="2076136406" r:id="rId28"/>
    <p:sldId id="2076136392" r:id="rId29"/>
    <p:sldId id="293" r:id="rId30"/>
    <p:sldId id="2076136409" r:id="rId31"/>
    <p:sldId id="2076136410" r:id="rId32"/>
    <p:sldId id="2076136411" r:id="rId33"/>
    <p:sldId id="2076136391" r:id="rId34"/>
    <p:sldId id="2076136414" r:id="rId35"/>
    <p:sldId id="2076136412" r:id="rId36"/>
    <p:sldId id="2076136413" r:id="rId37"/>
    <p:sldId id="2076136302" r:id="rId3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482" autoAdjust="0"/>
  </p:normalViewPr>
  <p:slideViewPr>
    <p:cSldViewPr snapToGrid="0">
      <p:cViewPr varScale="1">
        <p:scale>
          <a:sx n="127" d="100"/>
          <a:sy n="127" d="100"/>
        </p:scale>
        <p:origin x="1620" y="13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28.11.2023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governance/policy/how-to/remediate-resourc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earn.microsoft.com/en-us/azure/governance/policy/concepts/policy-applicability"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learn.microsoft.com/en-us/azure/governance/policy/concepts/exemption-structure" TargetMode="External"/><Relationship Id="rId4" Type="http://schemas.openxmlformats.org/officeDocument/2006/relationships/hyperlink" Target="https://learn.microsoft.com/en-us/azure/governance/policy/concepts/assignment-structure#excluded-scop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azure-resource-manager/management/resource-providers-and-typ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161616"/>
                </a:solidFill>
                <a:effectLst/>
                <a:latin typeface="Segoe UI" panose="020B0502040204020203" pitchFamily="34" charset="0"/>
              </a:rPr>
              <a:t>Mode</a:t>
            </a:r>
          </a:p>
          <a:p>
            <a:pPr algn="l">
              <a:buFont typeface="Arial" panose="020B0604020202020204" pitchFamily="34" charset="0"/>
              <a:buChar char="•"/>
            </a:pPr>
            <a:r>
              <a:rPr lang="en-US" b="0" i="0" dirty="0">
                <a:solidFill>
                  <a:srgbClr val="161616"/>
                </a:solidFill>
                <a:effectLst/>
                <a:latin typeface="Segoe UI" panose="020B0502040204020203" pitchFamily="34" charset="0"/>
              </a:rPr>
              <a:t>all: evaluate resource groups, subscriptions, and all resource types</a:t>
            </a:r>
          </a:p>
          <a:p>
            <a:pPr algn="l">
              <a:buFont typeface="Arial" panose="020B0604020202020204" pitchFamily="34" charset="0"/>
              <a:buChar char="•"/>
            </a:pPr>
            <a:r>
              <a:rPr lang="en-US" b="0" i="0" dirty="0">
                <a:solidFill>
                  <a:srgbClr val="161616"/>
                </a:solidFill>
                <a:effectLst/>
                <a:latin typeface="Segoe UI" panose="020B0502040204020203" pitchFamily="34" charset="0"/>
              </a:rPr>
              <a:t>indexed: only evaluate resource types that support tags and location</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16</a:t>
            </a:fld>
            <a:endParaRPr lang="nb-NO"/>
          </a:p>
        </p:txBody>
      </p:sp>
    </p:spTree>
    <p:extLst>
      <p:ext uri="{BB962C8B-B14F-4D97-AF65-F5344CB8AC3E}">
        <p14:creationId xmlns:p14="http://schemas.microsoft.com/office/powerpoint/2010/main" val="175271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DenyAction</a:t>
            </a:r>
            <a:r>
              <a:rPr lang="en-US" b="0" i="0" dirty="0">
                <a:solidFill>
                  <a:srgbClr val="161616"/>
                </a:solidFill>
                <a:effectLst/>
                <a:latin typeface="Segoe UI" panose="020B0502040204020203" pitchFamily="34" charset="0"/>
              </a:rPr>
              <a:t> is used to block requests based on intended action to resources at scale. The only supported action today is </a:t>
            </a:r>
            <a:r>
              <a:rPr lang="en-US" dirty="0"/>
              <a:t>DELETE</a:t>
            </a:r>
            <a:r>
              <a:rPr lang="en-US" b="0" i="0" dirty="0">
                <a:solidFill>
                  <a:srgbClr val="161616"/>
                </a:solidFill>
                <a:effectLst/>
                <a:latin typeface="Segoe UI" panose="020B0502040204020203" pitchFamily="34" charset="0"/>
              </a:rPr>
              <a:t>. This effect and action name helps prevent any accidental deletion of critical resources.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3487573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161616"/>
                </a:solidFill>
                <a:effectLst/>
                <a:latin typeface="Segoe UI" panose="020B0502040204020203" pitchFamily="34" charset="0"/>
              </a:rPr>
              <a:t>DeployIfNotExists</a:t>
            </a:r>
            <a:r>
              <a:rPr lang="en-US" b="0" i="0" dirty="0">
                <a:solidFill>
                  <a:srgbClr val="161616"/>
                </a:solidFill>
                <a:effectLst/>
                <a:latin typeface="Segoe UI" panose="020B0502040204020203" pitchFamily="34" charset="0"/>
              </a:rPr>
              <a:t> policy definition executes a template deployment when the condition is met. Policy assignments with effect set as </a:t>
            </a:r>
            <a:r>
              <a:rPr lang="en-US" b="0" i="0" dirty="0" err="1">
                <a:solidFill>
                  <a:srgbClr val="161616"/>
                </a:solidFill>
                <a:effectLst/>
                <a:latin typeface="Segoe UI" panose="020B0502040204020203" pitchFamily="34" charset="0"/>
              </a:rPr>
              <a:t>DeployIfNotExists</a:t>
            </a:r>
            <a:r>
              <a:rPr lang="en-US" b="0" i="0" dirty="0">
                <a:solidFill>
                  <a:srgbClr val="161616"/>
                </a:solidFill>
                <a:effectLst/>
                <a:latin typeface="Segoe UI" panose="020B0502040204020203" pitchFamily="34" charset="0"/>
              </a:rPr>
              <a:t> require a </a:t>
            </a:r>
            <a:r>
              <a:rPr lang="en-US" b="0" i="0" u="none" strike="noStrike" dirty="0">
                <a:effectLst/>
                <a:latin typeface="Segoe UI" panose="020B0502040204020203" pitchFamily="34" charset="0"/>
                <a:hlinkClick r:id="rId3"/>
              </a:rPr>
              <a:t>managed identity</a:t>
            </a:r>
            <a:r>
              <a:rPr lang="en-US" b="0" i="0" dirty="0">
                <a:solidFill>
                  <a:srgbClr val="161616"/>
                </a:solidFill>
                <a:effectLst/>
                <a:latin typeface="Segoe UI" panose="020B0502040204020203" pitchFamily="34" charset="0"/>
              </a:rPr>
              <a:t> to do remediation.</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647328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There are many settings that determine which resources are capable of being evaluated and which resources are evaluated by Azure Policy. The primary concept for these controls is </a:t>
            </a:r>
            <a:r>
              <a:rPr lang="en-US" b="0" i="1" dirty="0">
                <a:solidFill>
                  <a:srgbClr val="161616"/>
                </a:solidFill>
                <a:effectLst/>
                <a:latin typeface="Segoe UI" panose="020B0502040204020203" pitchFamily="34" charset="0"/>
              </a:rPr>
              <a:t>scope</a:t>
            </a:r>
            <a:r>
              <a:rPr lang="en-US" b="0" i="0" dirty="0">
                <a:solidFill>
                  <a:srgbClr val="161616"/>
                </a:solidFill>
                <a:effectLst/>
                <a:latin typeface="Segoe UI" panose="020B0502040204020203" pitchFamily="34" charset="0"/>
              </a:rPr>
              <a:t>. Scope in Azure Policy is based on how scope works in Azure Resource Manager. </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24</a:t>
            </a:fld>
            <a:endParaRPr lang="nb-NO"/>
          </a:p>
        </p:txBody>
      </p:sp>
    </p:spTree>
    <p:extLst>
      <p:ext uri="{BB962C8B-B14F-4D97-AF65-F5344CB8AC3E}">
        <p14:creationId xmlns:p14="http://schemas.microsoft.com/office/powerpoint/2010/main" val="2705549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Resources that are non-compliant to policies with </a:t>
            </a:r>
            <a:r>
              <a:rPr lang="en-US" b="1" i="0" dirty="0" err="1">
                <a:solidFill>
                  <a:srgbClr val="161616"/>
                </a:solidFill>
                <a:effectLst/>
                <a:latin typeface="Segoe UI" panose="020B0502040204020203" pitchFamily="34" charset="0"/>
              </a:rPr>
              <a:t>deployIfNotExists</a:t>
            </a:r>
            <a:r>
              <a:rPr lang="en-US" b="0" i="0" dirty="0">
                <a:solidFill>
                  <a:srgbClr val="161616"/>
                </a:solidFill>
                <a:effectLst/>
                <a:latin typeface="Segoe UI" panose="020B0502040204020203" pitchFamily="34" charset="0"/>
              </a:rPr>
              <a:t> or </a:t>
            </a:r>
            <a:r>
              <a:rPr lang="en-US" b="1" i="0" dirty="0">
                <a:solidFill>
                  <a:srgbClr val="161616"/>
                </a:solidFill>
                <a:effectLst/>
                <a:latin typeface="Segoe UI" panose="020B0502040204020203" pitchFamily="34" charset="0"/>
              </a:rPr>
              <a:t>modify</a:t>
            </a:r>
            <a:r>
              <a:rPr lang="en-US" b="0" i="0" dirty="0">
                <a:solidFill>
                  <a:srgbClr val="161616"/>
                </a:solidFill>
                <a:effectLst/>
                <a:latin typeface="Segoe UI" panose="020B0502040204020203" pitchFamily="34" charset="0"/>
              </a:rPr>
              <a:t> effects can be put into a compliant state through </a:t>
            </a:r>
            <a:r>
              <a:rPr lang="en-US" b="1" i="0" dirty="0">
                <a:solidFill>
                  <a:srgbClr val="161616"/>
                </a:solidFill>
                <a:effectLst/>
                <a:latin typeface="Segoe UI" panose="020B0502040204020203" pitchFamily="34" charset="0"/>
              </a:rPr>
              <a:t>Remediation</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Remediation is accomplished through </a:t>
            </a:r>
            <a:r>
              <a:rPr lang="en-US" b="1" i="0" dirty="0">
                <a:solidFill>
                  <a:srgbClr val="161616"/>
                </a:solidFill>
                <a:effectLst/>
                <a:latin typeface="Segoe UI" panose="020B0502040204020203" pitchFamily="34" charset="0"/>
              </a:rPr>
              <a:t>remediation tasks</a:t>
            </a:r>
            <a:r>
              <a:rPr lang="en-US" b="0" i="0" dirty="0">
                <a:solidFill>
                  <a:srgbClr val="161616"/>
                </a:solidFill>
                <a:effectLst/>
                <a:latin typeface="Segoe UI" panose="020B0502040204020203" pitchFamily="34" charset="0"/>
              </a:rPr>
              <a:t> that deploy the </a:t>
            </a:r>
            <a:r>
              <a:rPr lang="en-US" b="1" i="0" dirty="0" err="1">
                <a:solidFill>
                  <a:srgbClr val="161616"/>
                </a:solidFill>
                <a:effectLst/>
                <a:latin typeface="Segoe UI" panose="020B0502040204020203" pitchFamily="34" charset="0"/>
              </a:rPr>
              <a:t>deployIfNotExists</a:t>
            </a:r>
            <a:r>
              <a:rPr lang="en-US" b="0" i="0" dirty="0">
                <a:solidFill>
                  <a:srgbClr val="161616"/>
                </a:solidFill>
                <a:effectLst/>
                <a:latin typeface="Segoe UI" panose="020B0502040204020203" pitchFamily="34" charset="0"/>
              </a:rPr>
              <a:t> template or the </a:t>
            </a:r>
            <a:r>
              <a:rPr lang="en-US" b="1" i="0" dirty="0">
                <a:solidFill>
                  <a:srgbClr val="161616"/>
                </a:solidFill>
                <a:effectLst/>
                <a:latin typeface="Segoe UI" panose="020B0502040204020203" pitchFamily="34" charset="0"/>
              </a:rPr>
              <a:t>modify</a:t>
            </a:r>
            <a:r>
              <a:rPr lang="en-US" b="0" i="0" dirty="0">
                <a:solidFill>
                  <a:srgbClr val="161616"/>
                </a:solidFill>
                <a:effectLst/>
                <a:latin typeface="Segoe UI" panose="020B0502040204020203" pitchFamily="34" charset="0"/>
              </a:rPr>
              <a:t> operations of the assigned policy on your existing resources and subscriptions, whether that assignment is on a management group, subscription, resource group, or individual resource. </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25</a:t>
            </a:fld>
            <a:endParaRPr lang="nb-NO"/>
          </a:p>
        </p:txBody>
      </p:sp>
    </p:spTree>
    <p:extLst>
      <p:ext uri="{BB962C8B-B14F-4D97-AF65-F5344CB8AC3E}">
        <p14:creationId xmlns:p14="http://schemas.microsoft.com/office/powerpoint/2010/main" val="1239482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 Azure Policy exemptions feature is used to </a:t>
            </a:r>
            <a:r>
              <a:rPr lang="en-US" b="0" i="1" dirty="0">
                <a:solidFill>
                  <a:srgbClr val="161616"/>
                </a:solidFill>
                <a:effectLst/>
                <a:latin typeface="Segoe UI" panose="020B0502040204020203" pitchFamily="34" charset="0"/>
              </a:rPr>
              <a:t>exempt</a:t>
            </a:r>
            <a:r>
              <a:rPr lang="en-US" b="0" i="0" dirty="0">
                <a:solidFill>
                  <a:srgbClr val="161616"/>
                </a:solidFill>
                <a:effectLst/>
                <a:latin typeface="Segoe UI" panose="020B0502040204020203" pitchFamily="34" charset="0"/>
              </a:rPr>
              <a:t> a resource hierarchy or an individual resource from evaluation of initiatives or definitions. </a:t>
            </a:r>
          </a:p>
          <a:p>
            <a:r>
              <a:rPr lang="en-US" b="0" i="0" dirty="0">
                <a:solidFill>
                  <a:srgbClr val="161616"/>
                </a:solidFill>
                <a:effectLst/>
                <a:latin typeface="Segoe UI" panose="020B0502040204020203" pitchFamily="34" charset="0"/>
              </a:rPr>
              <a:t>Resources that are </a:t>
            </a:r>
            <a:r>
              <a:rPr lang="en-US" b="0" i="1" dirty="0">
                <a:solidFill>
                  <a:srgbClr val="161616"/>
                </a:solidFill>
                <a:effectLst/>
                <a:latin typeface="Segoe UI" panose="020B0502040204020203" pitchFamily="34" charset="0"/>
              </a:rPr>
              <a:t>exempt</a:t>
            </a:r>
            <a:r>
              <a:rPr lang="en-US" b="0" i="0" dirty="0">
                <a:solidFill>
                  <a:srgbClr val="161616"/>
                </a:solidFill>
                <a:effectLst/>
                <a:latin typeface="Segoe UI" panose="020B0502040204020203" pitchFamily="34" charset="0"/>
              </a:rPr>
              <a:t> count toward overall compliance, but can't be evaluated or have a temporary waiver.</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26</a:t>
            </a:fld>
            <a:endParaRPr lang="nb-NO"/>
          </a:p>
        </p:txBody>
      </p:sp>
    </p:spTree>
    <p:extLst>
      <p:ext uri="{BB962C8B-B14F-4D97-AF65-F5344CB8AC3E}">
        <p14:creationId xmlns:p14="http://schemas.microsoft.com/office/powerpoint/2010/main" val="405958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When initiative or policy definitions are assigned, Azure Policy determines which resources are </a:t>
            </a:r>
            <a:r>
              <a:rPr lang="en-US" b="0" i="0" u="none" strike="noStrike" dirty="0">
                <a:effectLst/>
                <a:latin typeface="Segoe UI" panose="020B0502040204020203" pitchFamily="34" charset="0"/>
                <a:hlinkClick r:id="rId3"/>
              </a:rPr>
              <a:t>applicable</a:t>
            </a:r>
            <a:r>
              <a:rPr lang="en-US" b="0" i="0" dirty="0">
                <a:solidFill>
                  <a:srgbClr val="161616"/>
                </a:solidFill>
                <a:effectLst/>
                <a:latin typeface="Segoe UI" panose="020B0502040204020203" pitchFamily="34" charset="0"/>
              </a:rPr>
              <a:t> then evaluates those which haven't been </a:t>
            </a:r>
            <a:r>
              <a:rPr lang="en-US" b="0" i="0" u="none" strike="noStrike" dirty="0">
                <a:effectLst/>
                <a:latin typeface="Segoe UI" panose="020B0502040204020203" pitchFamily="34" charset="0"/>
                <a:hlinkClick r:id="rId4"/>
              </a:rPr>
              <a:t>excluded</a:t>
            </a:r>
            <a:r>
              <a:rPr lang="en-US" b="0" i="0" dirty="0">
                <a:solidFill>
                  <a:srgbClr val="161616"/>
                </a:solidFill>
                <a:effectLst/>
                <a:latin typeface="Segoe UI" panose="020B0502040204020203" pitchFamily="34" charset="0"/>
              </a:rPr>
              <a:t> or </a:t>
            </a:r>
            <a:r>
              <a:rPr lang="en-US" b="0" i="0" u="none" strike="noStrike" dirty="0">
                <a:effectLst/>
                <a:latin typeface="Segoe UI" panose="020B0502040204020203" pitchFamily="34" charset="0"/>
                <a:hlinkClick r:id="rId5"/>
              </a:rPr>
              <a:t>exempted</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Evaluation yields </a:t>
            </a:r>
            <a:r>
              <a:rPr lang="en-US" b="1" i="0" dirty="0">
                <a:solidFill>
                  <a:srgbClr val="161616"/>
                </a:solidFill>
                <a:effectLst/>
                <a:latin typeface="Segoe UI" panose="020B0502040204020203" pitchFamily="34" charset="0"/>
              </a:rPr>
              <a:t>compliance states</a:t>
            </a:r>
            <a:r>
              <a:rPr lang="en-US" b="0" i="0" dirty="0">
                <a:solidFill>
                  <a:srgbClr val="161616"/>
                </a:solidFill>
                <a:effectLst/>
                <a:latin typeface="Segoe UI" panose="020B0502040204020203" pitchFamily="34" charset="0"/>
              </a:rPr>
              <a:t> based on conditions in the policy rule and each resources' adherence to those requirements. </a:t>
            </a:r>
          </a:p>
          <a:p>
            <a:endParaRPr lang="en-US" b="0" i="0" dirty="0">
              <a:solidFill>
                <a:srgbClr val="161616"/>
              </a:solidFill>
              <a:effectLst/>
              <a:latin typeface="Segoe UI" panose="020B0502040204020203" pitchFamily="34" charset="0"/>
            </a:endParaRPr>
          </a:p>
          <a:p>
            <a:r>
              <a:rPr lang="en-US" dirty="0"/>
              <a:t>Keep in mind that a policy re-evaluation happens about once an hour, which means that if you make changes to your policy definition (or initiative definition) after implementing the policy (creating a policy assignment or initiative assignment) it will be re-evaluated over your resources within the hour</a:t>
            </a:r>
          </a:p>
        </p:txBody>
      </p:sp>
      <p:sp>
        <p:nvSpPr>
          <p:cNvPr id="4" name="Slide Number Placeholder 3"/>
          <p:cNvSpPr>
            <a:spLocks noGrp="1"/>
          </p:cNvSpPr>
          <p:nvPr>
            <p:ph type="sldNum" sz="quarter" idx="5"/>
          </p:nvPr>
        </p:nvSpPr>
        <p:spPr/>
        <p:txBody>
          <a:bodyPr/>
          <a:lstStyle/>
          <a:p>
            <a:fld id="{FB3A52E1-8A48-429C-8A5A-7D4445DBC12D}" type="slidenum">
              <a:rPr lang="nb-NO" smtClean="0"/>
              <a:t>27</a:t>
            </a:fld>
            <a:endParaRPr lang="nb-NO"/>
          </a:p>
        </p:txBody>
      </p:sp>
    </p:spTree>
    <p:extLst>
      <p:ext uri="{BB962C8B-B14F-4D97-AF65-F5344CB8AC3E}">
        <p14:creationId xmlns:p14="http://schemas.microsoft.com/office/powerpoint/2010/main" val="1737289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Policy helps to enforce organizational standards and to assess compliance at-scale. Through its compliance dashboard, it provides an aggregated view to evaluate the overall state of the environment, with the ability to drill down to the per-resource, per-policy granularity. It also helps to bring your resources to compliance through bulk remediation for existing resources and automatic remediation for new resources.</a:t>
            </a:r>
            <a:endParaRPr lang="nb-NO" dirty="0"/>
          </a:p>
        </p:txBody>
      </p:sp>
      <p:sp>
        <p:nvSpPr>
          <p:cNvPr id="4" name="Slide Number Placeholder 3"/>
          <p:cNvSpPr>
            <a:spLocks noGrp="1"/>
          </p:cNvSpPr>
          <p:nvPr>
            <p:ph type="sldNum" sz="quarter" idx="5"/>
          </p:nvPr>
        </p:nvSpPr>
        <p:spPr/>
        <p:txBody>
          <a:bodyPr/>
          <a:lstStyle/>
          <a:p>
            <a:fld id="{2B86C450-51FD-404B-9804-B0D31FE6C3A1}" type="slidenum">
              <a:rPr lang="nb-NO" smtClean="0"/>
              <a:t>29</a:t>
            </a:fld>
            <a:endParaRPr lang="nb-NO"/>
          </a:p>
        </p:txBody>
      </p:sp>
    </p:spTree>
    <p:extLst>
      <p:ext uri="{BB962C8B-B14F-4D97-AF65-F5344CB8AC3E}">
        <p14:creationId xmlns:p14="http://schemas.microsoft.com/office/powerpoint/2010/main" val="45230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Azure landing zones are the output of a </a:t>
            </a:r>
            <a:r>
              <a:rPr lang="en-US" b="0" i="0" dirty="0" err="1">
                <a:solidFill>
                  <a:srgbClr val="292929"/>
                </a:solidFill>
                <a:effectLst/>
                <a:latin typeface="source-serif-pro"/>
              </a:rPr>
              <a:t>multisubscription</a:t>
            </a:r>
            <a:r>
              <a:rPr lang="en-US" b="0" i="0" dirty="0">
                <a:solidFill>
                  <a:srgbClr val="292929"/>
                </a:solidFill>
                <a:effectLst/>
                <a:latin typeface="source-serif-pro"/>
              </a:rPr>
              <a:t> Azure environment that accounts for scale, security governance, networking, and identity. </a:t>
            </a:r>
          </a:p>
          <a:p>
            <a:r>
              <a:rPr lang="en-US" b="0" i="0" dirty="0">
                <a:solidFill>
                  <a:srgbClr val="292929"/>
                </a:solidFill>
                <a:effectLst/>
                <a:latin typeface="source-serif-pro"/>
              </a:rPr>
              <a:t>Azure landing zones enable application migration, modernization, and innovation at enterprise-scale in Azure. </a:t>
            </a:r>
          </a:p>
          <a:p>
            <a:r>
              <a:rPr lang="en-US" b="0" i="0" dirty="0">
                <a:solidFill>
                  <a:srgbClr val="292929"/>
                </a:solidFill>
                <a:effectLst/>
                <a:latin typeface="source-serif-pro"/>
              </a:rPr>
              <a:t>These zones consider all platform resources that are required to support the customer’s application portfolio and don’t differentiate between infrastructure as a service or platform as a service.</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Azure landing zone uses subscriptions to isolate and scale application resources and platform resources. Subscriptions for application resources are called application landing zones, and subscriptions for platform resources are called platform landing zones.</a:t>
            </a:r>
          </a:p>
          <a:p>
            <a:endParaRPr lang="en-US" b="0" i="0" dirty="0">
              <a:solidFill>
                <a:srgbClr val="161616"/>
              </a:solidFill>
              <a:effectLst/>
              <a:latin typeface="Segoe UI" panose="020B0502040204020203" pitchFamily="34" charset="0"/>
            </a:endParaRPr>
          </a:p>
          <a:p>
            <a:r>
              <a:rPr lang="en-US" b="0" i="0" dirty="0">
                <a:solidFill>
                  <a:srgbClr val="172B4D"/>
                </a:solidFill>
                <a:effectLst/>
                <a:latin typeface="-apple-system"/>
              </a:rPr>
              <a:t>Sandbox The dedicated management group for subscriptions that will only be used for testing and exploration by an organization. These subscriptions will be securely </a:t>
            </a:r>
            <a:r>
              <a:rPr lang="en-US" b="1" i="0" dirty="0">
                <a:solidFill>
                  <a:srgbClr val="172B4D"/>
                </a:solidFill>
                <a:effectLst/>
                <a:latin typeface="-apple-system"/>
              </a:rPr>
              <a:t>disconnected </a:t>
            </a:r>
            <a:r>
              <a:rPr lang="en-US" b="0" i="0" dirty="0">
                <a:solidFill>
                  <a:srgbClr val="172B4D"/>
                </a:solidFill>
                <a:effectLst/>
                <a:latin typeface="-apple-system"/>
              </a:rPr>
              <a:t>from the corporate and online landing zones. Sandboxes also have a less restrictive set of policies assigned to enable testing, exploration, and configuration of Azure services. </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30</a:t>
            </a:fld>
            <a:endParaRPr lang="nb-NO"/>
          </a:p>
        </p:txBody>
      </p:sp>
    </p:spTree>
    <p:extLst>
      <p:ext uri="{BB962C8B-B14F-4D97-AF65-F5344CB8AC3E}">
        <p14:creationId xmlns:p14="http://schemas.microsoft.com/office/powerpoint/2010/main" val="1880607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Azure landing zones are the output of a </a:t>
            </a:r>
            <a:r>
              <a:rPr lang="en-US" b="0" i="0" dirty="0" err="1">
                <a:solidFill>
                  <a:srgbClr val="292929"/>
                </a:solidFill>
                <a:effectLst/>
                <a:latin typeface="source-serif-pro"/>
              </a:rPr>
              <a:t>multisubscription</a:t>
            </a:r>
            <a:r>
              <a:rPr lang="en-US" b="0" i="0" dirty="0">
                <a:solidFill>
                  <a:srgbClr val="292929"/>
                </a:solidFill>
                <a:effectLst/>
                <a:latin typeface="source-serif-pro"/>
              </a:rPr>
              <a:t> Azure environment that accounts for scale, security governance, networking, and identity. </a:t>
            </a:r>
          </a:p>
          <a:p>
            <a:r>
              <a:rPr lang="en-US" b="0" i="0" dirty="0">
                <a:solidFill>
                  <a:srgbClr val="292929"/>
                </a:solidFill>
                <a:effectLst/>
                <a:latin typeface="source-serif-pro"/>
              </a:rPr>
              <a:t>Azure landing zones enable application migration, modernization, and innovation at enterprise-scale in Azure. </a:t>
            </a:r>
          </a:p>
          <a:p>
            <a:r>
              <a:rPr lang="en-US" b="0" i="0" dirty="0">
                <a:solidFill>
                  <a:srgbClr val="292929"/>
                </a:solidFill>
                <a:effectLst/>
                <a:latin typeface="source-serif-pro"/>
              </a:rPr>
              <a:t>These zones consider all platform resources that are required to support the customer’s application portfolio and don’t differentiate between infrastructure as a service or platform as a service.</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Azure landing zone uses subscriptions to isolate and scale application resources and platform resources. Subscriptions for application resources are called application landing zones, and subscriptions for platform resources are called platform landing zones.</a:t>
            </a:r>
          </a:p>
          <a:p>
            <a:endParaRPr lang="en-US" b="0" i="0" dirty="0">
              <a:solidFill>
                <a:srgbClr val="161616"/>
              </a:solidFill>
              <a:effectLst/>
              <a:latin typeface="Segoe UI" panose="020B0502040204020203" pitchFamily="34" charset="0"/>
            </a:endParaRPr>
          </a:p>
          <a:p>
            <a:r>
              <a:rPr lang="en-US" b="0" i="0" dirty="0">
                <a:solidFill>
                  <a:srgbClr val="172B4D"/>
                </a:solidFill>
                <a:effectLst/>
                <a:latin typeface="-apple-system"/>
              </a:rPr>
              <a:t>Sandbox The dedicated management group for subscriptions that will only be used for testing and exploration by an organization. These subscriptions will be securely </a:t>
            </a:r>
            <a:r>
              <a:rPr lang="en-US" b="1" i="0" dirty="0">
                <a:solidFill>
                  <a:srgbClr val="172B4D"/>
                </a:solidFill>
                <a:effectLst/>
                <a:latin typeface="-apple-system"/>
              </a:rPr>
              <a:t>disconnected </a:t>
            </a:r>
            <a:r>
              <a:rPr lang="en-US" b="0" i="0" dirty="0">
                <a:solidFill>
                  <a:srgbClr val="172B4D"/>
                </a:solidFill>
                <a:effectLst/>
                <a:latin typeface="-apple-system"/>
              </a:rPr>
              <a:t>from the corporate and online landing zones. Sandboxes also have a less restrictive set of policies assigned to enable testing, exploration, and configuration of Azure services. </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32</a:t>
            </a:fld>
            <a:endParaRPr lang="nb-NO"/>
          </a:p>
        </p:txBody>
      </p:sp>
    </p:spTree>
    <p:extLst>
      <p:ext uri="{BB962C8B-B14F-4D97-AF65-F5344CB8AC3E}">
        <p14:creationId xmlns:p14="http://schemas.microsoft.com/office/powerpoint/2010/main" val="84863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429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161616"/>
                </a:solidFill>
                <a:effectLst/>
                <a:latin typeface="Segoe UI" panose="020B0502040204020203" pitchFamily="34" charset="0"/>
              </a:rPr>
              <a:t>resource</a:t>
            </a:r>
            <a:r>
              <a:rPr lang="en-US" b="0" i="0" dirty="0">
                <a:solidFill>
                  <a:srgbClr val="161616"/>
                </a:solidFill>
                <a:effectLst/>
                <a:latin typeface="Segoe UI" panose="020B0502040204020203" pitchFamily="34" charset="0"/>
              </a:rPr>
              <a:t> - A manageable item that is available through Azure. Virtual machines, storage accounts, web apps, databases, and virtual networks are examples of resources. Resource groups, subscriptions, management groups, and tags are also examples of resources.</a:t>
            </a:r>
          </a:p>
        </p:txBody>
      </p:sp>
      <p:sp>
        <p:nvSpPr>
          <p:cNvPr id="4" name="Slide Number Placeholder 3"/>
          <p:cNvSpPr>
            <a:spLocks noGrp="1"/>
          </p:cNvSpPr>
          <p:nvPr>
            <p:ph type="sldNum" sz="quarter" idx="5"/>
          </p:nvPr>
        </p:nvSpPr>
        <p:spPr/>
        <p:txBody>
          <a:bodyPr/>
          <a:lstStyle/>
          <a:p>
            <a:fld id="{FB3A52E1-8A48-429C-8A5A-7D4445DBC12D}" type="slidenum">
              <a:rPr lang="nb-NO" smtClean="0"/>
              <a:t>9</a:t>
            </a:fld>
            <a:endParaRPr lang="nb-NO"/>
          </a:p>
        </p:txBody>
      </p:sp>
    </p:spTree>
    <p:extLst>
      <p:ext uri="{BB962C8B-B14F-4D97-AF65-F5344CB8AC3E}">
        <p14:creationId xmlns:p14="http://schemas.microsoft.com/office/powerpoint/2010/main" val="405200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resource provider</a:t>
            </a:r>
            <a:r>
              <a:rPr lang="en-US" b="0" i="0" dirty="0">
                <a:solidFill>
                  <a:srgbClr val="161616"/>
                </a:solidFill>
                <a:effectLst/>
                <a:latin typeface="Segoe UI" panose="020B0502040204020203" pitchFamily="34" charset="0"/>
              </a:rPr>
              <a:t> - A service that supplies Azure resources. For example, a common resource provider is </a:t>
            </a:r>
            <a:r>
              <a:rPr lang="en-US" b="0" i="0" dirty="0" err="1">
                <a:solidFill>
                  <a:srgbClr val="161616"/>
                </a:solidFill>
                <a:effectLst/>
                <a:latin typeface="Segoe UI" panose="020B0502040204020203" pitchFamily="34" charset="0"/>
              </a:rPr>
              <a:t>Microsoft.Compute</a:t>
            </a:r>
            <a:r>
              <a:rPr lang="en-US" b="0" i="0" dirty="0">
                <a:solidFill>
                  <a:srgbClr val="161616"/>
                </a:solidFill>
                <a:effectLst/>
                <a:latin typeface="Segoe UI" panose="020B0502040204020203" pitchFamily="34" charset="0"/>
              </a:rPr>
              <a:t>, which supplies the virtual machine resource. </a:t>
            </a:r>
            <a:r>
              <a:rPr lang="en-US" b="0" i="0" dirty="0" err="1">
                <a:solidFill>
                  <a:srgbClr val="161616"/>
                </a:solidFill>
                <a:effectLst/>
                <a:latin typeface="Segoe UI" panose="020B0502040204020203" pitchFamily="34" charset="0"/>
              </a:rPr>
              <a:t>Microsoft.Storage</a:t>
            </a:r>
            <a:r>
              <a:rPr lang="en-US" b="0" i="0" dirty="0">
                <a:solidFill>
                  <a:srgbClr val="161616"/>
                </a:solidFill>
                <a:effectLst/>
                <a:latin typeface="Segoe UI" panose="020B0502040204020203" pitchFamily="34" charset="0"/>
              </a:rPr>
              <a:t> is another common resource provider. See </a:t>
            </a:r>
            <a:r>
              <a:rPr lang="en-US" b="0" i="0" u="none" strike="noStrike" dirty="0">
                <a:solidFill>
                  <a:srgbClr val="161616"/>
                </a:solidFill>
                <a:effectLst/>
                <a:latin typeface="Segoe UI" panose="020B0502040204020203" pitchFamily="34" charset="0"/>
                <a:hlinkClick r:id="rId3"/>
              </a:rPr>
              <a:t>Resource providers and types</a:t>
            </a:r>
            <a:r>
              <a:rPr lang="en-US" b="0" i="0" dirty="0">
                <a:solidFill>
                  <a:srgbClr val="161616"/>
                </a:solidFill>
                <a:effectLst/>
                <a:latin typeface="Segoe UI" panose="020B0502040204020203" pitchFamily="34" charset="0"/>
              </a:rPr>
              <a:t>.</a:t>
            </a:r>
          </a:p>
          <a:p>
            <a:endParaRPr lang="nb-NO" dirty="0"/>
          </a:p>
        </p:txBody>
      </p:sp>
      <p:sp>
        <p:nvSpPr>
          <p:cNvPr id="4" name="Slide Number Placeholder 3"/>
          <p:cNvSpPr>
            <a:spLocks noGrp="1"/>
          </p:cNvSpPr>
          <p:nvPr>
            <p:ph type="sldNum" sz="quarter" idx="5"/>
          </p:nvPr>
        </p:nvSpPr>
        <p:spPr/>
        <p:txBody>
          <a:bodyPr/>
          <a:lstStyle/>
          <a:p>
            <a:fld id="{2B86C450-51FD-404B-9804-B0D31FE6C3A1}" type="slidenum">
              <a:rPr lang="nb-NO" smtClean="0"/>
              <a:t>11</a:t>
            </a:fld>
            <a:endParaRPr lang="nb-NO"/>
          </a:p>
        </p:txBody>
      </p:sp>
    </p:spTree>
    <p:extLst>
      <p:ext uri="{BB962C8B-B14F-4D97-AF65-F5344CB8AC3E}">
        <p14:creationId xmlns:p14="http://schemas.microsoft.com/office/powerpoint/2010/main" val="423079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Policy Definition: The journey of creating and implementing a policy in Azure Policy begins with creating a </a:t>
            </a:r>
          </a:p>
          <a:p>
            <a:pPr marL="0" indent="0">
              <a:buNone/>
            </a:pPr>
            <a:r>
              <a:rPr lang="en-US" dirty="0"/>
              <a:t>policy definition. Every policy definition has conditions under which it is enforced. And, it has an </a:t>
            </a:r>
          </a:p>
          <a:p>
            <a:pPr marL="0" indent="0">
              <a:buNone/>
            </a:pPr>
            <a:r>
              <a:rPr lang="en-US" dirty="0"/>
              <a:t>accompanying effect that takes place if the conditions are met.</a:t>
            </a:r>
          </a:p>
          <a:p>
            <a:pPr marL="0" indent="0">
              <a:buNone/>
            </a:pPr>
            <a:r>
              <a:rPr lang="en-US" dirty="0"/>
              <a:t>Policy Assignment : </a:t>
            </a:r>
          </a:p>
          <a:p>
            <a:pPr marL="0" indent="0">
              <a:buNone/>
            </a:pPr>
            <a:r>
              <a:rPr lang="en-US" dirty="0"/>
              <a:t>A policy assignment is a policy definition that has been assigned to take place within a </a:t>
            </a:r>
          </a:p>
          <a:p>
            <a:pPr marL="0" indent="0">
              <a:buNone/>
            </a:pPr>
            <a:r>
              <a:rPr lang="en-US" dirty="0"/>
              <a:t>specific scope. This scope could range from a management group to a resource group. The term scope </a:t>
            </a:r>
          </a:p>
          <a:p>
            <a:pPr marL="0" indent="0">
              <a:buNone/>
            </a:pPr>
            <a:r>
              <a:rPr lang="en-US" dirty="0"/>
              <a:t>refers to all the resource groups, subscriptions, or management groups that the policy definition is assigned </a:t>
            </a:r>
          </a:p>
          <a:p>
            <a:pPr marL="0" indent="0">
              <a:buNone/>
            </a:pPr>
            <a:r>
              <a:rPr lang="en-US" dirty="0"/>
              <a:t>to. Policy assignments are inherited by all child resources. This means that if a policy is applied to a resource </a:t>
            </a:r>
          </a:p>
          <a:p>
            <a:pPr marL="0" indent="0">
              <a:buNone/>
            </a:pPr>
            <a:r>
              <a:rPr lang="en-US" dirty="0"/>
              <a:t>group, it is applied to all the resources in that resource group. However, you can exclude a sub-scope from </a:t>
            </a:r>
          </a:p>
          <a:p>
            <a:pPr marL="0" indent="0">
              <a:buNone/>
            </a:pPr>
            <a:r>
              <a:rPr lang="en-US" dirty="0"/>
              <a:t>the policy assignment.</a:t>
            </a:r>
          </a:p>
          <a:p>
            <a:pPr marL="0" indent="0">
              <a:buNone/>
            </a:pPr>
            <a:r>
              <a:rPr lang="en-US" dirty="0"/>
              <a:t>Policy Parameters :Policy parameters help simplify your policy management by reducing the number of policy </a:t>
            </a:r>
          </a:p>
          <a:p>
            <a:pPr marL="0" indent="0">
              <a:buNone/>
            </a:pPr>
            <a:r>
              <a:rPr lang="en-US" dirty="0"/>
              <a:t>definitions you must create. You can define parameters when creating a policy definition to make it more </a:t>
            </a:r>
          </a:p>
          <a:p>
            <a:pPr marL="0" indent="0">
              <a:buNone/>
            </a:pPr>
            <a:r>
              <a:rPr lang="en-US" dirty="0"/>
              <a:t>generic. Then you can reuse that policy definition for different scenarios. You do so by passing in different </a:t>
            </a:r>
          </a:p>
          <a:p>
            <a:pPr marL="0" indent="0">
              <a:buNone/>
            </a:pPr>
            <a:r>
              <a:rPr lang="en-US" dirty="0"/>
              <a:t>values when assigning the policy definition. For example, specifying one set of locations for a subscription</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52674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Initiative Definition : An initiative definition is a collection of policy definitions that are tailored towards achieving a singular overarching goal. Initiative definitions simplify managing and assigning policy definitions. They simplify by grouping a set of policies as one single item. For example, you could create an initiative titled “Secure Azure VM”, under this Initiative you can group Policy Definitions such “Allowed VM SKUs, Restrict IP Public Interface, Enforce Managed Disks, Enforce use of Hybrid Benefit…</a:t>
            </a:r>
            <a:r>
              <a:rPr lang="en-US" dirty="0" err="1"/>
              <a:t>etc</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Initiative Parameters : Like policy parameters, initiative parameters help simplify initiative management by reducing redundancy. Initiative parameters are essentially the list of parameters being used by the policy definitions within the initiative</a:t>
            </a:r>
            <a:endParaRPr lang="nb-NO" dirty="0"/>
          </a:p>
          <a:p>
            <a:endParaRPr lang="en-US" dirty="0"/>
          </a:p>
          <a:p>
            <a:r>
              <a:rPr lang="en-US" dirty="0"/>
              <a:t>Initiative Assignment : Like a policy assignment, an initiative assignment is an initiative definition assigned to a specific scope. Initiative assignments reduce the need to make several initiative definitions for each scope. This scope could also range from a management group to a resource group. From the preceding example, the “Secure Azure VM” initiative can be assigned to different scopes. </a:t>
            </a:r>
          </a:p>
        </p:txBody>
      </p:sp>
      <p:sp>
        <p:nvSpPr>
          <p:cNvPr id="4" name="Slide Number Placeholder 3"/>
          <p:cNvSpPr>
            <a:spLocks noGrp="1"/>
          </p:cNvSpPr>
          <p:nvPr>
            <p:ph type="sldNum" sz="quarter" idx="5"/>
          </p:nvPr>
        </p:nvSpPr>
        <p:spPr/>
        <p:txBody>
          <a:bodyPr/>
          <a:lstStyle/>
          <a:p>
            <a:fld id="{58309E15-D759-4DB1-B4D8-081F691FD4C7}" type="slidenum">
              <a:rPr lang="nb-NO" smtClean="0"/>
              <a:t>14</a:t>
            </a:fld>
            <a:endParaRPr lang="nb-NO"/>
          </a:p>
        </p:txBody>
      </p:sp>
    </p:spTree>
    <p:extLst>
      <p:ext uri="{BB962C8B-B14F-4D97-AF65-F5344CB8AC3E}">
        <p14:creationId xmlns:p14="http://schemas.microsoft.com/office/powerpoint/2010/main" val="413120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161616"/>
                </a:solidFill>
                <a:effectLst/>
                <a:latin typeface="Segoe UI" panose="020B0502040204020203" pitchFamily="34" charset="0"/>
              </a:rPr>
              <a:t>Mode</a:t>
            </a:r>
          </a:p>
          <a:p>
            <a:pPr algn="l">
              <a:buFont typeface="Arial" panose="020B0604020202020204" pitchFamily="34" charset="0"/>
              <a:buChar char="•"/>
            </a:pPr>
            <a:r>
              <a:rPr lang="en-US" b="0" i="0" dirty="0">
                <a:solidFill>
                  <a:srgbClr val="161616"/>
                </a:solidFill>
                <a:effectLst/>
                <a:latin typeface="Segoe UI" panose="020B0502040204020203" pitchFamily="34" charset="0"/>
              </a:rPr>
              <a:t>all: evaluate resource groups, subscriptions, and all resource types</a:t>
            </a:r>
          </a:p>
          <a:p>
            <a:pPr algn="l">
              <a:buFont typeface="Arial" panose="020B0604020202020204" pitchFamily="34" charset="0"/>
              <a:buChar char="•"/>
            </a:pPr>
            <a:r>
              <a:rPr lang="en-US" b="0" i="0" dirty="0">
                <a:solidFill>
                  <a:srgbClr val="161616"/>
                </a:solidFill>
                <a:effectLst/>
                <a:latin typeface="Segoe UI" panose="020B0502040204020203" pitchFamily="34" charset="0"/>
              </a:rPr>
              <a:t>indexed: only evaluate resource types that support tags and location</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15</a:t>
            </a:fld>
            <a:endParaRPr lang="nb-NO"/>
          </a:p>
        </p:txBody>
      </p:sp>
    </p:spTree>
    <p:extLst>
      <p:ext uri="{BB962C8B-B14F-4D97-AF65-F5344CB8AC3E}">
        <p14:creationId xmlns:p14="http://schemas.microsoft.com/office/powerpoint/2010/main" val="85950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11/28/2023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11/28/2023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Policies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28.11.2023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70F253-61B9-C994-67CD-B206D4E2E5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4624" y="3333666"/>
            <a:ext cx="904875" cy="828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B55E23-0CB6-6CE8-D4FE-601271B2A6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924" y="4422996"/>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26B197-CFCC-306F-43C1-E75F7DC408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91886" y="4358495"/>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FD9EBAA-E036-F7D7-1944-B2219416E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7848" y="4422996"/>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3F87195-BE0C-70E6-6134-BF6F68AB72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9399" y="2265525"/>
            <a:ext cx="800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a:extLst>
              <a:ext uri="{FF2B5EF4-FFF2-40B4-BE49-F238E27FC236}">
                <a16:creationId xmlns:a16="http://schemas.microsoft.com/office/drawing/2014/main" id="{56EB5047-49DC-C732-A76E-172FA90D2E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23725" y="2265525"/>
            <a:ext cx="800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a:extLst>
              <a:ext uri="{FF2B5EF4-FFF2-40B4-BE49-F238E27FC236}">
                <a16:creationId xmlns:a16="http://schemas.microsoft.com/office/drawing/2014/main" id="{629AC8D1-1486-6908-5BBE-5E945F5D07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95356" y="2265290"/>
            <a:ext cx="8001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A6-DFCA-CEEF-EAC6-19F541350B21}"/>
              </a:ext>
            </a:extLst>
          </p:cNvPr>
          <p:cNvSpPr>
            <a:spLocks noGrp="1"/>
          </p:cNvSpPr>
          <p:nvPr>
            <p:ph type="title"/>
          </p:nvPr>
        </p:nvSpPr>
        <p:spPr/>
        <p:txBody>
          <a:bodyPr/>
          <a:lstStyle/>
          <a:p>
            <a:r>
              <a:rPr lang="nb-NO" dirty="0"/>
              <a:t>How to </a:t>
            </a:r>
            <a:r>
              <a:rPr lang="nb-NO" dirty="0" err="1"/>
              <a:t>manage</a:t>
            </a:r>
            <a:r>
              <a:rPr lang="nb-NO" dirty="0"/>
              <a:t> </a:t>
            </a:r>
            <a:r>
              <a:rPr lang="nb-NO" dirty="0" err="1"/>
              <a:t>resources</a:t>
            </a:r>
            <a:r>
              <a:rPr lang="nb-NO" dirty="0"/>
              <a:t> </a:t>
            </a:r>
            <a:r>
              <a:rPr lang="nb-NO" dirty="0" err="1"/>
              <a:t>on</a:t>
            </a:r>
            <a:r>
              <a:rPr lang="nb-NO" dirty="0"/>
              <a:t> </a:t>
            </a:r>
            <a:r>
              <a:rPr lang="nb-NO" dirty="0" err="1"/>
              <a:t>Azure</a:t>
            </a:r>
            <a:r>
              <a:rPr lang="nb-NO" dirty="0"/>
              <a:t>?</a:t>
            </a:r>
          </a:p>
        </p:txBody>
      </p:sp>
      <p:sp>
        <p:nvSpPr>
          <p:cNvPr id="3" name="Content Placeholder 2">
            <a:extLst>
              <a:ext uri="{FF2B5EF4-FFF2-40B4-BE49-F238E27FC236}">
                <a16:creationId xmlns:a16="http://schemas.microsoft.com/office/drawing/2014/main" id="{45615FDF-84DE-5C92-1C4B-66453AE3D7B4}"/>
              </a:ext>
            </a:extLst>
          </p:cNvPr>
          <p:cNvSpPr>
            <a:spLocks noGrp="1"/>
          </p:cNvSpPr>
          <p:nvPr>
            <p:ph idx="1"/>
          </p:nvPr>
        </p:nvSpPr>
        <p:spPr>
          <a:xfrm>
            <a:off x="838199" y="1825625"/>
            <a:ext cx="7262814" cy="4351338"/>
          </a:xfrm>
        </p:spPr>
        <p:txBody>
          <a:bodyPr/>
          <a:lstStyle/>
          <a:p>
            <a:r>
              <a:rPr lang="nb-NO" dirty="0" err="1"/>
              <a:t>Azure</a:t>
            </a:r>
            <a:r>
              <a:rPr lang="nb-NO" dirty="0"/>
              <a:t> Portal</a:t>
            </a:r>
          </a:p>
          <a:p>
            <a:r>
              <a:rPr lang="nb-NO" dirty="0" err="1"/>
              <a:t>az</a:t>
            </a:r>
            <a:r>
              <a:rPr lang="nb-NO" dirty="0"/>
              <a:t> cli (</a:t>
            </a:r>
            <a:r>
              <a:rPr lang="nb-NO" dirty="0" err="1"/>
              <a:t>Azure</a:t>
            </a:r>
            <a:r>
              <a:rPr lang="nb-NO" dirty="0"/>
              <a:t> </a:t>
            </a:r>
            <a:r>
              <a:rPr lang="nb-NO" dirty="0" err="1"/>
              <a:t>Command</a:t>
            </a:r>
            <a:r>
              <a:rPr lang="nb-NO" dirty="0"/>
              <a:t> Line Interface)</a:t>
            </a:r>
          </a:p>
          <a:p>
            <a:r>
              <a:rPr lang="nb-NO" dirty="0"/>
              <a:t>PowerShell (AZ </a:t>
            </a:r>
            <a:r>
              <a:rPr lang="nb-NO" dirty="0" err="1"/>
              <a:t>Module</a:t>
            </a:r>
            <a:r>
              <a:rPr lang="nb-NO" dirty="0"/>
              <a:t>)</a:t>
            </a:r>
          </a:p>
          <a:p>
            <a:r>
              <a:rPr lang="nb-NO" dirty="0"/>
              <a:t>SDKs (</a:t>
            </a:r>
            <a:r>
              <a:rPr lang="nb-NO" dirty="0" err="1"/>
              <a:t>python</a:t>
            </a:r>
            <a:r>
              <a:rPr lang="nb-NO" dirty="0"/>
              <a:t>, </a:t>
            </a:r>
            <a:r>
              <a:rPr lang="nb-NO" dirty="0" err="1"/>
              <a:t>.net</a:t>
            </a:r>
            <a:r>
              <a:rPr lang="nb-NO" dirty="0"/>
              <a:t>, </a:t>
            </a:r>
            <a:r>
              <a:rPr lang="nb-NO" dirty="0" err="1"/>
              <a:t>go</a:t>
            </a:r>
            <a:r>
              <a:rPr lang="nb-NO" dirty="0"/>
              <a:t>, </a:t>
            </a:r>
            <a:r>
              <a:rPr lang="nb-NO" dirty="0" err="1"/>
              <a:t>etc</a:t>
            </a:r>
            <a:r>
              <a:rPr lang="nb-NO" dirty="0"/>
              <a:t>…)</a:t>
            </a:r>
          </a:p>
          <a:p>
            <a:r>
              <a:rPr lang="nb-NO" dirty="0"/>
              <a:t>Bicep / ARM</a:t>
            </a:r>
          </a:p>
          <a:p>
            <a:r>
              <a:rPr lang="nb-NO" dirty="0"/>
              <a:t>Terraform</a:t>
            </a:r>
          </a:p>
          <a:p>
            <a:pPr marL="0" indent="0">
              <a:buNone/>
            </a:pPr>
            <a:endParaRPr lang="nb-NO" dirty="0"/>
          </a:p>
        </p:txBody>
      </p:sp>
    </p:spTree>
    <p:extLst>
      <p:ext uri="{BB962C8B-B14F-4D97-AF65-F5344CB8AC3E}">
        <p14:creationId xmlns:p14="http://schemas.microsoft.com/office/powerpoint/2010/main" val="58961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B641-2166-E389-B9FF-5199DE059FDF}"/>
              </a:ext>
            </a:extLst>
          </p:cNvPr>
          <p:cNvSpPr>
            <a:spLocks noGrp="1"/>
          </p:cNvSpPr>
          <p:nvPr>
            <p:ph type="title"/>
          </p:nvPr>
        </p:nvSpPr>
        <p:spPr/>
        <p:txBody>
          <a:bodyPr/>
          <a:lstStyle/>
          <a:p>
            <a:r>
              <a:rPr lang="nb-NO" dirty="0"/>
              <a:t>Azure Resource Manager</a:t>
            </a:r>
          </a:p>
        </p:txBody>
      </p:sp>
      <p:pic>
        <p:nvPicPr>
          <p:cNvPr id="4098" name="Picture 2" descr="Resource Manager request model">
            <a:extLst>
              <a:ext uri="{FF2B5EF4-FFF2-40B4-BE49-F238E27FC236}">
                <a16:creationId xmlns:a16="http://schemas.microsoft.com/office/drawing/2014/main" id="{8A2E2E38-D7E0-385F-8B3A-71C730683C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27" y="1578931"/>
            <a:ext cx="8534345" cy="449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3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2DFE-4DF7-B24A-F13C-32DE8A034868}"/>
              </a:ext>
            </a:extLst>
          </p:cNvPr>
          <p:cNvSpPr>
            <a:spLocks noGrp="1"/>
          </p:cNvSpPr>
          <p:nvPr>
            <p:ph type="title"/>
          </p:nvPr>
        </p:nvSpPr>
        <p:spPr/>
        <p:txBody>
          <a:bodyPr/>
          <a:lstStyle/>
          <a:p>
            <a:r>
              <a:rPr lang="nb-NO" dirty="0"/>
              <a:t>What is Azure policy</a:t>
            </a:r>
            <a:endParaRPr lang="en-US" dirty="0"/>
          </a:p>
        </p:txBody>
      </p:sp>
      <p:sp>
        <p:nvSpPr>
          <p:cNvPr id="3" name="Content Placeholder 2">
            <a:extLst>
              <a:ext uri="{FF2B5EF4-FFF2-40B4-BE49-F238E27FC236}">
                <a16:creationId xmlns:a16="http://schemas.microsoft.com/office/drawing/2014/main" id="{3A2205B2-12D1-863A-2188-A8C6F1F22097}"/>
              </a:ext>
            </a:extLst>
          </p:cNvPr>
          <p:cNvSpPr>
            <a:spLocks noGrp="1"/>
          </p:cNvSpPr>
          <p:nvPr>
            <p:ph idx="1"/>
          </p:nvPr>
        </p:nvSpPr>
        <p:spPr/>
        <p:txBody>
          <a:bodyPr>
            <a:normAutofit/>
          </a:bodyPr>
          <a:lstStyle/>
          <a:p>
            <a:r>
              <a:rPr lang="en-US" b="0" i="0" dirty="0">
                <a:solidFill>
                  <a:srgbClr val="161616"/>
                </a:solidFill>
                <a:effectLst/>
                <a:latin typeface="Segoe UI" panose="020B0502040204020203" pitchFamily="34" charset="0"/>
              </a:rPr>
              <a:t>It helps to enforce organizational standards</a:t>
            </a:r>
          </a:p>
          <a:p>
            <a:r>
              <a:rPr lang="en-US" b="0" i="0" dirty="0">
                <a:solidFill>
                  <a:srgbClr val="161616"/>
                </a:solidFill>
                <a:effectLst/>
                <a:latin typeface="Segoe UI" panose="020B0502040204020203" pitchFamily="34" charset="0"/>
              </a:rPr>
              <a:t>Azure Policy evaluates resources and actions in Azure by comparing the properties of those resources to business rules.</a:t>
            </a:r>
          </a:p>
          <a:p>
            <a:r>
              <a:rPr lang="nb-NO" dirty="0"/>
              <a:t>Rules are JSON </a:t>
            </a:r>
          </a:p>
          <a:p>
            <a:r>
              <a:rPr lang="nb-NO" dirty="0"/>
              <a:t>Policy effects (not completed):</a:t>
            </a:r>
          </a:p>
          <a:p>
            <a:pPr lvl="1"/>
            <a:r>
              <a:rPr lang="nb-NO" dirty="0"/>
              <a:t>Deny</a:t>
            </a:r>
          </a:p>
          <a:p>
            <a:pPr lvl="1"/>
            <a:r>
              <a:rPr lang="nb-NO" dirty="0"/>
              <a:t>Audit</a:t>
            </a:r>
          </a:p>
          <a:p>
            <a:pPr lvl="1"/>
            <a:r>
              <a:rPr lang="nb-NO" dirty="0"/>
              <a:t>Modify</a:t>
            </a:r>
          </a:p>
          <a:p>
            <a:pPr lvl="1"/>
            <a:r>
              <a:rPr lang="nb-NO" dirty="0"/>
              <a:t>DeployIfNotExists</a:t>
            </a:r>
          </a:p>
          <a:p>
            <a:endParaRPr lang="en-US" dirty="0"/>
          </a:p>
        </p:txBody>
      </p:sp>
      <p:sp>
        <p:nvSpPr>
          <p:cNvPr id="4" name="Content Placeholder 2">
            <a:extLst>
              <a:ext uri="{FF2B5EF4-FFF2-40B4-BE49-F238E27FC236}">
                <a16:creationId xmlns:a16="http://schemas.microsoft.com/office/drawing/2014/main" id="{0FC29C4B-FC02-B047-A49D-B01C3C1F2F71}"/>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b-NO" dirty="0"/>
          </a:p>
        </p:txBody>
      </p:sp>
    </p:spTree>
    <p:extLst>
      <p:ext uri="{BB962C8B-B14F-4D97-AF65-F5344CB8AC3E}">
        <p14:creationId xmlns:p14="http://schemas.microsoft.com/office/powerpoint/2010/main" val="211554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2EFFC73-6E55-0784-8359-8F7FA539B945}"/>
              </a:ext>
            </a:extLst>
          </p:cNvPr>
          <p:cNvSpPr/>
          <p:nvPr/>
        </p:nvSpPr>
        <p:spPr>
          <a:xfrm>
            <a:off x="9537700" y="1295400"/>
            <a:ext cx="2374901" cy="47244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10A73-9249-1340-D58B-D8089D923498}"/>
              </a:ext>
            </a:extLst>
          </p:cNvPr>
          <p:cNvSpPr>
            <a:spLocks noGrp="1"/>
          </p:cNvSpPr>
          <p:nvPr>
            <p:ph type="title"/>
          </p:nvPr>
        </p:nvSpPr>
        <p:spPr/>
        <p:txBody>
          <a:bodyPr/>
          <a:lstStyle/>
          <a:p>
            <a:r>
              <a:rPr lang="nb-NO" dirty="0"/>
              <a:t>Key Concepts / Components</a:t>
            </a:r>
            <a:endParaRPr lang="en-US" dirty="0"/>
          </a:p>
        </p:txBody>
      </p:sp>
      <p:sp>
        <p:nvSpPr>
          <p:cNvPr id="3" name="Content Placeholder 2">
            <a:extLst>
              <a:ext uri="{FF2B5EF4-FFF2-40B4-BE49-F238E27FC236}">
                <a16:creationId xmlns:a16="http://schemas.microsoft.com/office/drawing/2014/main" id="{56F9ADDF-4DF2-59D5-2F5F-DFF6F1C53811}"/>
              </a:ext>
            </a:extLst>
          </p:cNvPr>
          <p:cNvSpPr>
            <a:spLocks noGrp="1"/>
          </p:cNvSpPr>
          <p:nvPr>
            <p:ph idx="1"/>
          </p:nvPr>
        </p:nvSpPr>
        <p:spPr>
          <a:xfrm>
            <a:off x="838200" y="1825625"/>
            <a:ext cx="5620544" cy="4351338"/>
          </a:xfrm>
        </p:spPr>
        <p:txBody>
          <a:bodyPr>
            <a:normAutofit/>
          </a:bodyPr>
          <a:lstStyle/>
          <a:p>
            <a:r>
              <a:rPr lang="nb-NO" dirty="0"/>
              <a:t>Policy Definition</a:t>
            </a:r>
          </a:p>
          <a:p>
            <a:r>
              <a:rPr lang="nb-NO" dirty="0"/>
              <a:t>Policy </a:t>
            </a:r>
            <a:r>
              <a:rPr lang="en-US" dirty="0"/>
              <a:t>Parameters</a:t>
            </a:r>
            <a:endParaRPr lang="nb-NO" dirty="0"/>
          </a:p>
          <a:p>
            <a:r>
              <a:rPr lang="nb-NO" dirty="0"/>
              <a:t>Policy Assignment</a:t>
            </a:r>
          </a:p>
          <a:p>
            <a:pPr marL="0" indent="0">
              <a:buNone/>
            </a:pPr>
            <a:endParaRPr lang="en-US" dirty="0"/>
          </a:p>
        </p:txBody>
      </p:sp>
      <p:pic>
        <p:nvPicPr>
          <p:cNvPr id="4" name="Graphic 3">
            <a:extLst>
              <a:ext uri="{FF2B5EF4-FFF2-40B4-BE49-F238E27FC236}">
                <a16:creationId xmlns:a16="http://schemas.microsoft.com/office/drawing/2014/main" id="{84ECCBD5-84F5-8DD4-1174-75F6E017DD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2899" y="3084762"/>
            <a:ext cx="688475" cy="688475"/>
          </a:xfrm>
          <a:prstGeom prst="rect">
            <a:avLst/>
          </a:prstGeom>
        </p:spPr>
      </p:pic>
      <p:pic>
        <p:nvPicPr>
          <p:cNvPr id="5" name="Graphic 4">
            <a:extLst>
              <a:ext uri="{FF2B5EF4-FFF2-40B4-BE49-F238E27FC236}">
                <a16:creationId xmlns:a16="http://schemas.microsoft.com/office/drawing/2014/main" id="{838B20BC-6F1C-B2D9-BD2C-FBAF69005E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25348" y="3312275"/>
            <a:ext cx="688475" cy="688475"/>
          </a:xfrm>
          <a:prstGeom prst="rect">
            <a:avLst/>
          </a:prstGeom>
        </p:spPr>
      </p:pic>
      <p:pic>
        <p:nvPicPr>
          <p:cNvPr id="6" name="Graphic 5">
            <a:extLst>
              <a:ext uri="{FF2B5EF4-FFF2-40B4-BE49-F238E27FC236}">
                <a16:creationId xmlns:a16="http://schemas.microsoft.com/office/drawing/2014/main" id="{1D9899DD-7EE5-6FF5-53EC-755FA35AF0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73108" y="1887244"/>
            <a:ext cx="792956" cy="792956"/>
          </a:xfrm>
          <a:prstGeom prst="rect">
            <a:avLst/>
          </a:prstGeom>
        </p:spPr>
      </p:pic>
      <p:pic>
        <p:nvPicPr>
          <p:cNvPr id="7" name="Graphic 6">
            <a:extLst>
              <a:ext uri="{FF2B5EF4-FFF2-40B4-BE49-F238E27FC236}">
                <a16:creationId xmlns:a16="http://schemas.microsoft.com/office/drawing/2014/main" id="{80622040-533A-8102-D12C-728374F6A9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25347" y="4479921"/>
            <a:ext cx="688475" cy="688475"/>
          </a:xfrm>
          <a:prstGeom prst="rect">
            <a:avLst/>
          </a:prstGeom>
        </p:spPr>
      </p:pic>
      <p:cxnSp>
        <p:nvCxnSpPr>
          <p:cNvPr id="8" name="Connector: Elbow 7">
            <a:extLst>
              <a:ext uri="{FF2B5EF4-FFF2-40B4-BE49-F238E27FC236}">
                <a16:creationId xmlns:a16="http://schemas.microsoft.com/office/drawing/2014/main" id="{AFAA76FA-FD8D-2C1A-787E-526BA594AA00}"/>
              </a:ext>
            </a:extLst>
          </p:cNvPr>
          <p:cNvCxnSpPr>
            <a:endCxn id="6" idx="1"/>
          </p:cNvCxnSpPr>
          <p:nvPr/>
        </p:nvCxnSpPr>
        <p:spPr>
          <a:xfrm flipV="1">
            <a:off x="7404100" y="2283722"/>
            <a:ext cx="2869008" cy="11452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FCA4EC71-BA20-6868-F694-6998B970E2D2}"/>
              </a:ext>
            </a:extLst>
          </p:cNvPr>
          <p:cNvCxnSpPr/>
          <p:nvPr/>
        </p:nvCxnSpPr>
        <p:spPr>
          <a:xfrm>
            <a:off x="7251700" y="3428999"/>
            <a:ext cx="3225800" cy="1395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96A6D443-1974-D4BF-41CD-9F92D2D08AE5}"/>
              </a:ext>
            </a:extLst>
          </p:cNvPr>
          <p:cNvCxnSpPr>
            <a:cxnSpLocks/>
          </p:cNvCxnSpPr>
          <p:nvPr/>
        </p:nvCxnSpPr>
        <p:spPr>
          <a:xfrm>
            <a:off x="7162800" y="3428999"/>
            <a:ext cx="3292222" cy="2275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A0FAE1-4A25-2D64-CDE7-DD7810AB6149}"/>
              </a:ext>
            </a:extLst>
          </p:cNvPr>
          <p:cNvSpPr txBox="1"/>
          <p:nvPr/>
        </p:nvSpPr>
        <p:spPr>
          <a:xfrm>
            <a:off x="6117867" y="3837368"/>
            <a:ext cx="1708866" cy="369332"/>
          </a:xfrm>
          <a:prstGeom prst="rect">
            <a:avLst/>
          </a:prstGeom>
          <a:noFill/>
        </p:spPr>
        <p:txBody>
          <a:bodyPr wrap="none" rtlCol="0">
            <a:spAutoFit/>
          </a:bodyPr>
          <a:lstStyle/>
          <a:p>
            <a:r>
              <a:rPr lang="nb-NO" dirty="0"/>
              <a:t>Policy Definition</a:t>
            </a:r>
            <a:endParaRPr lang="en-US" dirty="0"/>
          </a:p>
        </p:txBody>
      </p:sp>
      <p:sp>
        <p:nvSpPr>
          <p:cNvPr id="12" name="TextBox 11">
            <a:extLst>
              <a:ext uri="{FF2B5EF4-FFF2-40B4-BE49-F238E27FC236}">
                <a16:creationId xmlns:a16="http://schemas.microsoft.com/office/drawing/2014/main" id="{D57EB846-5BB0-0D63-3F76-5A482E08D2F0}"/>
              </a:ext>
            </a:extLst>
          </p:cNvPr>
          <p:cNvSpPr txBox="1"/>
          <p:nvPr/>
        </p:nvSpPr>
        <p:spPr>
          <a:xfrm>
            <a:off x="9815153" y="2655105"/>
            <a:ext cx="2084481" cy="369332"/>
          </a:xfrm>
          <a:prstGeom prst="rect">
            <a:avLst/>
          </a:prstGeom>
          <a:noFill/>
        </p:spPr>
        <p:txBody>
          <a:bodyPr wrap="none" rtlCol="0">
            <a:spAutoFit/>
          </a:bodyPr>
          <a:lstStyle/>
          <a:p>
            <a:r>
              <a:rPr lang="nb-NO" dirty="0"/>
              <a:t>Management Group</a:t>
            </a:r>
            <a:endParaRPr lang="en-US" dirty="0"/>
          </a:p>
        </p:txBody>
      </p:sp>
      <p:sp>
        <p:nvSpPr>
          <p:cNvPr id="13" name="TextBox 12">
            <a:extLst>
              <a:ext uri="{FF2B5EF4-FFF2-40B4-BE49-F238E27FC236}">
                <a16:creationId xmlns:a16="http://schemas.microsoft.com/office/drawing/2014/main" id="{87543621-AD6D-0C18-A9E2-9B084A6FF90C}"/>
              </a:ext>
            </a:extLst>
          </p:cNvPr>
          <p:cNvSpPr txBox="1"/>
          <p:nvPr/>
        </p:nvSpPr>
        <p:spPr>
          <a:xfrm>
            <a:off x="9993858" y="3883550"/>
            <a:ext cx="1347869" cy="369332"/>
          </a:xfrm>
          <a:prstGeom prst="rect">
            <a:avLst/>
          </a:prstGeom>
          <a:noFill/>
        </p:spPr>
        <p:txBody>
          <a:bodyPr wrap="none" rtlCol="0">
            <a:spAutoFit/>
          </a:bodyPr>
          <a:lstStyle/>
          <a:p>
            <a:r>
              <a:rPr lang="nb-NO" dirty="0"/>
              <a:t>Subscription</a:t>
            </a:r>
            <a:endParaRPr lang="en-US" dirty="0"/>
          </a:p>
        </p:txBody>
      </p:sp>
      <p:sp>
        <p:nvSpPr>
          <p:cNvPr id="14" name="TextBox 13">
            <a:extLst>
              <a:ext uri="{FF2B5EF4-FFF2-40B4-BE49-F238E27FC236}">
                <a16:creationId xmlns:a16="http://schemas.microsoft.com/office/drawing/2014/main" id="{27CA0393-BEEC-1414-6141-8E3815459A9F}"/>
              </a:ext>
            </a:extLst>
          </p:cNvPr>
          <p:cNvSpPr txBox="1"/>
          <p:nvPr/>
        </p:nvSpPr>
        <p:spPr>
          <a:xfrm>
            <a:off x="9825221" y="5223315"/>
            <a:ext cx="1685141" cy="369332"/>
          </a:xfrm>
          <a:prstGeom prst="rect">
            <a:avLst/>
          </a:prstGeom>
          <a:noFill/>
        </p:spPr>
        <p:txBody>
          <a:bodyPr wrap="none" rtlCol="0">
            <a:spAutoFit/>
          </a:bodyPr>
          <a:lstStyle/>
          <a:p>
            <a:r>
              <a:rPr lang="nb-NO" dirty="0"/>
              <a:t>Resource Group</a:t>
            </a:r>
            <a:endParaRPr lang="en-US" dirty="0"/>
          </a:p>
        </p:txBody>
      </p:sp>
      <p:sp>
        <p:nvSpPr>
          <p:cNvPr id="17" name="TextBox 16">
            <a:extLst>
              <a:ext uri="{FF2B5EF4-FFF2-40B4-BE49-F238E27FC236}">
                <a16:creationId xmlns:a16="http://schemas.microsoft.com/office/drawing/2014/main" id="{EB442E12-C1C6-5EAB-1186-337C4DAB5EEC}"/>
              </a:ext>
            </a:extLst>
          </p:cNvPr>
          <p:cNvSpPr txBox="1"/>
          <p:nvPr/>
        </p:nvSpPr>
        <p:spPr>
          <a:xfrm>
            <a:off x="9870717" y="777478"/>
            <a:ext cx="745397" cy="369332"/>
          </a:xfrm>
          <a:prstGeom prst="rect">
            <a:avLst/>
          </a:prstGeom>
          <a:noFill/>
        </p:spPr>
        <p:txBody>
          <a:bodyPr wrap="none" rtlCol="0">
            <a:spAutoFit/>
          </a:bodyPr>
          <a:lstStyle/>
          <a:p>
            <a:r>
              <a:rPr lang="nb-NO" dirty="0"/>
              <a:t>Scope</a:t>
            </a:r>
            <a:endParaRPr lang="en-US" dirty="0"/>
          </a:p>
        </p:txBody>
      </p:sp>
      <p:sp>
        <p:nvSpPr>
          <p:cNvPr id="18" name="TextBox 17">
            <a:extLst>
              <a:ext uri="{FF2B5EF4-FFF2-40B4-BE49-F238E27FC236}">
                <a16:creationId xmlns:a16="http://schemas.microsoft.com/office/drawing/2014/main" id="{F56B707D-DE0A-2F97-32CA-BBD067C9E7BE}"/>
              </a:ext>
            </a:extLst>
          </p:cNvPr>
          <p:cNvSpPr txBox="1"/>
          <p:nvPr/>
        </p:nvSpPr>
        <p:spPr>
          <a:xfrm>
            <a:off x="8204776" y="4206700"/>
            <a:ext cx="1267655" cy="369332"/>
          </a:xfrm>
          <a:prstGeom prst="rect">
            <a:avLst/>
          </a:prstGeom>
          <a:noFill/>
        </p:spPr>
        <p:txBody>
          <a:bodyPr wrap="none" rtlCol="0">
            <a:spAutoFit/>
          </a:bodyPr>
          <a:lstStyle/>
          <a:p>
            <a:r>
              <a:rPr lang="nb-NO" dirty="0"/>
              <a:t>Assigned to</a:t>
            </a:r>
            <a:endParaRPr lang="en-US" dirty="0"/>
          </a:p>
        </p:txBody>
      </p:sp>
      <p:sp>
        <p:nvSpPr>
          <p:cNvPr id="19" name="TextBox 18">
            <a:extLst>
              <a:ext uri="{FF2B5EF4-FFF2-40B4-BE49-F238E27FC236}">
                <a16:creationId xmlns:a16="http://schemas.microsoft.com/office/drawing/2014/main" id="{25029EFB-57DA-0607-8E4D-FE8247D315D8}"/>
              </a:ext>
            </a:extLst>
          </p:cNvPr>
          <p:cNvSpPr txBox="1"/>
          <p:nvPr/>
        </p:nvSpPr>
        <p:spPr>
          <a:xfrm>
            <a:off x="8204776" y="2503235"/>
            <a:ext cx="1267655" cy="369332"/>
          </a:xfrm>
          <a:prstGeom prst="rect">
            <a:avLst/>
          </a:prstGeom>
          <a:noFill/>
        </p:spPr>
        <p:txBody>
          <a:bodyPr wrap="none" rtlCol="0">
            <a:spAutoFit/>
          </a:bodyPr>
          <a:lstStyle/>
          <a:p>
            <a:r>
              <a:rPr lang="nb-NO" dirty="0"/>
              <a:t>Assigned to</a:t>
            </a:r>
            <a:endParaRPr lang="en-US" dirty="0"/>
          </a:p>
        </p:txBody>
      </p:sp>
    </p:spTree>
    <p:extLst>
      <p:ext uri="{BB962C8B-B14F-4D97-AF65-F5344CB8AC3E}">
        <p14:creationId xmlns:p14="http://schemas.microsoft.com/office/powerpoint/2010/main" val="244961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DCC8-DBC5-E954-D8B7-3C7891537C21}"/>
              </a:ext>
            </a:extLst>
          </p:cNvPr>
          <p:cNvSpPr>
            <a:spLocks noGrp="1"/>
          </p:cNvSpPr>
          <p:nvPr>
            <p:ph type="title"/>
          </p:nvPr>
        </p:nvSpPr>
        <p:spPr/>
        <p:txBody>
          <a:bodyPr/>
          <a:lstStyle/>
          <a:p>
            <a:r>
              <a:rPr lang="nb-NO" dirty="0"/>
              <a:t>Azure Policy Initiatives</a:t>
            </a:r>
          </a:p>
        </p:txBody>
      </p:sp>
      <p:pic>
        <p:nvPicPr>
          <p:cNvPr id="5" name="Picture 4">
            <a:extLst>
              <a:ext uri="{FF2B5EF4-FFF2-40B4-BE49-F238E27FC236}">
                <a16:creationId xmlns:a16="http://schemas.microsoft.com/office/drawing/2014/main" id="{4D38A004-386B-6F48-F927-5B9082F1E988}"/>
              </a:ext>
            </a:extLst>
          </p:cNvPr>
          <p:cNvPicPr>
            <a:picLocks noChangeAspect="1"/>
          </p:cNvPicPr>
          <p:nvPr/>
        </p:nvPicPr>
        <p:blipFill>
          <a:blip r:embed="rId3"/>
          <a:stretch>
            <a:fillRect/>
          </a:stretch>
        </p:blipFill>
        <p:spPr>
          <a:xfrm>
            <a:off x="5640094" y="2483201"/>
            <a:ext cx="5713705" cy="3168299"/>
          </a:xfrm>
          <a:prstGeom prst="rect">
            <a:avLst/>
          </a:prstGeom>
        </p:spPr>
      </p:pic>
      <p:pic>
        <p:nvPicPr>
          <p:cNvPr id="4" name="Graphic 3">
            <a:extLst>
              <a:ext uri="{FF2B5EF4-FFF2-40B4-BE49-F238E27FC236}">
                <a16:creationId xmlns:a16="http://schemas.microsoft.com/office/drawing/2014/main" id="{92154FB9-BA8E-B603-D784-954C6EB1A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9562" y="544796"/>
            <a:ext cx="688475" cy="688475"/>
          </a:xfrm>
          <a:prstGeom prst="rect">
            <a:avLst/>
          </a:prstGeom>
        </p:spPr>
      </p:pic>
      <p:sp>
        <p:nvSpPr>
          <p:cNvPr id="8" name="Content Placeholder 2">
            <a:extLst>
              <a:ext uri="{FF2B5EF4-FFF2-40B4-BE49-F238E27FC236}">
                <a16:creationId xmlns:a16="http://schemas.microsoft.com/office/drawing/2014/main" id="{D26019CF-39EF-D918-9DB0-7BE8E0AFF0FB}"/>
              </a:ext>
            </a:extLst>
          </p:cNvPr>
          <p:cNvSpPr>
            <a:spLocks noGrp="1"/>
          </p:cNvSpPr>
          <p:nvPr>
            <p:ph idx="1"/>
          </p:nvPr>
        </p:nvSpPr>
        <p:spPr>
          <a:xfrm>
            <a:off x="838200" y="1825625"/>
            <a:ext cx="5620544" cy="4351338"/>
          </a:xfrm>
        </p:spPr>
        <p:txBody>
          <a:bodyPr>
            <a:normAutofit/>
          </a:bodyPr>
          <a:lstStyle/>
          <a:p>
            <a:r>
              <a:rPr lang="nb-NO" dirty="0"/>
              <a:t>Policy Initiative Definition</a:t>
            </a:r>
          </a:p>
          <a:p>
            <a:r>
              <a:rPr lang="nb-NO" dirty="0"/>
              <a:t>Policy Initiative </a:t>
            </a:r>
            <a:r>
              <a:rPr lang="en-US" dirty="0"/>
              <a:t>Parameters</a:t>
            </a:r>
            <a:endParaRPr lang="nb-NO" dirty="0"/>
          </a:p>
          <a:p>
            <a:r>
              <a:rPr lang="nb-NO" dirty="0"/>
              <a:t>Policy Initiative Assignment</a:t>
            </a:r>
          </a:p>
          <a:p>
            <a:pPr marL="0" indent="0">
              <a:buNone/>
            </a:pPr>
            <a:endParaRPr lang="en-US" dirty="0"/>
          </a:p>
        </p:txBody>
      </p:sp>
    </p:spTree>
    <p:extLst>
      <p:ext uri="{BB962C8B-B14F-4D97-AF65-F5344CB8AC3E}">
        <p14:creationId xmlns:p14="http://schemas.microsoft.com/office/powerpoint/2010/main" val="20503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936A-AEF9-ED5C-7426-CDB1036ABC2E}"/>
              </a:ext>
            </a:extLst>
          </p:cNvPr>
          <p:cNvSpPr>
            <a:spLocks noGrp="1"/>
          </p:cNvSpPr>
          <p:nvPr>
            <p:ph type="title"/>
          </p:nvPr>
        </p:nvSpPr>
        <p:spPr/>
        <p:txBody>
          <a:bodyPr/>
          <a:lstStyle/>
          <a:p>
            <a:r>
              <a:rPr lang="nb-NO" dirty="0"/>
              <a:t>Policy Definition structure</a:t>
            </a:r>
            <a:endParaRPr lang="en-US" dirty="0"/>
          </a:p>
        </p:txBody>
      </p:sp>
      <p:sp>
        <p:nvSpPr>
          <p:cNvPr id="3" name="Content Placeholder 2">
            <a:extLst>
              <a:ext uri="{FF2B5EF4-FFF2-40B4-BE49-F238E27FC236}">
                <a16:creationId xmlns:a16="http://schemas.microsoft.com/office/drawing/2014/main" id="{D3FA6961-8BBC-98E9-9562-9ED45551DCB4}"/>
              </a:ext>
            </a:extLst>
          </p:cNvPr>
          <p:cNvSpPr>
            <a:spLocks noGrp="1"/>
          </p:cNvSpPr>
          <p:nvPr>
            <p:ph idx="1"/>
          </p:nvPr>
        </p:nvSpPr>
        <p:spPr>
          <a:xfrm>
            <a:off x="838200" y="1825625"/>
            <a:ext cx="4241800" cy="4351338"/>
          </a:xfrm>
        </p:spPr>
        <p:txBody>
          <a:bodyPr/>
          <a:lstStyle/>
          <a:p>
            <a:pPr algn="l">
              <a:buFont typeface="Arial" panose="020B0604020202020204" pitchFamily="34" charset="0"/>
              <a:buChar char="•"/>
            </a:pPr>
            <a:r>
              <a:rPr lang="en-US" b="0" i="0" dirty="0">
                <a:solidFill>
                  <a:srgbClr val="161616"/>
                </a:solidFill>
                <a:effectLst/>
                <a:latin typeface="Segoe UI" panose="020B0502040204020203" pitchFamily="34" charset="0"/>
              </a:rPr>
              <a:t>JSON</a:t>
            </a:r>
          </a:p>
          <a:p>
            <a:pPr algn="l">
              <a:buFont typeface="Arial" panose="020B0604020202020204" pitchFamily="34" charset="0"/>
              <a:buChar char="•"/>
            </a:pPr>
            <a:r>
              <a:rPr lang="en-US" b="0" i="0" dirty="0">
                <a:solidFill>
                  <a:srgbClr val="161616"/>
                </a:solidFill>
                <a:effectLst/>
                <a:latin typeface="Segoe UI" panose="020B0502040204020203" pitchFamily="34" charset="0"/>
              </a:rPr>
              <a:t>display name</a:t>
            </a:r>
          </a:p>
          <a:p>
            <a:pPr algn="l">
              <a:buFont typeface="Arial" panose="020B0604020202020204" pitchFamily="34" charset="0"/>
              <a:buChar char="•"/>
            </a:pPr>
            <a:r>
              <a:rPr lang="en-US" b="0" i="0" dirty="0">
                <a:solidFill>
                  <a:srgbClr val="161616"/>
                </a:solidFill>
                <a:effectLst/>
                <a:latin typeface="Segoe UI" panose="020B0502040204020203" pitchFamily="34" charset="0"/>
              </a:rPr>
              <a:t>description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mode</a:t>
            </a:r>
          </a:p>
          <a:p>
            <a:pPr algn="l">
              <a:buFont typeface="Arial" panose="020B0604020202020204" pitchFamily="34" charset="0"/>
              <a:buChar char="•"/>
            </a:pPr>
            <a:r>
              <a:rPr lang="en-US" b="0" i="0" dirty="0">
                <a:solidFill>
                  <a:srgbClr val="161616"/>
                </a:solidFill>
                <a:effectLst/>
                <a:latin typeface="Segoe UI" panose="020B0502040204020203" pitchFamily="34" charset="0"/>
              </a:rPr>
              <a:t>metadata</a:t>
            </a:r>
          </a:p>
          <a:p>
            <a:pPr algn="l">
              <a:buFont typeface="Arial" panose="020B0604020202020204" pitchFamily="34" charset="0"/>
              <a:buChar char="•"/>
            </a:pPr>
            <a:r>
              <a:rPr lang="en-US" b="0" i="0" dirty="0">
                <a:solidFill>
                  <a:srgbClr val="161616"/>
                </a:solidFill>
                <a:effectLst/>
                <a:latin typeface="Segoe UI" panose="020B0502040204020203" pitchFamily="34" charset="0"/>
              </a:rPr>
              <a:t>parameters</a:t>
            </a:r>
          </a:p>
          <a:p>
            <a:pPr algn="l">
              <a:buFont typeface="Arial" panose="020B0604020202020204" pitchFamily="34" charset="0"/>
              <a:buChar char="•"/>
            </a:pPr>
            <a:r>
              <a:rPr lang="en-US" b="0" i="0" dirty="0">
                <a:solidFill>
                  <a:srgbClr val="161616"/>
                </a:solidFill>
                <a:effectLst/>
                <a:latin typeface="Segoe UI" panose="020B0502040204020203" pitchFamily="34" charset="0"/>
              </a:rPr>
              <a:t>policy rule</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logical evaluation</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effect</a:t>
            </a:r>
          </a:p>
          <a:p>
            <a:endParaRPr lang="en-US" dirty="0"/>
          </a:p>
        </p:txBody>
      </p:sp>
      <p:pic>
        <p:nvPicPr>
          <p:cNvPr id="5" name="Picture 4">
            <a:extLst>
              <a:ext uri="{FF2B5EF4-FFF2-40B4-BE49-F238E27FC236}">
                <a16:creationId xmlns:a16="http://schemas.microsoft.com/office/drawing/2014/main" id="{1AB949DE-58B8-5A10-7412-28FDD3BAC7D7}"/>
              </a:ext>
            </a:extLst>
          </p:cNvPr>
          <p:cNvPicPr>
            <a:picLocks noChangeAspect="1"/>
          </p:cNvPicPr>
          <p:nvPr/>
        </p:nvPicPr>
        <p:blipFill>
          <a:blip r:embed="rId3"/>
          <a:stretch>
            <a:fillRect/>
          </a:stretch>
        </p:blipFill>
        <p:spPr>
          <a:xfrm>
            <a:off x="5229578" y="1348526"/>
            <a:ext cx="6508044" cy="4922947"/>
          </a:xfrm>
          <a:prstGeom prst="rect">
            <a:avLst/>
          </a:prstGeom>
        </p:spPr>
      </p:pic>
    </p:spTree>
    <p:extLst>
      <p:ext uri="{BB962C8B-B14F-4D97-AF65-F5344CB8AC3E}">
        <p14:creationId xmlns:p14="http://schemas.microsoft.com/office/powerpoint/2010/main" val="418096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936A-AEF9-ED5C-7426-CDB1036ABC2E}"/>
              </a:ext>
            </a:extLst>
          </p:cNvPr>
          <p:cNvSpPr>
            <a:spLocks noGrp="1"/>
          </p:cNvSpPr>
          <p:nvPr>
            <p:ph type="title"/>
          </p:nvPr>
        </p:nvSpPr>
        <p:spPr/>
        <p:txBody>
          <a:bodyPr/>
          <a:lstStyle/>
          <a:p>
            <a:r>
              <a:rPr lang="nb-NO" dirty="0"/>
              <a:t>Policy Definition structure: pulicyRules</a:t>
            </a:r>
            <a:endParaRPr lang="en-US" dirty="0"/>
          </a:p>
        </p:txBody>
      </p:sp>
      <p:sp>
        <p:nvSpPr>
          <p:cNvPr id="3" name="Content Placeholder 2">
            <a:extLst>
              <a:ext uri="{FF2B5EF4-FFF2-40B4-BE49-F238E27FC236}">
                <a16:creationId xmlns:a16="http://schemas.microsoft.com/office/drawing/2014/main" id="{D3FA6961-8BBC-98E9-9562-9ED45551DCB4}"/>
              </a:ext>
            </a:extLst>
          </p:cNvPr>
          <p:cNvSpPr>
            <a:spLocks noGrp="1"/>
          </p:cNvSpPr>
          <p:nvPr>
            <p:ph idx="1"/>
          </p:nvPr>
        </p:nvSpPr>
        <p:spPr>
          <a:xfrm>
            <a:off x="838200" y="1825625"/>
            <a:ext cx="6705600" cy="4232275"/>
          </a:xfrm>
        </p:spPr>
        <p:txBody>
          <a:bodyPr/>
          <a:lstStyle/>
          <a:p>
            <a:pPr marL="0" indent="0" algn="l">
              <a:buNone/>
            </a:pPr>
            <a:r>
              <a:rPr lang="en-US" b="0" i="0" dirty="0">
                <a:solidFill>
                  <a:srgbClr val="161616"/>
                </a:solidFill>
                <a:effectLst/>
                <a:latin typeface="Segoe UI" panose="020B0502040204020203" pitchFamily="34" charset="0"/>
              </a:rPr>
              <a:t>Logical operators</a:t>
            </a:r>
          </a:p>
          <a:p>
            <a:pPr algn="l">
              <a:buFont typeface="Arial" panose="020B0604020202020204" pitchFamily="34" charset="0"/>
              <a:buChar char="•"/>
            </a:pPr>
            <a:r>
              <a:rPr lang="en-US" b="0" i="0" dirty="0">
                <a:solidFill>
                  <a:srgbClr val="161616"/>
                </a:solidFill>
                <a:effectLst/>
                <a:latin typeface="Segoe UI" panose="020B0502040204020203" pitchFamily="34" charset="0"/>
              </a:rPr>
              <a:t>"not": {condition or operator}</a:t>
            </a:r>
          </a:p>
          <a:p>
            <a:pPr algn="l">
              <a:buFont typeface="Arial" panose="020B0604020202020204" pitchFamily="34" charset="0"/>
              <a:buChar char="•"/>
            </a:pPr>
            <a:r>
              <a:rPr lang="en-US" b="0" i="0" dirty="0">
                <a:solidFill>
                  <a:srgbClr val="161616"/>
                </a:solidFill>
                <a:effectLst/>
                <a:latin typeface="Segoe UI" panose="020B0502040204020203" pitchFamily="34" charset="0"/>
              </a:rPr>
              <a:t>"</a:t>
            </a:r>
            <a:r>
              <a:rPr lang="en-US" b="0" i="0" dirty="0" err="1">
                <a:solidFill>
                  <a:srgbClr val="161616"/>
                </a:solidFill>
                <a:effectLst/>
                <a:latin typeface="Segoe UI" panose="020B0502040204020203" pitchFamily="34" charset="0"/>
              </a:rPr>
              <a:t>allOf</a:t>
            </a:r>
            <a:r>
              <a:rPr lang="en-US" b="0" i="0" dirty="0">
                <a:solidFill>
                  <a:srgbClr val="161616"/>
                </a:solidFill>
                <a:effectLst/>
                <a:latin typeface="Segoe UI" panose="020B0502040204020203" pitchFamily="34" charset="0"/>
              </a:rPr>
              <a:t>": [{condition or operator},{condition or operator}]</a:t>
            </a:r>
          </a:p>
          <a:p>
            <a:pPr algn="l">
              <a:buFont typeface="Arial" panose="020B0604020202020204" pitchFamily="34" charset="0"/>
              <a:buChar char="•"/>
            </a:pPr>
            <a:r>
              <a:rPr lang="en-US" b="0" i="0" dirty="0">
                <a:solidFill>
                  <a:srgbClr val="161616"/>
                </a:solidFill>
                <a:effectLst/>
                <a:latin typeface="Segoe UI" panose="020B0502040204020203" pitchFamily="34" charset="0"/>
              </a:rPr>
              <a:t>"</a:t>
            </a:r>
            <a:r>
              <a:rPr lang="en-US" b="0" i="0" dirty="0" err="1">
                <a:solidFill>
                  <a:srgbClr val="161616"/>
                </a:solidFill>
                <a:effectLst/>
                <a:latin typeface="Segoe UI" panose="020B0502040204020203" pitchFamily="34" charset="0"/>
              </a:rPr>
              <a:t>anyOf</a:t>
            </a:r>
            <a:r>
              <a:rPr lang="en-US" b="0" i="0" dirty="0">
                <a:solidFill>
                  <a:srgbClr val="161616"/>
                </a:solidFill>
                <a:effectLst/>
                <a:latin typeface="Segoe UI" panose="020B0502040204020203" pitchFamily="34" charset="0"/>
              </a:rPr>
              <a:t>": [{condition or operator},{condition or operator}]</a:t>
            </a:r>
          </a:p>
          <a:p>
            <a:endParaRPr lang="en-US" dirty="0"/>
          </a:p>
        </p:txBody>
      </p:sp>
      <p:pic>
        <p:nvPicPr>
          <p:cNvPr id="7" name="Picture 6">
            <a:extLst>
              <a:ext uri="{FF2B5EF4-FFF2-40B4-BE49-F238E27FC236}">
                <a16:creationId xmlns:a16="http://schemas.microsoft.com/office/drawing/2014/main" id="{3B731BFC-3616-7781-0C3E-21C2EE09FE1F}"/>
              </a:ext>
            </a:extLst>
          </p:cNvPr>
          <p:cNvPicPr>
            <a:picLocks noChangeAspect="1"/>
          </p:cNvPicPr>
          <p:nvPr/>
        </p:nvPicPr>
        <p:blipFill>
          <a:blip r:embed="rId3"/>
          <a:stretch>
            <a:fillRect/>
          </a:stretch>
        </p:blipFill>
        <p:spPr>
          <a:xfrm>
            <a:off x="7696200" y="1382542"/>
            <a:ext cx="4266142" cy="5314432"/>
          </a:xfrm>
          <a:prstGeom prst="rect">
            <a:avLst/>
          </a:prstGeom>
        </p:spPr>
      </p:pic>
    </p:spTree>
    <p:extLst>
      <p:ext uri="{BB962C8B-B14F-4D97-AF65-F5344CB8AC3E}">
        <p14:creationId xmlns:p14="http://schemas.microsoft.com/office/powerpoint/2010/main" val="125021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4652-C118-C3D0-2B76-95DB542AEEB5}"/>
              </a:ext>
            </a:extLst>
          </p:cNvPr>
          <p:cNvSpPr>
            <a:spLocks noGrp="1"/>
          </p:cNvSpPr>
          <p:nvPr>
            <p:ph type="title"/>
          </p:nvPr>
        </p:nvSpPr>
        <p:spPr/>
        <p:txBody>
          <a:bodyPr/>
          <a:lstStyle/>
          <a:p>
            <a:r>
              <a:rPr lang="nb-NO" dirty="0"/>
              <a:t>Policy pulicyRules: Conditions</a:t>
            </a:r>
            <a:endParaRPr lang="en-US" dirty="0"/>
          </a:p>
        </p:txBody>
      </p:sp>
      <p:pic>
        <p:nvPicPr>
          <p:cNvPr id="5" name="Picture 4">
            <a:extLst>
              <a:ext uri="{FF2B5EF4-FFF2-40B4-BE49-F238E27FC236}">
                <a16:creationId xmlns:a16="http://schemas.microsoft.com/office/drawing/2014/main" id="{912518BF-39DC-31FF-D037-40F0699B8C3E}"/>
              </a:ext>
            </a:extLst>
          </p:cNvPr>
          <p:cNvPicPr>
            <a:picLocks noChangeAspect="1"/>
          </p:cNvPicPr>
          <p:nvPr/>
        </p:nvPicPr>
        <p:blipFill>
          <a:blip r:embed="rId2"/>
          <a:stretch>
            <a:fillRect/>
          </a:stretch>
        </p:blipFill>
        <p:spPr>
          <a:xfrm>
            <a:off x="838200" y="1489531"/>
            <a:ext cx="7175500" cy="5177503"/>
          </a:xfrm>
          <a:prstGeom prst="rect">
            <a:avLst/>
          </a:prstGeom>
        </p:spPr>
      </p:pic>
      <p:pic>
        <p:nvPicPr>
          <p:cNvPr id="7" name="Picture 6">
            <a:extLst>
              <a:ext uri="{FF2B5EF4-FFF2-40B4-BE49-F238E27FC236}">
                <a16:creationId xmlns:a16="http://schemas.microsoft.com/office/drawing/2014/main" id="{F89BBBED-9F52-C06D-92B4-499CE60FB10B}"/>
              </a:ext>
            </a:extLst>
          </p:cNvPr>
          <p:cNvPicPr>
            <a:picLocks noChangeAspect="1"/>
          </p:cNvPicPr>
          <p:nvPr/>
        </p:nvPicPr>
        <p:blipFill>
          <a:blip r:embed="rId3"/>
          <a:stretch>
            <a:fillRect/>
          </a:stretch>
        </p:blipFill>
        <p:spPr>
          <a:xfrm>
            <a:off x="6468957" y="1690688"/>
            <a:ext cx="4884843" cy="2987299"/>
          </a:xfrm>
          <a:prstGeom prst="rect">
            <a:avLst/>
          </a:prstGeom>
        </p:spPr>
      </p:pic>
    </p:spTree>
    <p:extLst>
      <p:ext uri="{BB962C8B-B14F-4D97-AF65-F5344CB8AC3E}">
        <p14:creationId xmlns:p14="http://schemas.microsoft.com/office/powerpoint/2010/main" val="2602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655D-6A70-AC41-0C0B-860A25701CD1}"/>
              </a:ext>
            </a:extLst>
          </p:cNvPr>
          <p:cNvSpPr>
            <a:spLocks noGrp="1"/>
          </p:cNvSpPr>
          <p:nvPr>
            <p:ph type="title"/>
          </p:nvPr>
        </p:nvSpPr>
        <p:spPr/>
        <p:txBody>
          <a:bodyPr/>
          <a:lstStyle/>
          <a:p>
            <a:r>
              <a:rPr lang="nb-NO" dirty="0"/>
              <a:t>Azure Policy effects</a:t>
            </a:r>
            <a:endParaRPr lang="en-US" dirty="0"/>
          </a:p>
        </p:txBody>
      </p:sp>
      <p:sp>
        <p:nvSpPr>
          <p:cNvPr id="3" name="Content Placeholder 2">
            <a:extLst>
              <a:ext uri="{FF2B5EF4-FFF2-40B4-BE49-F238E27FC236}">
                <a16:creationId xmlns:a16="http://schemas.microsoft.com/office/drawing/2014/main" id="{54FE6E5C-468E-8BCA-A430-56E2E3FFA2BB}"/>
              </a:ext>
            </a:extLst>
          </p:cNvPr>
          <p:cNvSpPr>
            <a:spLocks noGrp="1"/>
          </p:cNvSpPr>
          <p:nvPr>
            <p:ph idx="1"/>
          </p:nvPr>
        </p:nvSpPr>
        <p:spPr>
          <a:xfrm>
            <a:off x="5092700" y="1825625"/>
            <a:ext cx="6261100" cy="4351338"/>
          </a:xfrm>
        </p:spPr>
        <p:txBody>
          <a:bodyPr/>
          <a:lstStyle/>
          <a:p>
            <a:endParaRPr lang="en-US"/>
          </a:p>
        </p:txBody>
      </p:sp>
      <p:pic>
        <p:nvPicPr>
          <p:cNvPr id="5" name="Picture 4">
            <a:extLst>
              <a:ext uri="{FF2B5EF4-FFF2-40B4-BE49-F238E27FC236}">
                <a16:creationId xmlns:a16="http://schemas.microsoft.com/office/drawing/2014/main" id="{4959D961-3F64-4E54-3636-029DBEFADF4D}"/>
              </a:ext>
            </a:extLst>
          </p:cNvPr>
          <p:cNvPicPr>
            <a:picLocks noChangeAspect="1"/>
          </p:cNvPicPr>
          <p:nvPr/>
        </p:nvPicPr>
        <p:blipFill>
          <a:blip r:embed="rId3"/>
          <a:stretch>
            <a:fillRect/>
          </a:stretch>
        </p:blipFill>
        <p:spPr>
          <a:xfrm>
            <a:off x="838200" y="1600392"/>
            <a:ext cx="3467100" cy="4576571"/>
          </a:xfrm>
          <a:prstGeom prst="rect">
            <a:avLst/>
          </a:prstGeom>
        </p:spPr>
      </p:pic>
    </p:spTree>
    <p:extLst>
      <p:ext uri="{BB962C8B-B14F-4D97-AF65-F5344CB8AC3E}">
        <p14:creationId xmlns:p14="http://schemas.microsoft.com/office/powerpoint/2010/main" val="309512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387D-B6BE-0572-0588-6062D3EA6908}"/>
              </a:ext>
            </a:extLst>
          </p:cNvPr>
          <p:cNvSpPr>
            <a:spLocks noGrp="1"/>
          </p:cNvSpPr>
          <p:nvPr>
            <p:ph type="title"/>
          </p:nvPr>
        </p:nvSpPr>
        <p:spPr/>
        <p:txBody>
          <a:bodyPr/>
          <a:lstStyle/>
          <a:p>
            <a:r>
              <a:rPr lang="nb-NO" dirty="0"/>
              <a:t>Azure Policy effects: DINE, Modify</a:t>
            </a:r>
            <a:endParaRPr lang="en-US" dirty="0"/>
          </a:p>
        </p:txBody>
      </p:sp>
      <p:sp>
        <p:nvSpPr>
          <p:cNvPr id="3" name="Content Placeholder 2">
            <a:extLst>
              <a:ext uri="{FF2B5EF4-FFF2-40B4-BE49-F238E27FC236}">
                <a16:creationId xmlns:a16="http://schemas.microsoft.com/office/drawing/2014/main" id="{52D3CABF-88B8-C4A7-61D3-DF9858AB8C10}"/>
              </a:ext>
            </a:extLst>
          </p:cNvPr>
          <p:cNvSpPr>
            <a:spLocks noGrp="1"/>
          </p:cNvSpPr>
          <p:nvPr>
            <p:ph idx="1"/>
          </p:nvPr>
        </p:nvSpPr>
        <p:spPr/>
        <p:txBody>
          <a:bodyPr/>
          <a:lstStyle/>
          <a:p>
            <a:r>
              <a:rPr lang="nb-NO" dirty="0"/>
              <a:t>Requires Managed Identity for remediation</a:t>
            </a:r>
          </a:p>
          <a:p>
            <a:r>
              <a:rPr lang="nb-NO" dirty="0"/>
              <a:t>Requeres configure RBAC at the scope of policy assignment</a:t>
            </a:r>
          </a:p>
          <a:p>
            <a:r>
              <a:rPr lang="nb-NO" dirty="0"/>
              <a:t>Required Role is part of Policy Definition</a:t>
            </a:r>
            <a:endParaRPr lang="en-US" dirty="0"/>
          </a:p>
        </p:txBody>
      </p:sp>
      <p:pic>
        <p:nvPicPr>
          <p:cNvPr id="5" name="Picture 4">
            <a:extLst>
              <a:ext uri="{FF2B5EF4-FFF2-40B4-BE49-F238E27FC236}">
                <a16:creationId xmlns:a16="http://schemas.microsoft.com/office/drawing/2014/main" id="{730DAEAA-1E2A-9D4C-81C5-57C49EEC384C}"/>
              </a:ext>
            </a:extLst>
          </p:cNvPr>
          <p:cNvPicPr>
            <a:picLocks noChangeAspect="1"/>
          </p:cNvPicPr>
          <p:nvPr/>
        </p:nvPicPr>
        <p:blipFill>
          <a:blip r:embed="rId3"/>
          <a:stretch>
            <a:fillRect/>
          </a:stretch>
        </p:blipFill>
        <p:spPr>
          <a:xfrm>
            <a:off x="2464305" y="4001294"/>
            <a:ext cx="8889495" cy="2070156"/>
          </a:xfrm>
          <a:prstGeom prst="rect">
            <a:avLst/>
          </a:prstGeom>
        </p:spPr>
      </p:pic>
    </p:spTree>
    <p:extLst>
      <p:ext uri="{BB962C8B-B14F-4D97-AF65-F5344CB8AC3E}">
        <p14:creationId xmlns:p14="http://schemas.microsoft.com/office/powerpoint/2010/main" val="336426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dirty="0"/>
              <a:t>[x] Working with Azure Private Links</a:t>
            </a:r>
          </a:p>
          <a:p>
            <a:r>
              <a:rPr lang="en-US" b="1" dirty="0"/>
              <a:t>[  ] Working with Azure Policies</a:t>
            </a:r>
          </a:p>
          <a:p>
            <a:r>
              <a:rPr lang="en-US" dirty="0"/>
              <a:t>[  ] ???</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2924-DA2F-88E9-F762-F163E4835557}"/>
              </a:ext>
            </a:extLst>
          </p:cNvPr>
          <p:cNvSpPr>
            <a:spLocks noGrp="1"/>
          </p:cNvSpPr>
          <p:nvPr>
            <p:ph type="title"/>
          </p:nvPr>
        </p:nvSpPr>
        <p:spPr/>
        <p:txBody>
          <a:bodyPr/>
          <a:lstStyle/>
          <a:p>
            <a:r>
              <a:rPr lang="nb-NO" dirty="0"/>
              <a:t>Azure Policy Definition</a:t>
            </a:r>
            <a:endParaRPr lang="en-US" dirty="0"/>
          </a:p>
        </p:txBody>
      </p:sp>
      <p:sp>
        <p:nvSpPr>
          <p:cNvPr id="3" name="Content Placeholder 2">
            <a:extLst>
              <a:ext uri="{FF2B5EF4-FFF2-40B4-BE49-F238E27FC236}">
                <a16:creationId xmlns:a16="http://schemas.microsoft.com/office/drawing/2014/main" id="{8F5ED92D-1C00-55D1-9F09-96E3D6B7A5B8}"/>
              </a:ext>
            </a:extLst>
          </p:cNvPr>
          <p:cNvSpPr>
            <a:spLocks noGrp="1"/>
          </p:cNvSpPr>
          <p:nvPr>
            <p:ph idx="1"/>
          </p:nvPr>
        </p:nvSpPr>
        <p:spPr>
          <a:xfrm>
            <a:off x="838200" y="1825625"/>
            <a:ext cx="4965700" cy="4351338"/>
          </a:xfrm>
        </p:spPr>
        <p:txBody>
          <a:bodyPr/>
          <a:lstStyle/>
          <a:p>
            <a:r>
              <a:rPr lang="nb-NO" dirty="0"/>
              <a:t>Build-In</a:t>
            </a:r>
          </a:p>
          <a:p>
            <a:r>
              <a:rPr lang="nb-NO" dirty="0"/>
              <a:t>Custom</a:t>
            </a:r>
          </a:p>
          <a:p>
            <a:r>
              <a:rPr lang="nb-NO" dirty="0"/>
              <a:t>ALZ</a:t>
            </a:r>
          </a:p>
          <a:p>
            <a:r>
              <a:rPr lang="nb-NO" dirty="0"/>
              <a:t>AMBA (Azure Monitor Baseline Alerts)</a:t>
            </a:r>
          </a:p>
          <a:p>
            <a:r>
              <a:rPr lang="nb-NO" dirty="0"/>
              <a:t>Community</a:t>
            </a:r>
            <a:endParaRPr lang="en-US" dirty="0"/>
          </a:p>
        </p:txBody>
      </p:sp>
      <p:pic>
        <p:nvPicPr>
          <p:cNvPr id="5" name="Picture 4">
            <a:extLst>
              <a:ext uri="{FF2B5EF4-FFF2-40B4-BE49-F238E27FC236}">
                <a16:creationId xmlns:a16="http://schemas.microsoft.com/office/drawing/2014/main" id="{FBA87FE5-5ECB-2359-2E16-71B36D778905}"/>
              </a:ext>
            </a:extLst>
          </p:cNvPr>
          <p:cNvPicPr>
            <a:picLocks noChangeAspect="1"/>
          </p:cNvPicPr>
          <p:nvPr/>
        </p:nvPicPr>
        <p:blipFill>
          <a:blip r:embed="rId2"/>
          <a:stretch>
            <a:fillRect/>
          </a:stretch>
        </p:blipFill>
        <p:spPr>
          <a:xfrm>
            <a:off x="5803900" y="1825625"/>
            <a:ext cx="5871182" cy="3925368"/>
          </a:xfrm>
          <a:prstGeom prst="rect">
            <a:avLst/>
          </a:prstGeom>
        </p:spPr>
      </p:pic>
    </p:spTree>
    <p:extLst>
      <p:ext uri="{BB962C8B-B14F-4D97-AF65-F5344CB8AC3E}">
        <p14:creationId xmlns:p14="http://schemas.microsoft.com/office/powerpoint/2010/main" val="1349113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2924-DA2F-88E9-F762-F163E4835557}"/>
              </a:ext>
            </a:extLst>
          </p:cNvPr>
          <p:cNvSpPr>
            <a:spLocks noGrp="1"/>
          </p:cNvSpPr>
          <p:nvPr>
            <p:ph type="title"/>
          </p:nvPr>
        </p:nvSpPr>
        <p:spPr/>
        <p:txBody>
          <a:bodyPr/>
          <a:lstStyle/>
          <a:p>
            <a:r>
              <a:rPr lang="nb-NO" dirty="0"/>
              <a:t>Azure Policy Definition: Custom</a:t>
            </a:r>
            <a:endParaRPr lang="en-US" dirty="0"/>
          </a:p>
        </p:txBody>
      </p:sp>
      <p:sp>
        <p:nvSpPr>
          <p:cNvPr id="3" name="Content Placeholder 2">
            <a:extLst>
              <a:ext uri="{FF2B5EF4-FFF2-40B4-BE49-F238E27FC236}">
                <a16:creationId xmlns:a16="http://schemas.microsoft.com/office/drawing/2014/main" id="{8F5ED92D-1C00-55D1-9F09-96E3D6B7A5B8}"/>
              </a:ext>
            </a:extLst>
          </p:cNvPr>
          <p:cNvSpPr>
            <a:spLocks noGrp="1"/>
          </p:cNvSpPr>
          <p:nvPr>
            <p:ph idx="1"/>
          </p:nvPr>
        </p:nvSpPr>
        <p:spPr>
          <a:xfrm>
            <a:off x="838200" y="1825625"/>
            <a:ext cx="4965700" cy="4351338"/>
          </a:xfrm>
        </p:spPr>
        <p:txBody>
          <a:bodyPr/>
          <a:lstStyle/>
          <a:p>
            <a:r>
              <a:rPr lang="nb-NO" dirty="0"/>
              <a:t>Implement with Portal, ARM, Bicep, az cli, etc...</a:t>
            </a:r>
          </a:p>
          <a:p>
            <a:r>
              <a:rPr lang="nb-NO" dirty="0"/>
              <a:t>Deploy to Subscription or Management Group</a:t>
            </a:r>
            <a:endParaRPr lang="en-US" dirty="0"/>
          </a:p>
        </p:txBody>
      </p:sp>
      <p:pic>
        <p:nvPicPr>
          <p:cNvPr id="6" name="Picture 5">
            <a:extLst>
              <a:ext uri="{FF2B5EF4-FFF2-40B4-BE49-F238E27FC236}">
                <a16:creationId xmlns:a16="http://schemas.microsoft.com/office/drawing/2014/main" id="{1C785AF6-DEDC-8698-0E4E-8FBB9C76138C}"/>
              </a:ext>
            </a:extLst>
          </p:cNvPr>
          <p:cNvPicPr>
            <a:picLocks noChangeAspect="1"/>
          </p:cNvPicPr>
          <p:nvPr/>
        </p:nvPicPr>
        <p:blipFill>
          <a:blip r:embed="rId2"/>
          <a:stretch>
            <a:fillRect/>
          </a:stretch>
        </p:blipFill>
        <p:spPr>
          <a:xfrm>
            <a:off x="5803900" y="1664494"/>
            <a:ext cx="6270253" cy="4673600"/>
          </a:xfrm>
          <a:prstGeom prst="rect">
            <a:avLst/>
          </a:prstGeom>
        </p:spPr>
      </p:pic>
    </p:spTree>
    <p:extLst>
      <p:ext uri="{BB962C8B-B14F-4D97-AF65-F5344CB8AC3E}">
        <p14:creationId xmlns:p14="http://schemas.microsoft.com/office/powerpoint/2010/main" val="55770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7128-3EF8-3456-AEA0-331895F1CA18}"/>
              </a:ext>
            </a:extLst>
          </p:cNvPr>
          <p:cNvSpPr>
            <a:spLocks noGrp="1"/>
          </p:cNvSpPr>
          <p:nvPr>
            <p:ph type="title"/>
          </p:nvPr>
        </p:nvSpPr>
        <p:spPr/>
        <p:txBody>
          <a:bodyPr/>
          <a:lstStyle/>
          <a:p>
            <a:r>
              <a:rPr lang="en-US" dirty="0"/>
              <a:t>Policy assignment structure</a:t>
            </a:r>
          </a:p>
        </p:txBody>
      </p:sp>
      <p:sp>
        <p:nvSpPr>
          <p:cNvPr id="3" name="Content Placeholder 2">
            <a:extLst>
              <a:ext uri="{FF2B5EF4-FFF2-40B4-BE49-F238E27FC236}">
                <a16:creationId xmlns:a16="http://schemas.microsoft.com/office/drawing/2014/main" id="{7A43447A-CC7D-4660-8F73-38652C6CBABE}"/>
              </a:ext>
            </a:extLst>
          </p:cNvPr>
          <p:cNvSpPr>
            <a:spLocks noGrp="1"/>
          </p:cNvSpPr>
          <p:nvPr>
            <p:ph idx="1"/>
          </p:nvPr>
        </p:nvSpPr>
        <p:spPr>
          <a:xfrm>
            <a:off x="838200" y="1825625"/>
            <a:ext cx="4318000" cy="4351338"/>
          </a:xfrm>
        </p:spPr>
        <p:txBody>
          <a:bodyPr>
            <a:normAutofit fontScale="92500"/>
          </a:bodyPr>
          <a:lstStyle/>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display name</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description</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metadata</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enforcement mode</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excluded scopes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policy definition</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non-compliance messages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parameters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rPr>
              <a:t>identity</a:t>
            </a:r>
            <a:endParaRPr lang="en-US" b="0" i="0" dirty="0">
              <a:solidFill>
                <a:srgbClr val="161616"/>
              </a:solidFill>
              <a:effectLst/>
              <a:latin typeface="Segoe UI" panose="020B0502040204020203" pitchFamily="34" charset="0"/>
            </a:endParaRPr>
          </a:p>
          <a:p>
            <a:endParaRPr lang="en-US" dirty="0"/>
          </a:p>
        </p:txBody>
      </p:sp>
      <p:pic>
        <p:nvPicPr>
          <p:cNvPr id="5" name="Picture 4">
            <a:extLst>
              <a:ext uri="{FF2B5EF4-FFF2-40B4-BE49-F238E27FC236}">
                <a16:creationId xmlns:a16="http://schemas.microsoft.com/office/drawing/2014/main" id="{9DC07485-1D31-4F03-51ED-5860D645FCA4}"/>
              </a:ext>
            </a:extLst>
          </p:cNvPr>
          <p:cNvPicPr>
            <a:picLocks noChangeAspect="1"/>
          </p:cNvPicPr>
          <p:nvPr/>
        </p:nvPicPr>
        <p:blipFill>
          <a:blip r:embed="rId2"/>
          <a:stretch>
            <a:fillRect/>
          </a:stretch>
        </p:blipFill>
        <p:spPr>
          <a:xfrm>
            <a:off x="5440402" y="1783682"/>
            <a:ext cx="6416596" cy="4435224"/>
          </a:xfrm>
          <a:prstGeom prst="rect">
            <a:avLst/>
          </a:prstGeom>
        </p:spPr>
      </p:pic>
    </p:spTree>
    <p:extLst>
      <p:ext uri="{BB962C8B-B14F-4D97-AF65-F5344CB8AC3E}">
        <p14:creationId xmlns:p14="http://schemas.microsoft.com/office/powerpoint/2010/main" val="41472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EF53-7923-7A57-263F-E977C70F66ED}"/>
              </a:ext>
            </a:extLst>
          </p:cNvPr>
          <p:cNvSpPr>
            <a:spLocks noGrp="1"/>
          </p:cNvSpPr>
          <p:nvPr>
            <p:ph type="title"/>
          </p:nvPr>
        </p:nvSpPr>
        <p:spPr/>
        <p:txBody>
          <a:bodyPr/>
          <a:lstStyle/>
          <a:p>
            <a:r>
              <a:rPr lang="en-US" dirty="0"/>
              <a:t>Policy assignment for DINE, Modify</a:t>
            </a:r>
          </a:p>
        </p:txBody>
      </p:sp>
      <p:sp>
        <p:nvSpPr>
          <p:cNvPr id="3" name="Content Placeholder 2">
            <a:extLst>
              <a:ext uri="{FF2B5EF4-FFF2-40B4-BE49-F238E27FC236}">
                <a16:creationId xmlns:a16="http://schemas.microsoft.com/office/drawing/2014/main" id="{B02188B9-0B6E-4F29-443C-01BAD8DDD473}"/>
              </a:ext>
            </a:extLst>
          </p:cNvPr>
          <p:cNvSpPr>
            <a:spLocks noGrp="1"/>
          </p:cNvSpPr>
          <p:nvPr>
            <p:ph idx="1"/>
          </p:nvPr>
        </p:nvSpPr>
        <p:spPr/>
        <p:txBody>
          <a:bodyPr/>
          <a:lstStyle/>
          <a:p>
            <a:r>
              <a:rPr lang="nb-NO" dirty="0"/>
              <a:t>Requires Managed Identity for remediation</a:t>
            </a:r>
          </a:p>
          <a:p>
            <a:r>
              <a:rPr lang="nb-NO" dirty="0"/>
              <a:t>Requeres configure RBAC at the scope of policy assignment</a:t>
            </a:r>
          </a:p>
          <a:p>
            <a:endParaRPr lang="en-US" dirty="0"/>
          </a:p>
        </p:txBody>
      </p:sp>
      <p:pic>
        <p:nvPicPr>
          <p:cNvPr id="4" name="Graphic 4">
            <a:extLst>
              <a:ext uri="{FF2B5EF4-FFF2-40B4-BE49-F238E27FC236}">
                <a16:creationId xmlns:a16="http://schemas.microsoft.com/office/drawing/2014/main" id="{1D7AF142-6CBF-17FB-F685-928D7F8EE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917D01C-ABE7-9739-48AD-ACA4480E01F4}"/>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9D1841C0-74C9-EA3B-0401-9C4EF63320CF}"/>
              </a:ext>
            </a:extLst>
          </p:cNvPr>
          <p:cNvPicPr>
            <a:picLocks noChangeAspect="1"/>
          </p:cNvPicPr>
          <p:nvPr/>
        </p:nvPicPr>
        <p:blipFill>
          <a:blip r:embed="rId5"/>
          <a:stretch>
            <a:fillRect/>
          </a:stretch>
        </p:blipFill>
        <p:spPr>
          <a:xfrm>
            <a:off x="2015426" y="3291422"/>
            <a:ext cx="9338374" cy="2442344"/>
          </a:xfrm>
          <a:prstGeom prst="rect">
            <a:avLst/>
          </a:prstGeom>
        </p:spPr>
      </p:pic>
    </p:spTree>
    <p:extLst>
      <p:ext uri="{BB962C8B-B14F-4D97-AF65-F5344CB8AC3E}">
        <p14:creationId xmlns:p14="http://schemas.microsoft.com/office/powerpoint/2010/main" val="3258875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EF53-7923-7A57-263F-E977C70F66ED}"/>
              </a:ext>
            </a:extLst>
          </p:cNvPr>
          <p:cNvSpPr>
            <a:spLocks noGrp="1"/>
          </p:cNvSpPr>
          <p:nvPr>
            <p:ph type="title"/>
          </p:nvPr>
        </p:nvSpPr>
        <p:spPr/>
        <p:txBody>
          <a:bodyPr/>
          <a:lstStyle/>
          <a:p>
            <a:r>
              <a:rPr lang="nb-NO" dirty="0"/>
              <a:t>Azure Policy scope</a:t>
            </a:r>
            <a:endParaRPr lang="en-US" dirty="0"/>
          </a:p>
        </p:txBody>
      </p:sp>
      <p:sp>
        <p:nvSpPr>
          <p:cNvPr id="3" name="Content Placeholder 2">
            <a:extLst>
              <a:ext uri="{FF2B5EF4-FFF2-40B4-BE49-F238E27FC236}">
                <a16:creationId xmlns:a16="http://schemas.microsoft.com/office/drawing/2014/main" id="{B02188B9-0B6E-4F29-443C-01BAD8DDD473}"/>
              </a:ext>
            </a:extLst>
          </p:cNvPr>
          <p:cNvSpPr>
            <a:spLocks noGrp="1"/>
          </p:cNvSpPr>
          <p:nvPr>
            <p:ph idx="1"/>
          </p:nvPr>
        </p:nvSpPr>
        <p:spPr/>
        <p:txBody>
          <a:bodyPr/>
          <a:lstStyle/>
          <a:p>
            <a:r>
              <a:rPr lang="en-US" dirty="0"/>
              <a:t>Policy Definition location</a:t>
            </a:r>
          </a:p>
          <a:p>
            <a:pPr lvl="1"/>
            <a:r>
              <a:rPr lang="en-US" dirty="0"/>
              <a:t>Management Group</a:t>
            </a:r>
          </a:p>
          <a:p>
            <a:pPr lvl="1"/>
            <a:r>
              <a:rPr lang="en-US" dirty="0"/>
              <a:t>Subscription</a:t>
            </a:r>
          </a:p>
          <a:p>
            <a:pPr marL="457200" lvl="1" indent="0">
              <a:buNone/>
            </a:pPr>
            <a:endParaRPr lang="en-US" dirty="0"/>
          </a:p>
          <a:p>
            <a:r>
              <a:rPr lang="en-US" dirty="0"/>
              <a:t>Policy Assignment scopes</a:t>
            </a:r>
          </a:p>
          <a:p>
            <a:pPr lvl="1"/>
            <a:r>
              <a:rPr lang="en-US" dirty="0"/>
              <a:t>Management Group</a:t>
            </a:r>
          </a:p>
          <a:p>
            <a:pPr lvl="1"/>
            <a:r>
              <a:rPr lang="en-US" dirty="0"/>
              <a:t>Subscription</a:t>
            </a:r>
          </a:p>
          <a:p>
            <a:pPr lvl="1"/>
            <a:r>
              <a:rPr lang="en-US" dirty="0"/>
              <a:t>Resource Group</a:t>
            </a:r>
          </a:p>
          <a:p>
            <a:endParaRPr lang="en-US" dirty="0"/>
          </a:p>
        </p:txBody>
      </p:sp>
      <p:pic>
        <p:nvPicPr>
          <p:cNvPr id="4" name="Graphic 4">
            <a:extLst>
              <a:ext uri="{FF2B5EF4-FFF2-40B4-BE49-F238E27FC236}">
                <a16:creationId xmlns:a16="http://schemas.microsoft.com/office/drawing/2014/main" id="{1D7AF142-6CBF-17FB-F685-928D7F8EE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917D01C-ABE7-9739-48AD-ACA4480E01F4}"/>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45252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EF53-7923-7A57-263F-E977C70F66ED}"/>
              </a:ext>
            </a:extLst>
          </p:cNvPr>
          <p:cNvSpPr>
            <a:spLocks noGrp="1"/>
          </p:cNvSpPr>
          <p:nvPr>
            <p:ph type="title"/>
          </p:nvPr>
        </p:nvSpPr>
        <p:spPr/>
        <p:txBody>
          <a:bodyPr/>
          <a:lstStyle/>
          <a:p>
            <a:r>
              <a:rPr lang="nb-NO" dirty="0"/>
              <a:t>Azure Policy Remediation</a:t>
            </a:r>
            <a:endParaRPr lang="en-US" dirty="0"/>
          </a:p>
        </p:txBody>
      </p:sp>
      <p:sp>
        <p:nvSpPr>
          <p:cNvPr id="3" name="Content Placeholder 2">
            <a:extLst>
              <a:ext uri="{FF2B5EF4-FFF2-40B4-BE49-F238E27FC236}">
                <a16:creationId xmlns:a16="http://schemas.microsoft.com/office/drawing/2014/main" id="{B02188B9-0B6E-4F29-443C-01BAD8DDD473}"/>
              </a:ext>
            </a:extLst>
          </p:cNvPr>
          <p:cNvSpPr>
            <a:spLocks noGrp="1"/>
          </p:cNvSpPr>
          <p:nvPr>
            <p:ph idx="1"/>
          </p:nvPr>
        </p:nvSpPr>
        <p:spPr/>
        <p:txBody>
          <a:bodyPr/>
          <a:lstStyle/>
          <a:p>
            <a:r>
              <a:rPr lang="nb-NO" dirty="0"/>
              <a:t>A way to put </a:t>
            </a:r>
            <a:r>
              <a:rPr lang="en-US" b="0" i="0" dirty="0">
                <a:solidFill>
                  <a:srgbClr val="161616"/>
                </a:solidFill>
                <a:effectLst/>
                <a:latin typeface="Segoe UI" panose="020B0502040204020203" pitchFamily="34" charset="0"/>
              </a:rPr>
              <a:t>non-compliant resources into a complaint state</a:t>
            </a:r>
          </a:p>
          <a:p>
            <a:r>
              <a:rPr lang="en-US" b="0" i="0" dirty="0">
                <a:solidFill>
                  <a:srgbClr val="161616"/>
                </a:solidFill>
                <a:effectLst/>
                <a:latin typeface="Segoe UI" panose="020B0502040204020203" pitchFamily="34" charset="0"/>
              </a:rPr>
              <a:t>Remediation tasks </a:t>
            </a:r>
            <a:endParaRPr lang="en-US" dirty="0"/>
          </a:p>
        </p:txBody>
      </p:sp>
      <p:pic>
        <p:nvPicPr>
          <p:cNvPr id="4" name="Graphic 4">
            <a:extLst>
              <a:ext uri="{FF2B5EF4-FFF2-40B4-BE49-F238E27FC236}">
                <a16:creationId xmlns:a16="http://schemas.microsoft.com/office/drawing/2014/main" id="{1D7AF142-6CBF-17FB-F685-928D7F8EE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917D01C-ABE7-9739-48AD-ACA4480E01F4}"/>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8" name="Picture 7">
            <a:extLst>
              <a:ext uri="{FF2B5EF4-FFF2-40B4-BE49-F238E27FC236}">
                <a16:creationId xmlns:a16="http://schemas.microsoft.com/office/drawing/2014/main" id="{E920553D-5D0C-DC0A-293C-E39B5D0E674C}"/>
              </a:ext>
            </a:extLst>
          </p:cNvPr>
          <p:cNvPicPr>
            <a:picLocks noChangeAspect="1"/>
          </p:cNvPicPr>
          <p:nvPr/>
        </p:nvPicPr>
        <p:blipFill>
          <a:blip r:embed="rId6"/>
          <a:stretch>
            <a:fillRect/>
          </a:stretch>
        </p:blipFill>
        <p:spPr>
          <a:xfrm>
            <a:off x="2229275" y="2870041"/>
            <a:ext cx="9746825" cy="3825572"/>
          </a:xfrm>
          <a:prstGeom prst="rect">
            <a:avLst/>
          </a:prstGeom>
        </p:spPr>
      </p:pic>
    </p:spTree>
    <p:extLst>
      <p:ext uri="{BB962C8B-B14F-4D97-AF65-F5344CB8AC3E}">
        <p14:creationId xmlns:p14="http://schemas.microsoft.com/office/powerpoint/2010/main" val="418204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EF53-7923-7A57-263F-E977C70F66ED}"/>
              </a:ext>
            </a:extLst>
          </p:cNvPr>
          <p:cNvSpPr>
            <a:spLocks noGrp="1"/>
          </p:cNvSpPr>
          <p:nvPr>
            <p:ph type="title"/>
          </p:nvPr>
        </p:nvSpPr>
        <p:spPr/>
        <p:txBody>
          <a:bodyPr/>
          <a:lstStyle/>
          <a:p>
            <a:r>
              <a:rPr lang="nb-NO" dirty="0"/>
              <a:t>Azure Policy Exemption</a:t>
            </a:r>
            <a:endParaRPr lang="en-US" dirty="0"/>
          </a:p>
        </p:txBody>
      </p:sp>
      <p:sp>
        <p:nvSpPr>
          <p:cNvPr id="3" name="Content Placeholder 2">
            <a:extLst>
              <a:ext uri="{FF2B5EF4-FFF2-40B4-BE49-F238E27FC236}">
                <a16:creationId xmlns:a16="http://schemas.microsoft.com/office/drawing/2014/main" id="{B02188B9-0B6E-4F29-443C-01BAD8DDD473}"/>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used to </a:t>
            </a:r>
            <a:r>
              <a:rPr lang="en-US" b="0" i="1" dirty="0">
                <a:solidFill>
                  <a:srgbClr val="161616"/>
                </a:solidFill>
                <a:effectLst/>
                <a:latin typeface="Segoe UI" panose="020B0502040204020203" pitchFamily="34" charset="0"/>
              </a:rPr>
              <a:t>exempt</a:t>
            </a:r>
            <a:r>
              <a:rPr lang="en-US" b="0" i="0" dirty="0">
                <a:solidFill>
                  <a:srgbClr val="161616"/>
                </a:solidFill>
                <a:effectLst/>
                <a:latin typeface="Segoe UI" panose="020B0502040204020203" pitchFamily="34" charset="0"/>
              </a:rPr>
              <a:t> a resource hierarchy or an individual resource from evaluation of initiatives or definitions</a:t>
            </a:r>
          </a:p>
          <a:p>
            <a:r>
              <a:rPr lang="en-US" b="0" i="0" dirty="0">
                <a:solidFill>
                  <a:srgbClr val="161616"/>
                </a:solidFill>
                <a:effectLst/>
                <a:latin typeface="Segoe UI" panose="020B0502040204020203" pitchFamily="34" charset="0"/>
              </a:rPr>
              <a:t>Resources that are </a:t>
            </a:r>
            <a:r>
              <a:rPr lang="en-US" b="0" i="1" dirty="0">
                <a:solidFill>
                  <a:srgbClr val="161616"/>
                </a:solidFill>
                <a:effectLst/>
                <a:latin typeface="Segoe UI" panose="020B0502040204020203" pitchFamily="34" charset="0"/>
              </a:rPr>
              <a:t>exempt</a:t>
            </a:r>
            <a:r>
              <a:rPr lang="en-US" b="0" i="0" dirty="0">
                <a:solidFill>
                  <a:srgbClr val="161616"/>
                </a:solidFill>
                <a:effectLst/>
                <a:latin typeface="Segoe UI" panose="020B0502040204020203" pitchFamily="34" charset="0"/>
              </a:rPr>
              <a:t> count toward overall compliance</a:t>
            </a:r>
            <a:endParaRPr lang="en-US" dirty="0"/>
          </a:p>
        </p:txBody>
      </p:sp>
      <p:pic>
        <p:nvPicPr>
          <p:cNvPr id="4" name="Graphic 4">
            <a:extLst>
              <a:ext uri="{FF2B5EF4-FFF2-40B4-BE49-F238E27FC236}">
                <a16:creationId xmlns:a16="http://schemas.microsoft.com/office/drawing/2014/main" id="{1D7AF142-6CBF-17FB-F685-928D7F8EE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917D01C-ABE7-9739-48AD-ACA4480E01F4}"/>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A9AE4913-0137-7C48-5C71-CA10421CE820}"/>
              </a:ext>
            </a:extLst>
          </p:cNvPr>
          <p:cNvPicPr>
            <a:picLocks noChangeAspect="1"/>
          </p:cNvPicPr>
          <p:nvPr/>
        </p:nvPicPr>
        <p:blipFill>
          <a:blip r:embed="rId6"/>
          <a:stretch>
            <a:fillRect/>
          </a:stretch>
        </p:blipFill>
        <p:spPr>
          <a:xfrm>
            <a:off x="2726308" y="3330121"/>
            <a:ext cx="6739383" cy="3527879"/>
          </a:xfrm>
          <a:prstGeom prst="rect">
            <a:avLst/>
          </a:prstGeom>
        </p:spPr>
      </p:pic>
    </p:spTree>
    <p:extLst>
      <p:ext uri="{BB962C8B-B14F-4D97-AF65-F5344CB8AC3E}">
        <p14:creationId xmlns:p14="http://schemas.microsoft.com/office/powerpoint/2010/main" val="112577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EF53-7923-7A57-263F-E977C70F66ED}"/>
              </a:ext>
            </a:extLst>
          </p:cNvPr>
          <p:cNvSpPr>
            <a:spLocks noGrp="1"/>
          </p:cNvSpPr>
          <p:nvPr>
            <p:ph type="title"/>
          </p:nvPr>
        </p:nvSpPr>
        <p:spPr/>
        <p:txBody>
          <a:bodyPr/>
          <a:lstStyle/>
          <a:p>
            <a:r>
              <a:rPr lang="nb-NO" dirty="0"/>
              <a:t>Azure Policy Complaince</a:t>
            </a:r>
            <a:endParaRPr lang="en-US" dirty="0"/>
          </a:p>
        </p:txBody>
      </p:sp>
      <p:pic>
        <p:nvPicPr>
          <p:cNvPr id="4" name="Graphic 4">
            <a:extLst>
              <a:ext uri="{FF2B5EF4-FFF2-40B4-BE49-F238E27FC236}">
                <a16:creationId xmlns:a16="http://schemas.microsoft.com/office/drawing/2014/main" id="{1D7AF142-6CBF-17FB-F685-928D7F8EE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917D01C-ABE7-9739-48AD-ACA4480E01F4}"/>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390A6E21-D279-E7F3-22A3-7683293BDD0F}"/>
              </a:ext>
            </a:extLst>
          </p:cNvPr>
          <p:cNvPicPr>
            <a:picLocks noChangeAspect="1"/>
          </p:cNvPicPr>
          <p:nvPr/>
        </p:nvPicPr>
        <p:blipFill>
          <a:blip r:embed="rId6"/>
          <a:stretch>
            <a:fillRect/>
          </a:stretch>
        </p:blipFill>
        <p:spPr>
          <a:xfrm>
            <a:off x="1058288" y="1604434"/>
            <a:ext cx="10102581" cy="4516624"/>
          </a:xfrm>
          <a:prstGeom prst="rect">
            <a:avLst/>
          </a:prstGeom>
        </p:spPr>
      </p:pic>
    </p:spTree>
    <p:extLst>
      <p:ext uri="{BB962C8B-B14F-4D97-AF65-F5344CB8AC3E}">
        <p14:creationId xmlns:p14="http://schemas.microsoft.com/office/powerpoint/2010/main" val="298973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7C2414-7D8B-594E-9B4A-F4FC6557589C}"/>
              </a:ext>
            </a:extLst>
          </p:cNvPr>
          <p:cNvPicPr>
            <a:picLocks noChangeAspect="1"/>
          </p:cNvPicPr>
          <p:nvPr/>
        </p:nvPicPr>
        <p:blipFill>
          <a:blip r:embed="rId2"/>
          <a:stretch>
            <a:fillRect/>
          </a:stretch>
        </p:blipFill>
        <p:spPr>
          <a:xfrm>
            <a:off x="1047750" y="825927"/>
            <a:ext cx="10096500" cy="5206145"/>
          </a:xfrm>
          <a:prstGeom prst="rect">
            <a:avLst/>
          </a:prstGeom>
        </p:spPr>
      </p:pic>
    </p:spTree>
    <p:extLst>
      <p:ext uri="{BB962C8B-B14F-4D97-AF65-F5344CB8AC3E}">
        <p14:creationId xmlns:p14="http://schemas.microsoft.com/office/powerpoint/2010/main" val="274348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975C-6A8C-830C-0965-7942E42389DB}"/>
              </a:ext>
            </a:extLst>
          </p:cNvPr>
          <p:cNvSpPr>
            <a:spLocks noGrp="1"/>
          </p:cNvSpPr>
          <p:nvPr>
            <p:ph type="title"/>
          </p:nvPr>
        </p:nvSpPr>
        <p:spPr/>
        <p:txBody>
          <a:bodyPr/>
          <a:lstStyle/>
          <a:p>
            <a:r>
              <a:rPr lang="nb-NO" dirty="0"/>
              <a:t>Azure Policy: examples</a:t>
            </a:r>
          </a:p>
        </p:txBody>
      </p:sp>
      <p:sp>
        <p:nvSpPr>
          <p:cNvPr id="3" name="Content Placeholder 2">
            <a:extLst>
              <a:ext uri="{FF2B5EF4-FFF2-40B4-BE49-F238E27FC236}">
                <a16:creationId xmlns:a16="http://schemas.microsoft.com/office/drawing/2014/main" id="{546AD8A6-97C0-8290-C5A0-FD93C464E2A9}"/>
              </a:ext>
            </a:extLst>
          </p:cNvPr>
          <p:cNvSpPr>
            <a:spLocks noGrp="1"/>
          </p:cNvSpPr>
          <p:nvPr>
            <p:ph idx="1"/>
          </p:nvPr>
        </p:nvSpPr>
        <p:spPr>
          <a:xfrm>
            <a:off x="838201" y="1825625"/>
            <a:ext cx="6680200" cy="4351338"/>
          </a:xfrm>
        </p:spPr>
        <p:txBody>
          <a:bodyPr/>
          <a:lstStyle/>
          <a:p>
            <a:r>
              <a:rPr lang="nb-NO" dirty="0"/>
              <a:t>Ensure mandatory Tags</a:t>
            </a:r>
          </a:p>
          <a:p>
            <a:r>
              <a:rPr lang="en-US" dirty="0"/>
              <a:t>Append mandatory Tags from the </a:t>
            </a:r>
            <a:br>
              <a:rPr lang="en-US" dirty="0"/>
            </a:br>
            <a:r>
              <a:rPr lang="en-US" dirty="0"/>
              <a:t>Resource Group</a:t>
            </a:r>
            <a:endParaRPr lang="nb-NO" dirty="0"/>
          </a:p>
          <a:p>
            <a:r>
              <a:rPr lang="en-US" dirty="0"/>
              <a:t>Limit allowed location(s)</a:t>
            </a:r>
          </a:p>
          <a:p>
            <a:r>
              <a:rPr lang="nb-NO" dirty="0"/>
              <a:t>Enforce naming </a:t>
            </a:r>
            <a:r>
              <a:rPr lang="en-US" dirty="0"/>
              <a:t>conventions</a:t>
            </a:r>
          </a:p>
          <a:p>
            <a:r>
              <a:rPr lang="en-US" dirty="0"/>
              <a:t>Allow VMs, Storage account </a:t>
            </a:r>
            <a:r>
              <a:rPr lang="en-US" dirty="0" err="1"/>
              <a:t>etc</a:t>
            </a:r>
            <a:r>
              <a:rPr lang="en-US" dirty="0"/>
              <a:t>… SKUs </a:t>
            </a:r>
          </a:p>
          <a:p>
            <a:r>
              <a:rPr lang="en-US" dirty="0"/>
              <a:t>Allowed Resource Types</a:t>
            </a:r>
          </a:p>
          <a:p>
            <a:r>
              <a:rPr lang="en-US" dirty="0"/>
              <a:t>Requiring resources to send diagnostic logs to a Log Analytics workspace</a:t>
            </a:r>
          </a:p>
          <a:p>
            <a:pPr marL="0" indent="0">
              <a:buNone/>
            </a:pPr>
            <a:endParaRPr lang="nb-NO" dirty="0"/>
          </a:p>
        </p:txBody>
      </p:sp>
      <p:pic>
        <p:nvPicPr>
          <p:cNvPr id="4" name="Picture 3">
            <a:extLst>
              <a:ext uri="{FF2B5EF4-FFF2-40B4-BE49-F238E27FC236}">
                <a16:creationId xmlns:a16="http://schemas.microsoft.com/office/drawing/2014/main" id="{ED9986E0-22AE-0986-E003-3E400CFBF65A}"/>
              </a:ext>
            </a:extLst>
          </p:cNvPr>
          <p:cNvPicPr>
            <a:picLocks noChangeAspect="1"/>
          </p:cNvPicPr>
          <p:nvPr/>
        </p:nvPicPr>
        <p:blipFill>
          <a:blip r:embed="rId3"/>
          <a:stretch>
            <a:fillRect/>
          </a:stretch>
        </p:blipFill>
        <p:spPr>
          <a:xfrm>
            <a:off x="7631612" y="1391628"/>
            <a:ext cx="4326467" cy="4785335"/>
          </a:xfrm>
          <a:prstGeom prst="rect">
            <a:avLst/>
          </a:prstGeom>
        </p:spPr>
      </p:pic>
    </p:spTree>
    <p:extLst>
      <p:ext uri="{BB962C8B-B14F-4D97-AF65-F5344CB8AC3E}">
        <p14:creationId xmlns:p14="http://schemas.microsoft.com/office/powerpoint/2010/main" val="10496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A106-83E4-F770-1454-66F39C4E3081}"/>
              </a:ext>
            </a:extLst>
          </p:cNvPr>
          <p:cNvSpPr>
            <a:spLocks noGrp="1"/>
          </p:cNvSpPr>
          <p:nvPr>
            <p:ph type="title"/>
          </p:nvPr>
        </p:nvSpPr>
        <p:spPr/>
        <p:txBody>
          <a:bodyPr/>
          <a:lstStyle/>
          <a:p>
            <a:r>
              <a:rPr lang="nb-NO" dirty="0"/>
              <a:t>Azure Policy: Azure Landing Zone</a:t>
            </a:r>
            <a:endParaRPr lang="en-US" dirty="0"/>
          </a:p>
        </p:txBody>
      </p:sp>
      <p:pic>
        <p:nvPicPr>
          <p:cNvPr id="18" name="Picture 17">
            <a:extLst>
              <a:ext uri="{FF2B5EF4-FFF2-40B4-BE49-F238E27FC236}">
                <a16:creationId xmlns:a16="http://schemas.microsoft.com/office/drawing/2014/main" id="{9C7786EE-2649-8F5C-207D-87AFC97529DA}"/>
              </a:ext>
            </a:extLst>
          </p:cNvPr>
          <p:cNvPicPr>
            <a:picLocks noChangeAspect="1"/>
          </p:cNvPicPr>
          <p:nvPr/>
        </p:nvPicPr>
        <p:blipFill>
          <a:blip r:embed="rId3"/>
          <a:stretch>
            <a:fillRect/>
          </a:stretch>
        </p:blipFill>
        <p:spPr>
          <a:xfrm>
            <a:off x="838200" y="1386349"/>
            <a:ext cx="10245871" cy="5040159"/>
          </a:xfrm>
          <a:prstGeom prst="rect">
            <a:avLst/>
          </a:prstGeom>
        </p:spPr>
      </p:pic>
    </p:spTree>
    <p:extLst>
      <p:ext uri="{BB962C8B-B14F-4D97-AF65-F5344CB8AC3E}">
        <p14:creationId xmlns:p14="http://schemas.microsoft.com/office/powerpoint/2010/main" val="2265532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FE0C-CC5B-13D7-4A37-83C86106FE30}"/>
              </a:ext>
            </a:extLst>
          </p:cNvPr>
          <p:cNvSpPr>
            <a:spLocks noGrp="1"/>
          </p:cNvSpPr>
          <p:nvPr>
            <p:ph type="title"/>
          </p:nvPr>
        </p:nvSpPr>
        <p:spPr/>
        <p:txBody>
          <a:bodyPr/>
          <a:lstStyle/>
          <a:p>
            <a:r>
              <a:rPr lang="nb-NO" dirty="0"/>
              <a:t>Azure Policy: AMBA</a:t>
            </a:r>
            <a:endParaRPr lang="en-US" dirty="0"/>
          </a:p>
        </p:txBody>
      </p:sp>
      <p:pic>
        <p:nvPicPr>
          <p:cNvPr id="8" name="Picture 7">
            <a:extLst>
              <a:ext uri="{FF2B5EF4-FFF2-40B4-BE49-F238E27FC236}">
                <a16:creationId xmlns:a16="http://schemas.microsoft.com/office/drawing/2014/main" id="{865E5F30-734C-2039-94F5-3300527D9D04}"/>
              </a:ext>
            </a:extLst>
          </p:cNvPr>
          <p:cNvPicPr>
            <a:picLocks noChangeAspect="1"/>
          </p:cNvPicPr>
          <p:nvPr/>
        </p:nvPicPr>
        <p:blipFill>
          <a:blip r:embed="rId2"/>
          <a:stretch>
            <a:fillRect/>
          </a:stretch>
        </p:blipFill>
        <p:spPr>
          <a:xfrm>
            <a:off x="1182359" y="1225189"/>
            <a:ext cx="9507814" cy="5182985"/>
          </a:xfrm>
          <a:prstGeom prst="rect">
            <a:avLst/>
          </a:prstGeom>
        </p:spPr>
      </p:pic>
      <p:sp>
        <p:nvSpPr>
          <p:cNvPr id="10" name="TextBox 9">
            <a:extLst>
              <a:ext uri="{FF2B5EF4-FFF2-40B4-BE49-F238E27FC236}">
                <a16:creationId xmlns:a16="http://schemas.microsoft.com/office/drawing/2014/main" id="{88CB0F75-7F6E-2996-8EFB-DBD8B29E922C}"/>
              </a:ext>
            </a:extLst>
          </p:cNvPr>
          <p:cNvSpPr txBox="1"/>
          <p:nvPr/>
        </p:nvSpPr>
        <p:spPr>
          <a:xfrm>
            <a:off x="2958896" y="6308209"/>
            <a:ext cx="7480504" cy="369332"/>
          </a:xfrm>
          <a:prstGeom prst="rect">
            <a:avLst/>
          </a:prstGeom>
          <a:noFill/>
        </p:spPr>
        <p:txBody>
          <a:bodyPr wrap="square">
            <a:spAutoFit/>
          </a:bodyPr>
          <a:lstStyle/>
          <a:p>
            <a:r>
              <a:rPr lang="en-US" dirty="0"/>
              <a:t>https://azure.github.io/azure-monitor-baseline-alerts/welcome/</a:t>
            </a:r>
          </a:p>
        </p:txBody>
      </p:sp>
    </p:spTree>
    <p:extLst>
      <p:ext uri="{BB962C8B-B14F-4D97-AF65-F5344CB8AC3E}">
        <p14:creationId xmlns:p14="http://schemas.microsoft.com/office/powerpoint/2010/main" val="779460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A106-83E4-F770-1454-66F39C4E3081}"/>
              </a:ext>
            </a:extLst>
          </p:cNvPr>
          <p:cNvSpPr>
            <a:spLocks noGrp="1"/>
          </p:cNvSpPr>
          <p:nvPr>
            <p:ph type="title"/>
          </p:nvPr>
        </p:nvSpPr>
        <p:spPr/>
        <p:txBody>
          <a:bodyPr/>
          <a:lstStyle/>
          <a:p>
            <a:r>
              <a:rPr lang="en-US" dirty="0"/>
              <a:t>Policies included in ALZ and AMBA</a:t>
            </a:r>
          </a:p>
        </p:txBody>
      </p:sp>
      <p:sp>
        <p:nvSpPr>
          <p:cNvPr id="6" name="Content Placeholder 2">
            <a:extLst>
              <a:ext uri="{FF2B5EF4-FFF2-40B4-BE49-F238E27FC236}">
                <a16:creationId xmlns:a16="http://schemas.microsoft.com/office/drawing/2014/main" id="{487D65B7-7EFA-F489-9C56-744C05179083}"/>
              </a:ext>
            </a:extLst>
          </p:cNvPr>
          <p:cNvSpPr>
            <a:spLocks noGrp="1"/>
          </p:cNvSpPr>
          <p:nvPr>
            <p:ph idx="1"/>
          </p:nvPr>
        </p:nvSpPr>
        <p:spPr>
          <a:xfrm>
            <a:off x="838201" y="1825625"/>
            <a:ext cx="6680200" cy="4351338"/>
          </a:xfrm>
        </p:spPr>
        <p:txBody>
          <a:bodyPr/>
          <a:lstStyle/>
          <a:p>
            <a:r>
              <a:rPr lang="nb-NO" dirty="0"/>
              <a:t>ALZ – 126 policies / Initiatives</a:t>
            </a:r>
          </a:p>
          <a:p>
            <a:r>
              <a:rPr lang="nb-NO" dirty="0"/>
              <a:t>AMBA – 98 policies / Initiatives</a:t>
            </a:r>
          </a:p>
          <a:p>
            <a:endParaRPr lang="en-US" dirty="0"/>
          </a:p>
          <a:p>
            <a:pPr marL="0" indent="0">
              <a:buNone/>
            </a:pPr>
            <a:endParaRPr lang="nb-NO" dirty="0"/>
          </a:p>
        </p:txBody>
      </p:sp>
    </p:spTree>
    <p:extLst>
      <p:ext uri="{BB962C8B-B14F-4D97-AF65-F5344CB8AC3E}">
        <p14:creationId xmlns:p14="http://schemas.microsoft.com/office/powerpoint/2010/main" val="2021069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CA60-7DA8-F861-0AD2-16804BB59159}"/>
              </a:ext>
            </a:extLst>
          </p:cNvPr>
          <p:cNvSpPr>
            <a:spLocks noGrp="1"/>
          </p:cNvSpPr>
          <p:nvPr>
            <p:ph type="title"/>
          </p:nvPr>
        </p:nvSpPr>
        <p:spPr/>
        <p:txBody>
          <a:bodyPr/>
          <a:lstStyle/>
          <a:p>
            <a:r>
              <a:rPr lang="nb-NO" dirty="0"/>
              <a:t>Enerprice level compliance</a:t>
            </a:r>
            <a:endParaRPr lang="en-US" dirty="0"/>
          </a:p>
        </p:txBody>
      </p:sp>
      <p:pic>
        <p:nvPicPr>
          <p:cNvPr id="5" name="Picture 4">
            <a:extLst>
              <a:ext uri="{FF2B5EF4-FFF2-40B4-BE49-F238E27FC236}">
                <a16:creationId xmlns:a16="http://schemas.microsoft.com/office/drawing/2014/main" id="{BAEB77C7-AFFD-0CEB-C4EA-D6C162A6AB77}"/>
              </a:ext>
            </a:extLst>
          </p:cNvPr>
          <p:cNvPicPr>
            <a:picLocks noChangeAspect="1"/>
          </p:cNvPicPr>
          <p:nvPr/>
        </p:nvPicPr>
        <p:blipFill>
          <a:blip r:embed="rId2"/>
          <a:stretch>
            <a:fillRect/>
          </a:stretch>
        </p:blipFill>
        <p:spPr>
          <a:xfrm>
            <a:off x="1321666" y="2235021"/>
            <a:ext cx="9320068" cy="4115157"/>
          </a:xfrm>
          <a:prstGeom prst="rect">
            <a:avLst/>
          </a:prstGeom>
        </p:spPr>
      </p:pic>
    </p:spTree>
    <p:extLst>
      <p:ext uri="{BB962C8B-B14F-4D97-AF65-F5344CB8AC3E}">
        <p14:creationId xmlns:p14="http://schemas.microsoft.com/office/powerpoint/2010/main" val="597637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0A75-2732-0CF1-CC6E-882AF4326A07}"/>
              </a:ext>
            </a:extLst>
          </p:cNvPr>
          <p:cNvSpPr>
            <a:spLocks noGrp="1"/>
          </p:cNvSpPr>
          <p:nvPr>
            <p:ph type="title"/>
          </p:nvPr>
        </p:nvSpPr>
        <p:spPr/>
        <p:txBody>
          <a:bodyPr/>
          <a:lstStyle/>
          <a:p>
            <a:r>
              <a:rPr lang="nb-NO" dirty="0"/>
              <a:t>How to implement and adopt policies</a:t>
            </a:r>
            <a:endParaRPr lang="en-US" dirty="0"/>
          </a:p>
        </p:txBody>
      </p:sp>
      <p:sp>
        <p:nvSpPr>
          <p:cNvPr id="3" name="Content Placeholder 2">
            <a:extLst>
              <a:ext uri="{FF2B5EF4-FFF2-40B4-BE49-F238E27FC236}">
                <a16:creationId xmlns:a16="http://schemas.microsoft.com/office/drawing/2014/main" id="{F81BE2A6-B64E-EAC1-4299-2199E14BF2E7}"/>
              </a:ext>
            </a:extLst>
          </p:cNvPr>
          <p:cNvSpPr>
            <a:spLocks noGrp="1"/>
          </p:cNvSpPr>
          <p:nvPr>
            <p:ph idx="1"/>
          </p:nvPr>
        </p:nvSpPr>
        <p:spPr/>
        <p:txBody>
          <a:bodyPr>
            <a:normAutofit fontScale="92500"/>
          </a:bodyPr>
          <a:lstStyle/>
          <a:p>
            <a:r>
              <a:rPr lang="nb-NO" dirty="0"/>
              <a:t>Think what scope you deploy them to</a:t>
            </a:r>
          </a:p>
          <a:p>
            <a:r>
              <a:rPr lang="nb-NO" dirty="0"/>
              <a:t>Start with Resource Groups</a:t>
            </a:r>
          </a:p>
          <a:p>
            <a:r>
              <a:rPr lang="nb-NO" dirty="0"/>
              <a:t>If you already using ALZ, create Sandbox subscription and experiment there</a:t>
            </a:r>
          </a:p>
          <a:p>
            <a:r>
              <a:rPr lang="nb-NO" dirty="0"/>
              <a:t>Start with audit effect, then switch to modify / DINE at the smaller scope (RG)</a:t>
            </a:r>
          </a:p>
          <a:p>
            <a:r>
              <a:rPr lang="nb-NO" dirty="0"/>
              <a:t>Use Policy Initiative</a:t>
            </a:r>
          </a:p>
          <a:p>
            <a:r>
              <a:rPr lang="nb-NO" dirty="0"/>
              <a:t>Use IaC with CI/CD automation </a:t>
            </a:r>
          </a:p>
          <a:p>
            <a:pPr lvl="1"/>
            <a:r>
              <a:rPr lang="nb-NO" dirty="0"/>
              <a:t>Easier to scope the problem</a:t>
            </a:r>
          </a:p>
          <a:p>
            <a:pPr lvl="1"/>
            <a:r>
              <a:rPr lang="nb-NO" dirty="0"/>
              <a:t>Easier to rollback   </a:t>
            </a:r>
          </a:p>
          <a:p>
            <a:pPr lvl="1"/>
            <a:r>
              <a:rPr lang="nb-NO" dirty="0"/>
              <a:t>Good practice</a:t>
            </a:r>
            <a:endParaRPr lang="en-US" dirty="0"/>
          </a:p>
        </p:txBody>
      </p:sp>
    </p:spTree>
    <p:extLst>
      <p:ext uri="{BB962C8B-B14F-4D97-AF65-F5344CB8AC3E}">
        <p14:creationId xmlns:p14="http://schemas.microsoft.com/office/powerpoint/2010/main" val="3695120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A2B8-5D88-39EB-AA4A-DBDA8236FEF4}"/>
              </a:ext>
            </a:extLst>
          </p:cNvPr>
          <p:cNvSpPr>
            <a:spLocks noGrp="1"/>
          </p:cNvSpPr>
          <p:nvPr>
            <p:ph type="title"/>
          </p:nvPr>
        </p:nvSpPr>
        <p:spPr/>
        <p:txBody>
          <a:bodyPr/>
          <a:lstStyle/>
          <a:p>
            <a:r>
              <a:rPr lang="nb-NO" dirty="0"/>
              <a:t>Labs</a:t>
            </a:r>
            <a:endParaRPr lang="en-US" dirty="0"/>
          </a:p>
        </p:txBody>
      </p:sp>
      <p:sp>
        <p:nvSpPr>
          <p:cNvPr id="3" name="Content Placeholder 2">
            <a:extLst>
              <a:ext uri="{FF2B5EF4-FFF2-40B4-BE49-F238E27FC236}">
                <a16:creationId xmlns:a16="http://schemas.microsoft.com/office/drawing/2014/main" id="{488FDEC5-EC36-8FD7-2ACA-A7ABA621928F}"/>
              </a:ext>
            </a:extLst>
          </p:cNvPr>
          <p:cNvSpPr>
            <a:spLocks noGrp="1"/>
          </p:cNvSpPr>
          <p:nvPr>
            <p:ph idx="1"/>
          </p:nvPr>
        </p:nvSpPr>
        <p:spPr/>
        <p:txBody>
          <a:bodyPr/>
          <a:lstStyle/>
          <a:p>
            <a:r>
              <a:rPr lang="nb-NO" dirty="0"/>
              <a:t>6 labs (plus lab-1 to deploy and lab-7 to cleanup)</a:t>
            </a:r>
            <a:endParaRPr lang="en-US" dirty="0"/>
          </a:p>
        </p:txBody>
      </p:sp>
      <p:pic>
        <p:nvPicPr>
          <p:cNvPr id="5" name="Picture 4">
            <a:extLst>
              <a:ext uri="{FF2B5EF4-FFF2-40B4-BE49-F238E27FC236}">
                <a16:creationId xmlns:a16="http://schemas.microsoft.com/office/drawing/2014/main" id="{910BE388-2780-4437-66BA-BC28A98E1321}"/>
              </a:ext>
            </a:extLst>
          </p:cNvPr>
          <p:cNvPicPr>
            <a:picLocks noChangeAspect="1"/>
          </p:cNvPicPr>
          <p:nvPr/>
        </p:nvPicPr>
        <p:blipFill>
          <a:blip r:embed="rId2"/>
          <a:stretch>
            <a:fillRect/>
          </a:stretch>
        </p:blipFill>
        <p:spPr>
          <a:xfrm>
            <a:off x="771494" y="2784275"/>
            <a:ext cx="11061965" cy="2672629"/>
          </a:xfrm>
          <a:prstGeom prst="rect">
            <a:avLst/>
          </a:prstGeom>
        </p:spPr>
      </p:pic>
    </p:spTree>
    <p:extLst>
      <p:ext uri="{BB962C8B-B14F-4D97-AF65-F5344CB8AC3E}">
        <p14:creationId xmlns:p14="http://schemas.microsoft.com/office/powerpoint/2010/main" val="1162683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11BA-7806-6A60-032C-5C3E9DE84321}"/>
              </a:ext>
            </a:extLst>
          </p:cNvPr>
          <p:cNvSpPr>
            <a:spLocks noGrp="1"/>
          </p:cNvSpPr>
          <p:nvPr>
            <p:ph type="title"/>
          </p:nvPr>
        </p:nvSpPr>
        <p:spPr/>
        <p:txBody>
          <a:bodyPr/>
          <a:lstStyle/>
          <a:p>
            <a:r>
              <a:rPr lang="nb-NO" dirty="0"/>
              <a:t>Labs</a:t>
            </a:r>
            <a:endParaRPr lang="en-US" dirty="0"/>
          </a:p>
        </p:txBody>
      </p:sp>
      <p:sp>
        <p:nvSpPr>
          <p:cNvPr id="4" name="AutoShape 2" descr="Warning Good Ware Flat icon">
            <a:extLst>
              <a:ext uri="{FF2B5EF4-FFF2-40B4-BE49-F238E27FC236}">
                <a16:creationId xmlns:a16="http://schemas.microsoft.com/office/drawing/2014/main" id="{CD10F3C6-7A61-4792-EF68-2782DD23393F}"/>
              </a:ext>
            </a:extLst>
          </p:cNvPr>
          <p:cNvSpPr>
            <a:spLocks noGrp="1" noChangeAspect="1" noChangeArrowheads="1"/>
          </p:cNvSpPr>
          <p:nvPr>
            <p:ph idx="1"/>
          </p:nvPr>
        </p:nvSpPr>
        <p:spPr bwMode="auto">
          <a:xfrm>
            <a:off x="838200" y="1825625"/>
            <a:ext cx="5071393"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nb-NO" dirty="0"/>
              <a:t>Do not use your company Subscritpion</a:t>
            </a:r>
          </a:p>
          <a:p>
            <a:r>
              <a:rPr lang="en-US" dirty="0"/>
              <a:t>Some of the policies are deny policies and it can block creation of your resources</a:t>
            </a:r>
          </a:p>
          <a:p>
            <a:r>
              <a:rPr lang="en-US" dirty="0"/>
              <a:t>Do lab-07 to cleanup everything we created!</a:t>
            </a:r>
          </a:p>
        </p:txBody>
      </p:sp>
      <p:pic>
        <p:nvPicPr>
          <p:cNvPr id="7" name="Picture 6">
            <a:extLst>
              <a:ext uri="{FF2B5EF4-FFF2-40B4-BE49-F238E27FC236}">
                <a16:creationId xmlns:a16="http://schemas.microsoft.com/office/drawing/2014/main" id="{EAC6CBE1-AE70-17B6-F0C7-01F0816F7CBC}"/>
              </a:ext>
            </a:extLst>
          </p:cNvPr>
          <p:cNvPicPr>
            <a:picLocks noChangeAspect="1"/>
          </p:cNvPicPr>
          <p:nvPr/>
        </p:nvPicPr>
        <p:blipFill>
          <a:blip r:embed="rId2"/>
          <a:stretch>
            <a:fillRect/>
          </a:stretch>
        </p:blipFill>
        <p:spPr>
          <a:xfrm>
            <a:off x="6966187" y="2202717"/>
            <a:ext cx="3470064" cy="3143673"/>
          </a:xfrm>
          <a:prstGeom prst="rect">
            <a:avLst/>
          </a:prstGeom>
        </p:spPr>
      </p:pic>
    </p:spTree>
    <p:extLst>
      <p:ext uri="{BB962C8B-B14F-4D97-AF65-F5344CB8AC3E}">
        <p14:creationId xmlns:p14="http://schemas.microsoft.com/office/powerpoint/2010/main" val="249716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Policies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70F253-61B9-C994-67CD-B206D4E2E5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4624" y="3333666"/>
            <a:ext cx="904875" cy="828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B55E23-0CB6-6CE8-D4FE-601271B2A6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924" y="4422996"/>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26B197-CFCC-306F-43C1-E75F7DC408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91886" y="4358495"/>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FD9EBAA-E036-F7D7-1944-B2219416E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7848" y="4422996"/>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3F87195-BE0C-70E6-6134-BF6F68AB72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9399" y="2265525"/>
            <a:ext cx="800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a:extLst>
              <a:ext uri="{FF2B5EF4-FFF2-40B4-BE49-F238E27FC236}">
                <a16:creationId xmlns:a16="http://schemas.microsoft.com/office/drawing/2014/main" id="{56EB5047-49DC-C732-A76E-172FA90D2E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23725" y="2265525"/>
            <a:ext cx="800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a:extLst>
              <a:ext uri="{FF2B5EF4-FFF2-40B4-BE49-F238E27FC236}">
                <a16:creationId xmlns:a16="http://schemas.microsoft.com/office/drawing/2014/main" id="{629AC8D1-1486-6908-5BBE-5E945F5D07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95356" y="2265290"/>
            <a:ext cx="8001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7BF35B1-55BB-81AB-5629-6FB50482E0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473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FD61-D43D-56BA-C41B-E9A7DE12820B}"/>
              </a:ext>
            </a:extLst>
          </p:cNvPr>
          <p:cNvSpPr>
            <a:spLocks noGrp="1"/>
          </p:cNvSpPr>
          <p:nvPr>
            <p:ph type="title"/>
          </p:nvPr>
        </p:nvSpPr>
        <p:spPr/>
        <p:txBody>
          <a:bodyPr/>
          <a:lstStyle/>
          <a:p>
            <a:r>
              <a:rPr lang="nb-NO" dirty="0"/>
              <a:t>Traditional approach</a:t>
            </a:r>
            <a:endParaRPr lang="en-US" dirty="0"/>
          </a:p>
        </p:txBody>
      </p:sp>
      <p:pic>
        <p:nvPicPr>
          <p:cNvPr id="5" name="Picture 4">
            <a:extLst>
              <a:ext uri="{FF2B5EF4-FFF2-40B4-BE49-F238E27FC236}">
                <a16:creationId xmlns:a16="http://schemas.microsoft.com/office/drawing/2014/main" id="{A334D33A-F9E5-00C8-F021-2802393B4416}"/>
              </a:ext>
            </a:extLst>
          </p:cNvPr>
          <p:cNvPicPr>
            <a:picLocks noChangeAspect="1"/>
          </p:cNvPicPr>
          <p:nvPr/>
        </p:nvPicPr>
        <p:blipFill>
          <a:blip r:embed="rId2"/>
          <a:stretch>
            <a:fillRect/>
          </a:stretch>
        </p:blipFill>
        <p:spPr>
          <a:xfrm>
            <a:off x="894992" y="1785482"/>
            <a:ext cx="10402015" cy="3878718"/>
          </a:xfrm>
          <a:prstGeom prst="rect">
            <a:avLst/>
          </a:prstGeom>
        </p:spPr>
      </p:pic>
    </p:spTree>
    <p:extLst>
      <p:ext uri="{BB962C8B-B14F-4D97-AF65-F5344CB8AC3E}">
        <p14:creationId xmlns:p14="http://schemas.microsoft.com/office/powerpoint/2010/main" val="299588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A76B-6952-B947-93F1-254158775206}"/>
              </a:ext>
            </a:extLst>
          </p:cNvPr>
          <p:cNvSpPr>
            <a:spLocks noGrp="1"/>
          </p:cNvSpPr>
          <p:nvPr>
            <p:ph type="title"/>
          </p:nvPr>
        </p:nvSpPr>
        <p:spPr/>
        <p:txBody>
          <a:bodyPr/>
          <a:lstStyle/>
          <a:p>
            <a:r>
              <a:rPr lang="nb-NO" dirty="0"/>
              <a:t>Cloud-native governance</a:t>
            </a:r>
            <a:endParaRPr lang="en-US" dirty="0"/>
          </a:p>
        </p:txBody>
      </p:sp>
      <p:pic>
        <p:nvPicPr>
          <p:cNvPr id="7" name="Picture 6">
            <a:extLst>
              <a:ext uri="{FF2B5EF4-FFF2-40B4-BE49-F238E27FC236}">
                <a16:creationId xmlns:a16="http://schemas.microsoft.com/office/drawing/2014/main" id="{DC1F10D6-AB45-714D-14CE-A8F2CE00963B}"/>
              </a:ext>
            </a:extLst>
          </p:cNvPr>
          <p:cNvPicPr>
            <a:picLocks noChangeAspect="1"/>
          </p:cNvPicPr>
          <p:nvPr/>
        </p:nvPicPr>
        <p:blipFill>
          <a:blip r:embed="rId2"/>
          <a:stretch>
            <a:fillRect/>
          </a:stretch>
        </p:blipFill>
        <p:spPr>
          <a:xfrm>
            <a:off x="1268311" y="1449388"/>
            <a:ext cx="9655377" cy="4442845"/>
          </a:xfrm>
          <a:prstGeom prst="rect">
            <a:avLst/>
          </a:prstGeom>
        </p:spPr>
      </p:pic>
    </p:spTree>
    <p:extLst>
      <p:ext uri="{BB962C8B-B14F-4D97-AF65-F5344CB8AC3E}">
        <p14:creationId xmlns:p14="http://schemas.microsoft.com/office/powerpoint/2010/main" val="161038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94C7-2DC1-D9CB-3DA3-5006ED008455}"/>
              </a:ext>
            </a:extLst>
          </p:cNvPr>
          <p:cNvSpPr>
            <a:spLocks noGrp="1"/>
          </p:cNvSpPr>
          <p:nvPr>
            <p:ph type="title"/>
          </p:nvPr>
        </p:nvSpPr>
        <p:spPr/>
        <p:txBody>
          <a:bodyPr/>
          <a:lstStyle/>
          <a:p>
            <a:r>
              <a:rPr lang="nb-NO" dirty="0"/>
              <a:t>How resources are organized on Azure</a:t>
            </a:r>
          </a:p>
        </p:txBody>
      </p:sp>
      <p:sp>
        <p:nvSpPr>
          <p:cNvPr id="3" name="Content Placeholder 2">
            <a:extLst>
              <a:ext uri="{FF2B5EF4-FFF2-40B4-BE49-F238E27FC236}">
                <a16:creationId xmlns:a16="http://schemas.microsoft.com/office/drawing/2014/main" id="{1B22E420-C442-1D5F-BFA1-DB621BB125E8}"/>
              </a:ext>
            </a:extLst>
          </p:cNvPr>
          <p:cNvSpPr>
            <a:spLocks noGrp="1"/>
          </p:cNvSpPr>
          <p:nvPr>
            <p:ph idx="1"/>
          </p:nvPr>
        </p:nvSpPr>
        <p:spPr>
          <a:xfrm>
            <a:off x="838200" y="1825625"/>
            <a:ext cx="5257800" cy="4351338"/>
          </a:xfrm>
        </p:spPr>
        <p:txBody>
          <a:bodyPr/>
          <a:lstStyle/>
          <a:p>
            <a:r>
              <a:rPr lang="nb-NO" dirty="0"/>
              <a:t>Resource</a:t>
            </a:r>
          </a:p>
          <a:p>
            <a:r>
              <a:rPr lang="nb-NO" dirty="0"/>
              <a:t>Resource Group</a:t>
            </a:r>
          </a:p>
          <a:p>
            <a:r>
              <a:rPr lang="nb-NO" dirty="0"/>
              <a:t>Subscription</a:t>
            </a:r>
          </a:p>
          <a:p>
            <a:r>
              <a:rPr lang="nb-NO" dirty="0"/>
              <a:t>Management Group</a:t>
            </a:r>
          </a:p>
        </p:txBody>
      </p:sp>
      <p:pic>
        <p:nvPicPr>
          <p:cNvPr id="4" name="Picture 2" descr="Management levels">
            <a:extLst>
              <a:ext uri="{FF2B5EF4-FFF2-40B4-BE49-F238E27FC236}">
                <a16:creationId xmlns:a16="http://schemas.microsoft.com/office/drawing/2014/main" id="{CA305526-BB55-63FE-5CAE-4E2B08D6C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533" y="1575303"/>
            <a:ext cx="7139875" cy="454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0353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11191</TotalTime>
  <Words>2082</Words>
  <Application>Microsoft Office PowerPoint</Application>
  <PresentationFormat>Widescreen</PresentationFormat>
  <Paragraphs>242</Paragraphs>
  <Slides>37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Arial</vt:lpstr>
      <vt:lpstr>Calibri</vt:lpstr>
      <vt:lpstr>Calibri Light</vt:lpstr>
      <vt:lpstr>Comic Sans MS</vt:lpstr>
      <vt:lpstr>JetBrains Mono</vt:lpstr>
      <vt:lpstr>Segoe UI</vt:lpstr>
      <vt:lpstr>source-serif-pro</vt:lpstr>
      <vt:lpstr>1_Office Theme</vt:lpstr>
      <vt:lpstr>PowerPoint Presentation</vt:lpstr>
      <vt:lpstr>Infrastructure as Code User Group roadmap</vt:lpstr>
      <vt:lpstr>Workshops in your organization</vt:lpstr>
      <vt:lpstr>Microsoft Teams 101</vt:lpstr>
      <vt:lpstr>Practical information</vt:lpstr>
      <vt:lpstr>PowerPoint Presentation</vt:lpstr>
      <vt:lpstr>Traditional approach</vt:lpstr>
      <vt:lpstr>Cloud-native governance</vt:lpstr>
      <vt:lpstr>How resources are organized on Azure</vt:lpstr>
      <vt:lpstr>How to manage resources on Azure?</vt:lpstr>
      <vt:lpstr>Azure Resource Manager</vt:lpstr>
      <vt:lpstr>What is Azure policy</vt:lpstr>
      <vt:lpstr>Key Concepts / Components</vt:lpstr>
      <vt:lpstr>Azure Policy Initiatives</vt:lpstr>
      <vt:lpstr>Policy Definition structure</vt:lpstr>
      <vt:lpstr>Policy Definition structure: pulicyRules</vt:lpstr>
      <vt:lpstr>Policy pulicyRules: Conditions</vt:lpstr>
      <vt:lpstr>Azure Policy effects</vt:lpstr>
      <vt:lpstr>Azure Policy effects: DINE, Modify</vt:lpstr>
      <vt:lpstr>Azure Policy Definition</vt:lpstr>
      <vt:lpstr>Azure Policy Definition: Custom</vt:lpstr>
      <vt:lpstr>Policy assignment structure</vt:lpstr>
      <vt:lpstr>Policy assignment for DINE, Modify</vt:lpstr>
      <vt:lpstr>Azure Policy scope</vt:lpstr>
      <vt:lpstr>Azure Policy Remediation</vt:lpstr>
      <vt:lpstr>Azure Policy Exemption</vt:lpstr>
      <vt:lpstr>Azure Policy Complaince</vt:lpstr>
      <vt:lpstr>PowerPoint Presentation</vt:lpstr>
      <vt:lpstr>Azure Policy: examples</vt:lpstr>
      <vt:lpstr>Azure Policy: Azure Landing Zone</vt:lpstr>
      <vt:lpstr>Azure Policy: AMBA</vt:lpstr>
      <vt:lpstr>Policies included in ALZ and AMBA</vt:lpstr>
      <vt:lpstr>Enerprice level compliance</vt:lpstr>
      <vt:lpstr>How to implement and adopt policies</vt:lpstr>
      <vt:lpstr>Labs</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539</cp:revision>
  <dcterms:created xsi:type="dcterms:W3CDTF">2021-09-08T19:49:35Z</dcterms:created>
  <dcterms:modified xsi:type="dcterms:W3CDTF">2023-11-28T14:09:49Z</dcterms:modified>
</cp:coreProperties>
</file>