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076136299" r:id="rId2"/>
    <p:sldId id="301" r:id="rId3"/>
    <p:sldId id="2076136325" r:id="rId4"/>
    <p:sldId id="260" r:id="rId5"/>
    <p:sldId id="259" r:id="rId6"/>
    <p:sldId id="2076136340" r:id="rId7"/>
    <p:sldId id="2076136338" r:id="rId8"/>
    <p:sldId id="2076136326" r:id="rId9"/>
    <p:sldId id="2076136329" r:id="rId10"/>
    <p:sldId id="2076136327" r:id="rId11"/>
    <p:sldId id="2076136328" r:id="rId12"/>
    <p:sldId id="2076137283" r:id="rId13"/>
    <p:sldId id="2076136330" r:id="rId14"/>
    <p:sldId id="2076136331" r:id="rId15"/>
    <p:sldId id="2076136333" r:id="rId16"/>
    <p:sldId id="2076136332" r:id="rId17"/>
    <p:sldId id="2076136346" r:id="rId18"/>
    <p:sldId id="2076136334" r:id="rId19"/>
    <p:sldId id="2076136335" r:id="rId20"/>
    <p:sldId id="2076136339" r:id="rId21"/>
    <p:sldId id="2076136337" r:id="rId22"/>
    <p:sldId id="2076136341" r:id="rId23"/>
    <p:sldId id="2076136343" r:id="rId24"/>
    <p:sldId id="2076136342" r:id="rId25"/>
    <p:sldId id="2076136345" r:id="rId26"/>
    <p:sldId id="2076137282" r:id="rId27"/>
    <p:sldId id="2076136348" r:id="rId28"/>
    <p:sldId id="2076136349" r:id="rId29"/>
    <p:sldId id="2076136350" r:id="rId30"/>
    <p:sldId id="2076136351" r:id="rId31"/>
    <p:sldId id="2076136347" r:id="rId32"/>
    <p:sldId id="2076136302" r:id="rId3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0482" autoAdjust="0"/>
  </p:normalViewPr>
  <p:slideViewPr>
    <p:cSldViewPr snapToGrid="0">
      <p:cViewPr varScale="1">
        <p:scale>
          <a:sx n="77" d="100"/>
          <a:sy n="77" d="100"/>
        </p:scale>
        <p:origin x="120" y="126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B77B-8C2F-499B-AE9C-A56E6D14A93C}" type="datetimeFigureOut">
              <a:rPr lang="nb-NO" smtClean="0"/>
              <a:t>27.06.2023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52E1-8A48-429C-8A5A-7D4445DBC12D}" type="slidenum">
              <a:rPr lang="nb-NO" smtClean="0"/>
              <a:t>‹#›</a:t>
            </a:fld>
            <a:endParaRPr lang="nb-NO"/>
          </a:p>
        </p:txBody>
      </p:sp>
    </p:spTree>
    <p:extLst>
      <p:ext uri="{BB962C8B-B14F-4D97-AF65-F5344CB8AC3E}">
        <p14:creationId xmlns:p14="http://schemas.microsoft.com/office/powerpoint/2010/main" val="2847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azure/private-link/private-endpoint-overview"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learn.microsoft.com/en-us/azure/private-link/private-link-service-overview" TargetMode="External"/><Relationship Id="rId4" Type="http://schemas.openxmlformats.org/officeDocument/2006/relationships/hyperlink" Target="https://learn.microsoft.com/en-us/azure/private-link/private-link-overview"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earn.microsoft.com/en-us/azure/virtual-network/virtual-networks-overview"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learn.microsoft.com/en-us/azure/dns/dns-private-resolver-overview#inbound-endpoints"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azure/virtual-network/network-security-groups-overview#security-rul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19</a:t>
            </a:fld>
            <a:endParaRPr lang="nb-NO"/>
          </a:p>
        </p:txBody>
      </p:sp>
    </p:spTree>
    <p:extLst>
      <p:ext uri="{BB962C8B-B14F-4D97-AF65-F5344CB8AC3E}">
        <p14:creationId xmlns:p14="http://schemas.microsoft.com/office/powerpoint/2010/main" val="67086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Azure Private Link enables you to access Azure PaaS Services (for example, Azure KeyVault and SQL Database) and Azure hosted customer-owned/partner services over a </a:t>
            </a:r>
            <a:r>
              <a:rPr lang="en-US" b="0" i="0" u="none" strike="noStrike" dirty="0">
                <a:solidFill>
                  <a:srgbClr val="161616"/>
                </a:solidFill>
                <a:effectLst/>
                <a:latin typeface="Segoe UI" panose="020B0502040204020203" pitchFamily="34" charset="0"/>
                <a:hlinkClick r:id="rId3"/>
              </a:rPr>
              <a:t>private endpoint</a:t>
            </a:r>
            <a:r>
              <a:rPr lang="en-US" b="0" i="0" dirty="0">
                <a:solidFill>
                  <a:srgbClr val="161616"/>
                </a:solidFill>
                <a:effectLst/>
                <a:latin typeface="Segoe UI" panose="020B0502040204020203" pitchFamily="34" charset="0"/>
              </a:rPr>
              <a:t> in your virtual network.</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Traffic between your virtual network and the service travels the Microsoft backbone network. </a:t>
            </a:r>
          </a:p>
          <a:p>
            <a:pPr algn="l"/>
            <a:endParaRPr lang="en-US" b="0"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Privately access services on the Azure platform</a:t>
            </a:r>
          </a:p>
          <a:p>
            <a:pPr algn="l">
              <a:buFont typeface="Arial" panose="020B0604020202020204" pitchFamily="34" charset="0"/>
              <a:buNone/>
            </a:pPr>
            <a:r>
              <a:rPr lang="en-US" b="0" i="0" dirty="0">
                <a:solidFill>
                  <a:srgbClr val="161616"/>
                </a:solidFill>
                <a:effectLst/>
                <a:latin typeface="Segoe UI" panose="020B0502040204020203" pitchFamily="34" charset="0"/>
              </a:rPr>
              <a:t>Connect your virtual network using private endpoints to all services that can be used as application components in Azure. Service providers can render their services in their own virtual network and consumers can access those services in their local virtual network. The Private Link platform will handle the connectivity between the consumer and services over the Azure backbone network.</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On-premises and peered networks</a:t>
            </a:r>
          </a:p>
          <a:p>
            <a:pPr algn="l">
              <a:buFont typeface="Arial" panose="020B0604020202020204" pitchFamily="34" charset="0"/>
              <a:buNone/>
            </a:pPr>
            <a:r>
              <a:rPr lang="en-US" b="0" i="0" dirty="0">
                <a:solidFill>
                  <a:srgbClr val="161616"/>
                </a:solidFill>
                <a:effectLst/>
                <a:latin typeface="Segoe UI" panose="020B0502040204020203" pitchFamily="34" charset="0"/>
              </a:rPr>
              <a:t>Access services running in Azure from on-premises over ExpressRoute private peering, VPN tunnels, and peered virtual networks using private endpoints. There's no need to configure ExpressRoute Microsoft peering or traverse the internet to reach the service. Private Link provides a secure way to migrate workloads to Azure.</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Protection against data leakage</a:t>
            </a:r>
          </a:p>
          <a:p>
            <a:pPr algn="l">
              <a:buFont typeface="Arial" panose="020B0604020202020204" pitchFamily="34" charset="0"/>
              <a:buNone/>
            </a:pPr>
            <a:r>
              <a:rPr lang="en-US" b="0" i="0" dirty="0">
                <a:solidFill>
                  <a:srgbClr val="161616"/>
                </a:solidFill>
                <a:effectLst/>
                <a:latin typeface="Segoe UI" panose="020B0502040204020203" pitchFamily="34" charset="0"/>
              </a:rPr>
              <a:t>A private endpoint is mapped to an instance of a PaaS resource instead of the entire service. Consumers can only connect to the specific resource. Access to any other resource in the service is blocked. This mechanism provides protection against data leakage risks.</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Extend to your own services</a:t>
            </a:r>
          </a:p>
          <a:p>
            <a:pPr algn="l">
              <a:buFont typeface="Arial" panose="020B0604020202020204" pitchFamily="34" charset="0"/>
              <a:buNone/>
            </a:pPr>
            <a:r>
              <a:rPr lang="en-US" b="0" i="0" dirty="0">
                <a:solidFill>
                  <a:srgbClr val="161616"/>
                </a:solidFill>
                <a:effectLst/>
                <a:latin typeface="Segoe UI" panose="020B0502040204020203" pitchFamily="34" charset="0"/>
              </a:rPr>
              <a:t>Enable the same experience and functionality to render your service privately to consumers in Azure. By placing your service behind a standard Azure Load Balancer, you can enable it for Private Link. The consumer can then connect directly to your service using a private endpoint in their own virtual network. You can manage the connection requests using an approval call flow. Azure Private Link works for consumers and services belonging to different Azure Active Directory tenants.</a:t>
            </a:r>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use </a:t>
            </a:r>
            <a:r>
              <a:rPr lang="en-US" b="0" i="0" u="none" strike="noStrike" dirty="0">
                <a:effectLst/>
                <a:latin typeface="Segoe UI" panose="020B0502040204020203" pitchFamily="34" charset="0"/>
                <a:hlinkClick r:id="rId3"/>
              </a:rPr>
              <a:t>private endpoints</a:t>
            </a:r>
            <a:r>
              <a:rPr lang="en-US" b="0" i="0" dirty="0">
                <a:solidFill>
                  <a:srgbClr val="161616"/>
                </a:solidFill>
                <a:effectLst/>
                <a:latin typeface="Segoe UI" panose="020B0502040204020203" pitchFamily="34" charset="0"/>
              </a:rPr>
              <a:t> for your Azure Storage accounts to allow clients on a virtual network (VNet) to securely access data over a </a:t>
            </a:r>
            <a:r>
              <a:rPr lang="en-US" b="0" i="0" u="none" strike="noStrike" dirty="0">
                <a:effectLst/>
                <a:latin typeface="Segoe UI" panose="020B0502040204020203" pitchFamily="34" charset="0"/>
                <a:hlinkClick r:id="rId4"/>
              </a:rPr>
              <a:t>Private Link</a:t>
            </a:r>
            <a:r>
              <a:rPr lang="en-US" b="0" i="0" dirty="0">
                <a:solidFill>
                  <a:srgbClr val="161616"/>
                </a:solidFill>
                <a:effectLst/>
                <a:latin typeface="Segoe UI" panose="020B0502040204020203" pitchFamily="34" charset="0"/>
              </a:rPr>
              <a:t>. The private endpoint uses a separate IP address from the VNet address space for each storage account service. Network traffic between the clients on the VNet and the storage account traverses over the VNet and a private link on the Microsoft backbone network, eliminating exposure from the public internet.</a:t>
            </a:r>
            <a:endParaRPr lang="nb-NO" dirty="0"/>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Exposing your service to the public internet is no longer necessary. You can create your own </a:t>
            </a:r>
            <a:r>
              <a:rPr lang="en-US" b="0" i="0" u="none" strike="noStrike" dirty="0">
                <a:solidFill>
                  <a:srgbClr val="161616"/>
                </a:solidFill>
                <a:effectLst/>
                <a:latin typeface="Segoe UI" panose="020B0502040204020203" pitchFamily="34" charset="0"/>
                <a:hlinkClick r:id="rId5"/>
              </a:rPr>
              <a:t>private link service</a:t>
            </a:r>
            <a:r>
              <a:rPr lang="en-US" b="0" i="0" dirty="0">
                <a:solidFill>
                  <a:srgbClr val="161616"/>
                </a:solidFill>
                <a:effectLst/>
                <a:latin typeface="Segoe UI" panose="020B0502040204020203" pitchFamily="34" charset="0"/>
              </a:rPr>
              <a:t> in your virtual network and deliver it to your customers. </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20</a:t>
            </a:fld>
            <a:endParaRPr lang="nb-NO"/>
          </a:p>
        </p:txBody>
      </p:sp>
    </p:spTree>
    <p:extLst>
      <p:ext uri="{BB962C8B-B14F-4D97-AF65-F5344CB8AC3E}">
        <p14:creationId xmlns:p14="http://schemas.microsoft.com/office/powerpoint/2010/main" val="899526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21</a:t>
            </a:fld>
            <a:endParaRPr lang="nb-NO"/>
          </a:p>
        </p:txBody>
      </p:sp>
    </p:spTree>
    <p:extLst>
      <p:ext uri="{BB962C8B-B14F-4D97-AF65-F5344CB8AC3E}">
        <p14:creationId xmlns:p14="http://schemas.microsoft.com/office/powerpoint/2010/main" val="3464616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22</a:t>
            </a:fld>
            <a:endParaRPr lang="nb-NO"/>
          </a:p>
        </p:txBody>
      </p:sp>
    </p:spTree>
    <p:extLst>
      <p:ext uri="{BB962C8B-B14F-4D97-AF65-F5344CB8AC3E}">
        <p14:creationId xmlns:p14="http://schemas.microsoft.com/office/powerpoint/2010/main" val="2845903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It's important to correctly configure your DNS settings to resolve the private endpoint IP address to the fully qualified domain name (FQDN) of the connection string.</a:t>
            </a:r>
          </a:p>
          <a:p>
            <a:pPr algn="l"/>
            <a:r>
              <a:rPr lang="en-US" b="0" i="0" dirty="0">
                <a:solidFill>
                  <a:srgbClr val="161616"/>
                </a:solidFill>
                <a:effectLst/>
                <a:latin typeface="Segoe UI" panose="020B0502040204020203" pitchFamily="34" charset="0"/>
              </a:rPr>
              <a:t>Existing Microsoft Azure services might already have a DNS configuration for a public endpoint. This configuration must be overridden to connect using your private endpoint.</a:t>
            </a:r>
          </a:p>
          <a:p>
            <a:pPr algn="l"/>
            <a:r>
              <a:rPr lang="en-US" b="0" i="0" dirty="0">
                <a:solidFill>
                  <a:srgbClr val="161616"/>
                </a:solidFill>
                <a:effectLst/>
                <a:latin typeface="Segoe UI" panose="020B0502040204020203" pitchFamily="34" charset="0"/>
              </a:rPr>
              <a:t>The network interface associated with the private endpoint contains the information to configure your DNS. The network interface information includes FQDN and private IP addresses for your private link resource.</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23</a:t>
            </a:fld>
            <a:endParaRPr lang="nb-NO"/>
          </a:p>
        </p:txBody>
      </p:sp>
    </p:spTree>
    <p:extLst>
      <p:ext uri="{BB962C8B-B14F-4D97-AF65-F5344CB8AC3E}">
        <p14:creationId xmlns:p14="http://schemas.microsoft.com/office/powerpoint/2010/main" val="55569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DNS Private Resolver is a service that enables you to query Azure DNS private zones from an on-premises environment and vice versa without deploying VM based DNS servers.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Azure DNS Private Resolver requires an </a:t>
            </a:r>
            <a:r>
              <a:rPr lang="en-US" b="0" i="0" u="none" strike="noStrike" dirty="0">
                <a:effectLst/>
                <a:latin typeface="Segoe UI" panose="020B0502040204020203" pitchFamily="34" charset="0"/>
                <a:hlinkClick r:id="rId3"/>
              </a:rPr>
              <a:t>Azure Virtual Network</a:t>
            </a:r>
            <a:r>
              <a:rPr lang="en-US" b="0" i="0" dirty="0">
                <a:solidFill>
                  <a:srgbClr val="161616"/>
                </a:solidFill>
                <a:effectLst/>
                <a:latin typeface="Segoe UI" panose="020B0502040204020203" pitchFamily="34" charset="0"/>
              </a:rPr>
              <a:t>. When you create an Azure DNS Private Resolver inside a virtual network, one or more </a:t>
            </a:r>
            <a:r>
              <a:rPr lang="en-US" b="0" i="0" u="none" strike="noStrike" dirty="0">
                <a:effectLst/>
                <a:latin typeface="Segoe UI" panose="020B0502040204020203" pitchFamily="34" charset="0"/>
                <a:hlinkClick r:id="rId4"/>
              </a:rPr>
              <a:t>inbound endpoints</a:t>
            </a:r>
            <a:r>
              <a:rPr lang="en-US" b="0" i="0" dirty="0">
                <a:solidFill>
                  <a:srgbClr val="161616"/>
                </a:solidFill>
                <a:effectLst/>
                <a:latin typeface="Segoe UI" panose="020B0502040204020203" pitchFamily="34" charset="0"/>
              </a:rPr>
              <a:t> are established that can be used as the destination for DNS queries. </a:t>
            </a:r>
            <a:endParaRPr lang="en-US" dirty="0"/>
          </a:p>
          <a:p>
            <a:endParaRPr lang="en-US" dirty="0"/>
          </a:p>
        </p:txBody>
      </p:sp>
      <p:sp>
        <p:nvSpPr>
          <p:cNvPr id="4" name="Slide Number Placeholder 3"/>
          <p:cNvSpPr>
            <a:spLocks noGrp="1"/>
          </p:cNvSpPr>
          <p:nvPr>
            <p:ph type="sldNum" sz="quarter" idx="5"/>
          </p:nvPr>
        </p:nvSpPr>
        <p:spPr/>
        <p:txBody>
          <a:bodyPr/>
          <a:lstStyle/>
          <a:p>
            <a:fld id="{30FEB7C3-9183-43FC-A268-FF9AAEAAAA55}" type="slidenum">
              <a:rPr lang="en-US" smtClean="0"/>
              <a:t>26</a:t>
            </a:fld>
            <a:endParaRPr lang="en-US"/>
          </a:p>
        </p:txBody>
      </p:sp>
    </p:spTree>
    <p:extLst>
      <p:ext uri="{BB962C8B-B14F-4D97-AF65-F5344CB8AC3E}">
        <p14:creationId xmlns:p14="http://schemas.microsoft.com/office/powerpoint/2010/main" val="2912448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Azure Policy evaluates resources and actions in Azure by comparing the properties of those resources to business rules.</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29</a:t>
            </a:fld>
            <a:endParaRPr lang="nb-NO"/>
          </a:p>
        </p:txBody>
      </p:sp>
    </p:spTree>
    <p:extLst>
      <p:ext uri="{BB962C8B-B14F-4D97-AF65-F5344CB8AC3E}">
        <p14:creationId xmlns:p14="http://schemas.microsoft.com/office/powerpoint/2010/main" val="3577364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921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Virtual Network (VNet) is the fundamental building block for your private network in Azure. </a:t>
            </a:r>
          </a:p>
          <a:p>
            <a:r>
              <a:rPr lang="en-US" b="0" i="0" dirty="0">
                <a:solidFill>
                  <a:srgbClr val="161616"/>
                </a:solidFill>
                <a:effectLst/>
                <a:latin typeface="Segoe UI" panose="020B0502040204020203" pitchFamily="34" charset="0"/>
              </a:rPr>
              <a:t>VNet enables many types of Azure resources, such as Azure Virtual Machines (VM), to securely communicate with each other, the internet, and on-premises networks. </a:t>
            </a:r>
          </a:p>
          <a:p>
            <a:r>
              <a:rPr lang="en-US" b="0" i="0" dirty="0">
                <a:solidFill>
                  <a:srgbClr val="161616"/>
                </a:solidFill>
                <a:effectLst/>
                <a:latin typeface="Segoe UI" panose="020B0502040204020203" pitchFamily="34" charset="0"/>
              </a:rPr>
              <a:t>VNet is similar to a traditional network that you'd operate in your own data center, but brings with it additional benefits of Azure's infrastructure such as scale, availability, and isolation.</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7</a:t>
            </a:fld>
            <a:endParaRPr lang="nb-NO"/>
          </a:p>
        </p:txBody>
      </p:sp>
    </p:spTree>
    <p:extLst>
      <p:ext uri="{BB962C8B-B14F-4D97-AF65-F5344CB8AC3E}">
        <p14:creationId xmlns:p14="http://schemas.microsoft.com/office/powerpoint/2010/main" val="97281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https://learn.microsoft.com/en-us/azure/vpn-gateway/vpn-gateway-about-vpngateways</a:t>
            </a:r>
          </a:p>
          <a:p>
            <a:endParaRPr lang="nb-NO" dirty="0"/>
          </a:p>
          <a:p>
            <a:r>
              <a:rPr lang="en-US" b="0" i="0" dirty="0">
                <a:solidFill>
                  <a:srgbClr val="161616"/>
                </a:solidFill>
                <a:effectLst/>
                <a:latin typeface="Segoe UI" panose="020B0502040204020203" pitchFamily="34" charset="0"/>
              </a:rPr>
              <a:t>Azure VPN Gateway is a service that uses a specific type of virtual network gateway to send encrypted traffic between an Azure virtual network and on-premises locations over the public Internet. You can also use VPN Gateway to send encrypted traffic between Azure virtual networks over the Microsoft network. </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11</a:t>
            </a:fld>
            <a:endParaRPr lang="nb-NO"/>
          </a:p>
        </p:txBody>
      </p:sp>
    </p:spTree>
    <p:extLst>
      <p:ext uri="{BB962C8B-B14F-4D97-AF65-F5344CB8AC3E}">
        <p14:creationId xmlns:p14="http://schemas.microsoft.com/office/powerpoint/2010/main" val="166088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ExpressRoute lets you extend your on-premises networks into the Microsoft cloud over a private connection with the help of a connectivity provider.</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12</a:t>
            </a:fld>
            <a:endParaRPr lang="nb-NO"/>
          </a:p>
        </p:txBody>
      </p:sp>
    </p:spTree>
    <p:extLst>
      <p:ext uri="{BB962C8B-B14F-4D97-AF65-F5344CB8AC3E}">
        <p14:creationId xmlns:p14="http://schemas.microsoft.com/office/powerpoint/2010/main" val="260377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use an Azure network security group to filter network traffic between Azure resources in an Azure virtual network. A network security group contains </a:t>
            </a:r>
            <a:r>
              <a:rPr lang="en-US" b="0" i="0" u="none" strike="noStrike" dirty="0">
                <a:effectLst/>
                <a:latin typeface="Segoe UI" panose="020B0502040204020203" pitchFamily="34" charset="0"/>
                <a:hlinkClick r:id="rId3"/>
              </a:rPr>
              <a:t>security rules</a:t>
            </a:r>
            <a:r>
              <a:rPr lang="en-US" b="0" i="0" dirty="0">
                <a:solidFill>
                  <a:srgbClr val="161616"/>
                </a:solidFill>
                <a:effectLst/>
                <a:latin typeface="Segoe UI" panose="020B0502040204020203" pitchFamily="34" charset="0"/>
              </a:rPr>
              <a:t> that allow or deny inbound network traffic to, or outbound network traffic from, several types of Azure resources. For each rule, you can specify source and destination, port, and protocol.</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14</a:t>
            </a:fld>
            <a:endParaRPr lang="nb-NO"/>
          </a:p>
        </p:txBody>
      </p:sp>
    </p:spTree>
    <p:extLst>
      <p:ext uri="{BB962C8B-B14F-4D97-AF65-F5344CB8AC3E}">
        <p14:creationId xmlns:p14="http://schemas.microsoft.com/office/powerpoint/2010/main" val="3605090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https://learn.microsoft.com/en-us/azure/virtual-network/service-tags-overview</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15</a:t>
            </a:fld>
            <a:endParaRPr lang="nb-NO"/>
          </a:p>
        </p:txBody>
      </p:sp>
    </p:spTree>
    <p:extLst>
      <p:ext uri="{BB962C8B-B14F-4D97-AF65-F5344CB8AC3E}">
        <p14:creationId xmlns:p14="http://schemas.microsoft.com/office/powerpoint/2010/main" val="3894681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https://learn.microsoft.com/en-us/azure/virtual-network/virtual-network-service-endpoints-overview</a:t>
            </a:r>
          </a:p>
          <a:p>
            <a:endParaRPr lang="nb-NO" dirty="0"/>
          </a:p>
          <a:p>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18</a:t>
            </a:fld>
            <a:endParaRPr lang="nb-NO"/>
          </a:p>
        </p:txBody>
      </p:sp>
    </p:spTree>
    <p:extLst>
      <p:ext uri="{BB962C8B-B14F-4D97-AF65-F5344CB8AC3E}">
        <p14:creationId xmlns:p14="http://schemas.microsoft.com/office/powerpoint/2010/main" val="141881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948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97837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54661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4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90035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6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4368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9852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61471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03549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2126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241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193047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1.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5.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37.png"/><Relationship Id="rId4" Type="http://schemas.openxmlformats.org/officeDocument/2006/relationships/image" Target="../media/image36.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hyperlink" Target="https://learn.microsoft.com/en-us/azure/virtual-network/network-security-groups-overview" TargetMode="External"/><Relationship Id="rId3" Type="http://schemas.openxmlformats.org/officeDocument/2006/relationships/image" Target="../media/image38.png"/><Relationship Id="rId7" Type="http://schemas.openxmlformats.org/officeDocument/2006/relationships/image" Target="../media/image2.sv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40.sv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44.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48.png"/><Relationship Id="rId4" Type="http://schemas.openxmlformats.org/officeDocument/2006/relationships/image" Target="../media/image9.svg"/><Relationship Id="rId9"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2.sv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learn.microsoft.com/en-us/azure/private-link/private-link-service-overview"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54.png"/><Relationship Id="rId3" Type="http://schemas.openxmlformats.org/officeDocument/2006/relationships/image" Target="../media/image50.png"/><Relationship Id="rId7" Type="http://schemas.openxmlformats.org/officeDocument/2006/relationships/image" Target="../media/image4.png"/><Relationship Id="rId12" Type="http://schemas.openxmlformats.org/officeDocument/2006/relationships/image" Target="../media/image53.sv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7.svg"/><Relationship Id="rId11" Type="http://schemas.openxmlformats.org/officeDocument/2006/relationships/image" Target="../media/image52.png"/><Relationship Id="rId5" Type="http://schemas.openxmlformats.org/officeDocument/2006/relationships/image" Target="../media/image16.png"/><Relationship Id="rId10" Type="http://schemas.openxmlformats.org/officeDocument/2006/relationships/image" Target="../media/image23.svg"/><Relationship Id="rId4" Type="http://schemas.openxmlformats.org/officeDocument/2006/relationships/image" Target="../media/image51.svg"/><Relationship Id="rId9" Type="http://schemas.openxmlformats.org/officeDocument/2006/relationships/image" Target="../media/image22.png"/><Relationship Id="rId14"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56.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57.png"/><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18" Type="http://schemas.openxmlformats.org/officeDocument/2006/relationships/hyperlink" Target="https://learn.microsoft.com/en-us/azure/dns/dns-private-resolver-overview" TargetMode="External"/><Relationship Id="rId3" Type="http://schemas.openxmlformats.org/officeDocument/2006/relationships/image" Target="../media/image58.emf"/><Relationship Id="rId7" Type="http://schemas.openxmlformats.org/officeDocument/2006/relationships/image" Target="../media/image62.emf"/><Relationship Id="rId12" Type="http://schemas.openxmlformats.org/officeDocument/2006/relationships/image" Target="../media/image67.svg"/><Relationship Id="rId17" Type="http://schemas.openxmlformats.org/officeDocument/2006/relationships/image" Target="../media/image72.emf"/><Relationship Id="rId2" Type="http://schemas.openxmlformats.org/officeDocument/2006/relationships/notesSlide" Target="../notesSlides/notesSlide15.xml"/><Relationship Id="rId16" Type="http://schemas.openxmlformats.org/officeDocument/2006/relationships/image" Target="../media/image71.svg"/><Relationship Id="rId20" Type="http://schemas.openxmlformats.org/officeDocument/2006/relationships/image" Target="../media/image2.svg"/><Relationship Id="rId1" Type="http://schemas.openxmlformats.org/officeDocument/2006/relationships/slideLayout" Target="../slideLayouts/slideLayout6.xml"/><Relationship Id="rId6" Type="http://schemas.openxmlformats.org/officeDocument/2006/relationships/image" Target="../media/image61.emf"/><Relationship Id="rId11" Type="http://schemas.openxmlformats.org/officeDocument/2006/relationships/image" Target="../media/image66.png"/><Relationship Id="rId5" Type="http://schemas.openxmlformats.org/officeDocument/2006/relationships/image" Target="../media/image60.emf"/><Relationship Id="rId15" Type="http://schemas.openxmlformats.org/officeDocument/2006/relationships/image" Target="../media/image70.png"/><Relationship Id="rId10" Type="http://schemas.openxmlformats.org/officeDocument/2006/relationships/image" Target="../media/image65.png"/><Relationship Id="rId19" Type="http://schemas.openxmlformats.org/officeDocument/2006/relationships/image" Target="../media/image1.png"/><Relationship Id="rId4" Type="http://schemas.openxmlformats.org/officeDocument/2006/relationships/image" Target="../media/image59.emf"/><Relationship Id="rId9" Type="http://schemas.openxmlformats.org/officeDocument/2006/relationships/image" Target="../media/image64.png"/><Relationship Id="rId14" Type="http://schemas.openxmlformats.org/officeDocument/2006/relationships/image" Target="../media/image69.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3.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4.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5.png"/><Relationship Id="rId7"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77.svg"/><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hyperlink" Target="https://borzenin.com/workshops/" TargetMode="Externa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0.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9.svg"/><Relationship Id="rId7" Type="http://schemas.openxmlformats.org/officeDocument/2006/relationships/image" Target="../media/image17.svg"/><Relationship Id="rId12" Type="http://schemas.openxmlformats.org/officeDocument/2006/relationships/image" Target="../media/image26.png"/><Relationship Id="rId2" Type="http://schemas.openxmlformats.org/officeDocument/2006/relationships/image" Target="../media/image18.png"/><Relationship Id="rId16" Type="http://schemas.openxmlformats.org/officeDocument/2006/relationships/image" Target="../media/image2.sv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1.svg"/><Relationship Id="rId15" Type="http://schemas.openxmlformats.org/officeDocument/2006/relationships/image" Target="../media/image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svg"/><Relationship Id="rId1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258891" y="3711157"/>
            <a:ext cx="6100094" cy="125864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Working with Azure Private Links</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2488924" y="5601215"/>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27.06.2023</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7" name="Graphic 6">
            <a:extLst>
              <a:ext uri="{FF2B5EF4-FFF2-40B4-BE49-F238E27FC236}">
                <a16:creationId xmlns:a16="http://schemas.microsoft.com/office/drawing/2014/main" id="{98AD8761-1DFA-75A4-F789-38D363B6DD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0334" y="1973799"/>
            <a:ext cx="1147552" cy="1147552"/>
          </a:xfrm>
          <a:prstGeom prst="rect">
            <a:avLst/>
          </a:prstGeom>
        </p:spPr>
      </p:pic>
      <p:pic>
        <p:nvPicPr>
          <p:cNvPr id="11" name="Graphic 10">
            <a:extLst>
              <a:ext uri="{FF2B5EF4-FFF2-40B4-BE49-F238E27FC236}">
                <a16:creationId xmlns:a16="http://schemas.microsoft.com/office/drawing/2014/main" id="{3E27198C-DC99-922B-A066-6F7D8171A9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26947" y="3137381"/>
            <a:ext cx="1147552" cy="1147552"/>
          </a:xfrm>
          <a:prstGeom prst="rect">
            <a:avLst/>
          </a:prstGeom>
        </p:spPr>
      </p:pic>
      <p:pic>
        <p:nvPicPr>
          <p:cNvPr id="15" name="Graphic 14">
            <a:extLst>
              <a:ext uri="{FF2B5EF4-FFF2-40B4-BE49-F238E27FC236}">
                <a16:creationId xmlns:a16="http://schemas.microsoft.com/office/drawing/2014/main" id="{95250E79-B463-F794-B27F-C843497064C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77688" y="4071354"/>
            <a:ext cx="1032550" cy="1032550"/>
          </a:xfrm>
          <a:prstGeom prst="rect">
            <a:avLst/>
          </a:prstGeom>
        </p:spPr>
      </p:pic>
      <p:pic>
        <p:nvPicPr>
          <p:cNvPr id="16" name="Picture 4" descr="AzureFunBytes - Getting started with Bicep - Azure DevOps Blog">
            <a:extLst>
              <a:ext uri="{FF2B5EF4-FFF2-40B4-BE49-F238E27FC236}">
                <a16:creationId xmlns:a16="http://schemas.microsoft.com/office/drawing/2014/main" id="{DA60C3A7-B664-BE89-61AE-CEA3AF047E7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9373" y="1262973"/>
            <a:ext cx="1421652" cy="142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1EA45A-C743-587E-EA03-217DB76B6F25}"/>
              </a:ext>
            </a:extLst>
          </p:cNvPr>
          <p:cNvSpPr>
            <a:spLocks noGrp="1"/>
          </p:cNvSpPr>
          <p:nvPr>
            <p:ph type="title"/>
          </p:nvPr>
        </p:nvSpPr>
        <p:spPr>
          <a:xfrm>
            <a:off x="838200" y="365125"/>
            <a:ext cx="10515600" cy="1325563"/>
          </a:xfrm>
        </p:spPr>
        <p:txBody>
          <a:bodyPr/>
          <a:lstStyle/>
          <a:p>
            <a:r>
              <a:rPr lang="nb-NO" dirty="0" err="1"/>
              <a:t>Outbound</a:t>
            </a:r>
            <a:r>
              <a:rPr lang="nb-NO" dirty="0"/>
              <a:t> </a:t>
            </a:r>
            <a:r>
              <a:rPr lang="nb-NO" dirty="0" err="1"/>
              <a:t>access</a:t>
            </a:r>
            <a:endParaRPr lang="nb-NO" dirty="0"/>
          </a:p>
        </p:txBody>
      </p:sp>
      <p:pic>
        <p:nvPicPr>
          <p:cNvPr id="5" name="Picture 2" descr="Diagram of explicit outbound options.">
            <a:extLst>
              <a:ext uri="{FF2B5EF4-FFF2-40B4-BE49-F238E27FC236}">
                <a16:creationId xmlns:a16="http://schemas.microsoft.com/office/drawing/2014/main" id="{02192C08-9211-30D2-215D-2110E5AA8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91" y="1058496"/>
            <a:ext cx="5936181" cy="5046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69D03E0-AE4A-0C32-19B5-604B80B0ECEA}"/>
              </a:ext>
            </a:extLst>
          </p:cNvPr>
          <p:cNvPicPr>
            <a:picLocks noChangeAspect="1"/>
          </p:cNvPicPr>
          <p:nvPr/>
        </p:nvPicPr>
        <p:blipFill>
          <a:blip r:embed="rId3"/>
          <a:stretch>
            <a:fillRect/>
          </a:stretch>
        </p:blipFill>
        <p:spPr>
          <a:xfrm>
            <a:off x="7208520" y="3848100"/>
            <a:ext cx="2600095" cy="1758095"/>
          </a:xfrm>
          <a:prstGeom prst="rect">
            <a:avLst/>
          </a:prstGeom>
        </p:spPr>
      </p:pic>
      <p:sp>
        <p:nvSpPr>
          <p:cNvPr id="7" name="Content Placeholder 2">
            <a:extLst>
              <a:ext uri="{FF2B5EF4-FFF2-40B4-BE49-F238E27FC236}">
                <a16:creationId xmlns:a16="http://schemas.microsoft.com/office/drawing/2014/main" id="{F15DDB48-454B-B799-2E58-25DD13F4ADE5}"/>
              </a:ext>
            </a:extLst>
          </p:cNvPr>
          <p:cNvSpPr txBox="1">
            <a:spLocks/>
          </p:cNvSpPr>
          <p:nvPr/>
        </p:nvSpPr>
        <p:spPr>
          <a:xfrm>
            <a:off x="7208520" y="1391285"/>
            <a:ext cx="5257800" cy="2997835"/>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Implicit</a:t>
            </a:r>
          </a:p>
          <a:p>
            <a:r>
              <a:rPr lang="nb-NO"/>
              <a:t>Explicit</a:t>
            </a:r>
            <a:endParaRPr lang="nb-NO" dirty="0"/>
          </a:p>
        </p:txBody>
      </p:sp>
      <p:pic>
        <p:nvPicPr>
          <p:cNvPr id="9" name="Google Shape;56;p13">
            <a:extLst>
              <a:ext uri="{FF2B5EF4-FFF2-40B4-BE49-F238E27FC236}">
                <a16:creationId xmlns:a16="http://schemas.microsoft.com/office/drawing/2014/main" id="{CC50B964-6D7D-50E7-1963-887AE5DD5E37}"/>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0C6DFA33-7954-EC30-77CB-2FC3FF1201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297" y="6262308"/>
            <a:ext cx="1718444" cy="574556"/>
          </a:xfrm>
          <a:prstGeom prst="rect">
            <a:avLst/>
          </a:prstGeom>
        </p:spPr>
      </p:pic>
    </p:spTree>
    <p:extLst>
      <p:ext uri="{BB962C8B-B14F-4D97-AF65-F5344CB8AC3E}">
        <p14:creationId xmlns:p14="http://schemas.microsoft.com/office/powerpoint/2010/main" val="180038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C2A8C9-3822-F1B9-EF50-E018B5B02A26}"/>
              </a:ext>
            </a:extLst>
          </p:cNvPr>
          <p:cNvSpPr>
            <a:spLocks noGrp="1"/>
          </p:cNvSpPr>
          <p:nvPr>
            <p:ph type="title"/>
          </p:nvPr>
        </p:nvSpPr>
        <p:spPr>
          <a:xfrm>
            <a:off x="838200" y="365125"/>
            <a:ext cx="10515600" cy="1325563"/>
          </a:xfrm>
        </p:spPr>
        <p:txBody>
          <a:bodyPr/>
          <a:lstStyle/>
          <a:p>
            <a:r>
              <a:rPr lang="nb-NO" dirty="0" err="1"/>
              <a:t>Inbound</a:t>
            </a:r>
            <a:r>
              <a:rPr lang="nb-NO" dirty="0"/>
              <a:t> </a:t>
            </a:r>
            <a:r>
              <a:rPr lang="nb-NO" dirty="0" err="1"/>
              <a:t>access</a:t>
            </a:r>
            <a:r>
              <a:rPr lang="nb-NO" dirty="0"/>
              <a:t>: VPN Gateway</a:t>
            </a:r>
          </a:p>
        </p:txBody>
      </p:sp>
      <p:pic>
        <p:nvPicPr>
          <p:cNvPr id="5" name="Picture 4" descr="Diagram of site-to-site VPN Gateway cross-premises connections.">
            <a:extLst>
              <a:ext uri="{FF2B5EF4-FFF2-40B4-BE49-F238E27FC236}">
                <a16:creationId xmlns:a16="http://schemas.microsoft.com/office/drawing/2014/main" id="{9AB2479F-7173-6C94-DDD4-A0C9D9C47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774" y="1690688"/>
            <a:ext cx="9617026" cy="15001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agram of point-to-site connections.">
            <a:extLst>
              <a:ext uri="{FF2B5EF4-FFF2-40B4-BE49-F238E27FC236}">
                <a16:creationId xmlns:a16="http://schemas.microsoft.com/office/drawing/2014/main" id="{167A3F51-70D7-BE90-4ECC-862E70A8D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198" y="3282267"/>
            <a:ext cx="8568344" cy="3378248"/>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a:extLst>
              <a:ext uri="{FF2B5EF4-FFF2-40B4-BE49-F238E27FC236}">
                <a16:creationId xmlns:a16="http://schemas.microsoft.com/office/drawing/2014/main" id="{617DE1EE-5727-C406-837B-8AD095C72D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43631" y="365125"/>
            <a:ext cx="789536" cy="789536"/>
          </a:xfrm>
          <a:prstGeom prst="rect">
            <a:avLst/>
          </a:prstGeom>
        </p:spPr>
      </p:pic>
      <p:sp>
        <p:nvSpPr>
          <p:cNvPr id="8" name="TextBox 7">
            <a:extLst>
              <a:ext uri="{FF2B5EF4-FFF2-40B4-BE49-F238E27FC236}">
                <a16:creationId xmlns:a16="http://schemas.microsoft.com/office/drawing/2014/main" id="{5F0BA751-2634-BF24-A8F9-6D13132B1120}"/>
              </a:ext>
            </a:extLst>
          </p:cNvPr>
          <p:cNvSpPr txBox="1"/>
          <p:nvPr/>
        </p:nvSpPr>
        <p:spPr>
          <a:xfrm>
            <a:off x="505669" y="2241440"/>
            <a:ext cx="1203343" cy="369332"/>
          </a:xfrm>
          <a:prstGeom prst="rect">
            <a:avLst/>
          </a:prstGeom>
          <a:noFill/>
        </p:spPr>
        <p:txBody>
          <a:bodyPr wrap="none" rtlCol="0">
            <a:spAutoFit/>
          </a:bodyPr>
          <a:lstStyle/>
          <a:p>
            <a:r>
              <a:rPr lang="nb-NO" dirty="0"/>
              <a:t>Site-to-</a:t>
            </a:r>
            <a:r>
              <a:rPr lang="nb-NO" dirty="0" err="1"/>
              <a:t>site</a:t>
            </a:r>
            <a:endParaRPr lang="nb-NO" dirty="0"/>
          </a:p>
        </p:txBody>
      </p:sp>
      <p:sp>
        <p:nvSpPr>
          <p:cNvPr id="9" name="TextBox 8">
            <a:extLst>
              <a:ext uri="{FF2B5EF4-FFF2-40B4-BE49-F238E27FC236}">
                <a16:creationId xmlns:a16="http://schemas.microsoft.com/office/drawing/2014/main" id="{22412437-A8A3-9763-4138-675CD265CAF2}"/>
              </a:ext>
            </a:extLst>
          </p:cNvPr>
          <p:cNvSpPr txBox="1"/>
          <p:nvPr/>
        </p:nvSpPr>
        <p:spPr>
          <a:xfrm>
            <a:off x="505668" y="5182760"/>
            <a:ext cx="1340175" cy="369332"/>
          </a:xfrm>
          <a:prstGeom prst="rect">
            <a:avLst/>
          </a:prstGeom>
          <a:noFill/>
        </p:spPr>
        <p:txBody>
          <a:bodyPr wrap="none" rtlCol="0">
            <a:spAutoFit/>
          </a:bodyPr>
          <a:lstStyle/>
          <a:p>
            <a:r>
              <a:rPr lang="nb-NO" dirty="0"/>
              <a:t>Point-to-</a:t>
            </a:r>
            <a:r>
              <a:rPr lang="nb-NO" dirty="0" err="1"/>
              <a:t>site</a:t>
            </a:r>
            <a:endParaRPr lang="nb-NO" dirty="0"/>
          </a:p>
        </p:txBody>
      </p:sp>
      <p:pic>
        <p:nvPicPr>
          <p:cNvPr id="10" name="Google Shape;56;p13">
            <a:extLst>
              <a:ext uri="{FF2B5EF4-FFF2-40B4-BE49-F238E27FC236}">
                <a16:creationId xmlns:a16="http://schemas.microsoft.com/office/drawing/2014/main" id="{321B2102-988B-29C7-AD55-7C6159863526}"/>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06501890-CAE9-61BC-7196-D896EBA21E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90294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99735A-94B2-B0A7-1065-9CF0E1BAF786}"/>
              </a:ext>
            </a:extLst>
          </p:cNvPr>
          <p:cNvSpPr>
            <a:spLocks noGrp="1"/>
          </p:cNvSpPr>
          <p:nvPr>
            <p:ph type="title"/>
          </p:nvPr>
        </p:nvSpPr>
        <p:spPr>
          <a:xfrm>
            <a:off x="838200" y="365125"/>
            <a:ext cx="10515600" cy="1325563"/>
          </a:xfrm>
        </p:spPr>
        <p:txBody>
          <a:bodyPr/>
          <a:lstStyle/>
          <a:p>
            <a:r>
              <a:rPr lang="nb-NO" dirty="0" err="1"/>
              <a:t>Inbound</a:t>
            </a:r>
            <a:r>
              <a:rPr lang="nb-NO" dirty="0"/>
              <a:t> </a:t>
            </a:r>
            <a:r>
              <a:rPr lang="nb-NO" dirty="0" err="1"/>
              <a:t>access</a:t>
            </a:r>
            <a:r>
              <a:rPr lang="nb-NO" dirty="0"/>
              <a:t>: </a:t>
            </a:r>
            <a:r>
              <a:rPr lang="nb-NO" dirty="0" err="1"/>
              <a:t>Azure</a:t>
            </a:r>
            <a:r>
              <a:rPr lang="nb-NO" dirty="0"/>
              <a:t> Express </a:t>
            </a:r>
            <a:r>
              <a:rPr lang="nb-NO" dirty="0" err="1"/>
              <a:t>Route</a:t>
            </a:r>
            <a:endParaRPr lang="nb-NO" dirty="0"/>
          </a:p>
        </p:txBody>
      </p:sp>
      <p:pic>
        <p:nvPicPr>
          <p:cNvPr id="5" name="Graphic 4">
            <a:extLst>
              <a:ext uri="{FF2B5EF4-FFF2-40B4-BE49-F238E27FC236}">
                <a16:creationId xmlns:a16="http://schemas.microsoft.com/office/drawing/2014/main" id="{2ED3EF1E-8A10-7206-59A1-0FE8040370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31744" y="365125"/>
            <a:ext cx="806161" cy="806161"/>
          </a:xfrm>
          <a:prstGeom prst="rect">
            <a:avLst/>
          </a:prstGeom>
        </p:spPr>
      </p:pic>
      <p:pic>
        <p:nvPicPr>
          <p:cNvPr id="6" name="Picture 4" descr="0">
            <a:extLst>
              <a:ext uri="{FF2B5EF4-FFF2-40B4-BE49-F238E27FC236}">
                <a16:creationId xmlns:a16="http://schemas.microsoft.com/office/drawing/2014/main" id="{3887AEB1-8A30-9826-FFC4-1653449EE9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4022" y="1415124"/>
            <a:ext cx="8447722" cy="4596933"/>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56;p13">
            <a:extLst>
              <a:ext uri="{FF2B5EF4-FFF2-40B4-BE49-F238E27FC236}">
                <a16:creationId xmlns:a16="http://schemas.microsoft.com/office/drawing/2014/main" id="{C7C66F32-BF8A-724A-41E3-35B0E7DC31B4}"/>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pic>
        <p:nvPicPr>
          <p:cNvPr id="8" name="Graphic 4">
            <a:extLst>
              <a:ext uri="{FF2B5EF4-FFF2-40B4-BE49-F238E27FC236}">
                <a16:creationId xmlns:a16="http://schemas.microsoft.com/office/drawing/2014/main" id="{20538065-2BE3-87C4-F1F6-C3B8B39BCC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7536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B46272-2617-1A70-B0BE-1D5A108D3071}"/>
              </a:ext>
            </a:extLst>
          </p:cNvPr>
          <p:cNvSpPr>
            <a:spLocks noGrp="1"/>
          </p:cNvSpPr>
          <p:nvPr>
            <p:ph type="title"/>
          </p:nvPr>
        </p:nvSpPr>
        <p:spPr>
          <a:xfrm>
            <a:off x="838200" y="365125"/>
            <a:ext cx="10515600" cy="1325563"/>
          </a:xfrm>
        </p:spPr>
        <p:txBody>
          <a:bodyPr/>
          <a:lstStyle/>
          <a:p>
            <a:r>
              <a:rPr lang="nb-NO" dirty="0"/>
              <a:t>Application </a:t>
            </a:r>
            <a:r>
              <a:rPr lang="nb-NO" dirty="0" err="1"/>
              <a:t>protection</a:t>
            </a:r>
            <a:r>
              <a:rPr lang="nb-NO" dirty="0"/>
              <a:t> services</a:t>
            </a:r>
          </a:p>
        </p:txBody>
      </p:sp>
      <p:sp>
        <p:nvSpPr>
          <p:cNvPr id="5" name="Content Placeholder 2">
            <a:extLst>
              <a:ext uri="{FF2B5EF4-FFF2-40B4-BE49-F238E27FC236}">
                <a16:creationId xmlns:a16="http://schemas.microsoft.com/office/drawing/2014/main" id="{D0C4B9DF-5AE4-2447-2350-61F97CB4753C}"/>
              </a:ext>
            </a:extLst>
          </p:cNvPr>
          <p:cNvSpPr txBox="1">
            <a:spLocks/>
          </p:cNvSpPr>
          <p:nvPr/>
        </p:nvSpPr>
        <p:spPr>
          <a:xfrm>
            <a:off x="838200" y="1825625"/>
            <a:ext cx="10515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dirty="0"/>
              <a:t>Network security groups (NSG)</a:t>
            </a:r>
          </a:p>
          <a:p>
            <a:r>
              <a:rPr lang="nb-NO" dirty="0"/>
              <a:t>Service endpoints</a:t>
            </a:r>
          </a:p>
          <a:p>
            <a:r>
              <a:rPr lang="nb-NO" dirty="0"/>
              <a:t>Private Links, Private Endpoints</a:t>
            </a:r>
          </a:p>
          <a:p>
            <a:r>
              <a:rPr lang="nb-NO" dirty="0">
                <a:solidFill>
                  <a:schemeClr val="bg1">
                    <a:lumMod val="85000"/>
                  </a:schemeClr>
                </a:solidFill>
              </a:rPr>
              <a:t>Azure Firewall (AFW)</a:t>
            </a:r>
          </a:p>
          <a:p>
            <a:r>
              <a:rPr lang="nb-NO" dirty="0">
                <a:solidFill>
                  <a:schemeClr val="bg1">
                    <a:lumMod val="85000"/>
                  </a:schemeClr>
                </a:solidFill>
              </a:rPr>
              <a:t>Web Application Firewall (WAF)</a:t>
            </a:r>
          </a:p>
          <a:p>
            <a:r>
              <a:rPr lang="nb-NO" dirty="0">
                <a:solidFill>
                  <a:schemeClr val="bg1">
                    <a:lumMod val="85000"/>
                  </a:schemeClr>
                </a:solidFill>
              </a:rPr>
              <a:t>DDoS Protection</a:t>
            </a:r>
          </a:p>
          <a:p>
            <a:pPr marL="0" indent="0">
              <a:buFont typeface="Arial" panose="020B0604020202020204" pitchFamily="34" charset="0"/>
              <a:buNone/>
            </a:pPr>
            <a:endParaRPr lang="nb-NO" dirty="0"/>
          </a:p>
          <a:p>
            <a:endParaRPr lang="nb-NO" dirty="0"/>
          </a:p>
          <a:p>
            <a:endParaRPr lang="nb-NO" dirty="0"/>
          </a:p>
        </p:txBody>
      </p:sp>
      <p:pic>
        <p:nvPicPr>
          <p:cNvPr id="6" name="Google Shape;56;p13">
            <a:extLst>
              <a:ext uri="{FF2B5EF4-FFF2-40B4-BE49-F238E27FC236}">
                <a16:creationId xmlns:a16="http://schemas.microsoft.com/office/drawing/2014/main" id="{87817940-1D63-3614-9938-6632C006A180}"/>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670451EB-452A-7F9A-EE11-E24B3A9BA0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9437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SG-processing">
            <a:extLst>
              <a:ext uri="{FF2B5EF4-FFF2-40B4-BE49-F238E27FC236}">
                <a16:creationId xmlns:a16="http://schemas.microsoft.com/office/drawing/2014/main" id="{C41088A9-1CDE-0381-F03F-DDBF708A2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4" y="1225191"/>
            <a:ext cx="5538965" cy="492933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C56D551-9C59-1E0C-DC86-AF32D5DAE5A8}"/>
              </a:ext>
            </a:extLst>
          </p:cNvPr>
          <p:cNvSpPr>
            <a:spLocks noGrp="1"/>
          </p:cNvSpPr>
          <p:nvPr>
            <p:ph type="title"/>
          </p:nvPr>
        </p:nvSpPr>
        <p:spPr>
          <a:xfrm>
            <a:off x="838200" y="365125"/>
            <a:ext cx="10515600" cy="1325563"/>
          </a:xfrm>
        </p:spPr>
        <p:txBody>
          <a:bodyPr/>
          <a:lstStyle/>
          <a:p>
            <a:r>
              <a:rPr lang="nb-NO" dirty="0"/>
              <a:t>Network Security Group - NSG</a:t>
            </a:r>
          </a:p>
        </p:txBody>
      </p:sp>
      <p:sp>
        <p:nvSpPr>
          <p:cNvPr id="6" name="Content Placeholder 2">
            <a:extLst>
              <a:ext uri="{FF2B5EF4-FFF2-40B4-BE49-F238E27FC236}">
                <a16:creationId xmlns:a16="http://schemas.microsoft.com/office/drawing/2014/main" id="{6E8BBC1B-19A5-E5C8-65D1-9D471444EFC0}"/>
              </a:ext>
            </a:extLst>
          </p:cNvPr>
          <p:cNvSpPr txBox="1">
            <a:spLocks/>
          </p:cNvSpPr>
          <p:nvPr/>
        </p:nvSpPr>
        <p:spPr>
          <a:xfrm>
            <a:off x="838200" y="1825625"/>
            <a:ext cx="5344886"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b-NO" b="1"/>
              <a:t>NSG rule properties</a:t>
            </a:r>
          </a:p>
          <a:p>
            <a:r>
              <a:rPr lang="nb-NO"/>
              <a:t>Name</a:t>
            </a:r>
          </a:p>
          <a:p>
            <a:r>
              <a:rPr lang="nb-NO"/>
              <a:t>Priority</a:t>
            </a:r>
          </a:p>
          <a:p>
            <a:r>
              <a:rPr lang="nb-NO"/>
              <a:t>Source and Destination</a:t>
            </a:r>
          </a:p>
          <a:p>
            <a:r>
              <a:rPr lang="nb-NO"/>
              <a:t>Protocol </a:t>
            </a:r>
          </a:p>
          <a:p>
            <a:r>
              <a:rPr lang="nb-NO"/>
              <a:t>Direction (inbound | outbound)</a:t>
            </a:r>
          </a:p>
          <a:p>
            <a:r>
              <a:rPr lang="nb-NO"/>
              <a:t>Port range</a:t>
            </a:r>
          </a:p>
          <a:p>
            <a:r>
              <a:rPr lang="nb-NO"/>
              <a:t>Action (allow | deny)</a:t>
            </a:r>
            <a:endParaRPr lang="nb-NO" dirty="0"/>
          </a:p>
        </p:txBody>
      </p:sp>
      <p:pic>
        <p:nvPicPr>
          <p:cNvPr id="7" name="Graphic 6">
            <a:extLst>
              <a:ext uri="{FF2B5EF4-FFF2-40B4-BE49-F238E27FC236}">
                <a16:creationId xmlns:a16="http://schemas.microsoft.com/office/drawing/2014/main" id="{8FAF7C91-744A-FB2A-5250-B3B2A98FA7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5447" y="346283"/>
            <a:ext cx="978353" cy="978353"/>
          </a:xfrm>
          <a:prstGeom prst="rect">
            <a:avLst/>
          </a:prstGeom>
        </p:spPr>
      </p:pic>
      <p:pic>
        <p:nvPicPr>
          <p:cNvPr id="9" name="Graphic 4">
            <a:extLst>
              <a:ext uri="{FF2B5EF4-FFF2-40B4-BE49-F238E27FC236}">
                <a16:creationId xmlns:a16="http://schemas.microsoft.com/office/drawing/2014/main" id="{AFB25257-0D7A-CF7C-0467-3A05E672E9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sp>
        <p:nvSpPr>
          <p:cNvPr id="3" name="TextBox 2">
            <a:extLst>
              <a:ext uri="{FF2B5EF4-FFF2-40B4-BE49-F238E27FC236}">
                <a16:creationId xmlns:a16="http://schemas.microsoft.com/office/drawing/2014/main" id="{B144803E-3525-DB5C-08B8-8CE1582DD8F3}"/>
              </a:ext>
            </a:extLst>
          </p:cNvPr>
          <p:cNvSpPr txBox="1"/>
          <p:nvPr/>
        </p:nvSpPr>
        <p:spPr>
          <a:xfrm>
            <a:off x="2580350" y="6289458"/>
            <a:ext cx="8911739" cy="369332"/>
          </a:xfrm>
          <a:prstGeom prst="rect">
            <a:avLst/>
          </a:prstGeom>
          <a:noFill/>
        </p:spPr>
        <p:txBody>
          <a:bodyPr wrap="square">
            <a:spAutoFit/>
          </a:bodyPr>
          <a:lstStyle/>
          <a:p>
            <a:pPr algn="ctr"/>
            <a:r>
              <a:rPr lang="nb-NO" dirty="0">
                <a:hlinkClick r:id="rId8"/>
              </a:rPr>
              <a:t>https://learn.microsoft.com/en-us/azure/virtual-network/network-security-groups-overview</a:t>
            </a:r>
            <a:r>
              <a:rPr lang="nb-NO" dirty="0"/>
              <a:t> </a:t>
            </a:r>
            <a:endParaRPr lang="en-US" dirty="0"/>
          </a:p>
        </p:txBody>
      </p:sp>
    </p:spTree>
    <p:extLst>
      <p:ext uri="{BB962C8B-B14F-4D97-AF65-F5344CB8AC3E}">
        <p14:creationId xmlns:p14="http://schemas.microsoft.com/office/powerpoint/2010/main" val="166755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E9F9D2-4F96-215A-2A2D-AF3CAAF3CE85}"/>
              </a:ext>
            </a:extLst>
          </p:cNvPr>
          <p:cNvSpPr>
            <a:spLocks noGrp="1"/>
          </p:cNvSpPr>
          <p:nvPr>
            <p:ph type="title"/>
          </p:nvPr>
        </p:nvSpPr>
        <p:spPr>
          <a:xfrm>
            <a:off x="838200" y="365125"/>
            <a:ext cx="10515600" cy="1325563"/>
          </a:xfrm>
        </p:spPr>
        <p:txBody>
          <a:bodyPr/>
          <a:lstStyle/>
          <a:p>
            <a:r>
              <a:rPr lang="nb-NO" dirty="0"/>
              <a:t>Service tags</a:t>
            </a:r>
          </a:p>
        </p:txBody>
      </p:sp>
      <p:pic>
        <p:nvPicPr>
          <p:cNvPr id="5" name="Picture 2" descr="Network isolation of Azure services using service tags">
            <a:extLst>
              <a:ext uri="{FF2B5EF4-FFF2-40B4-BE49-F238E27FC236}">
                <a16:creationId xmlns:a16="http://schemas.microsoft.com/office/drawing/2014/main" id="{940C2CE2-DA25-BBA5-1532-7022CF403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069" y="1690688"/>
            <a:ext cx="5272837" cy="4594035"/>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56;p13">
            <a:extLst>
              <a:ext uri="{FF2B5EF4-FFF2-40B4-BE49-F238E27FC236}">
                <a16:creationId xmlns:a16="http://schemas.microsoft.com/office/drawing/2014/main" id="{98E90CBB-9422-C5D4-94FE-7E93329797B0}"/>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F4BEA66B-BB61-749C-412B-3AF961A26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955387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4BA8F7-A539-7498-3953-E9FD37264E38}"/>
              </a:ext>
            </a:extLst>
          </p:cNvPr>
          <p:cNvSpPr>
            <a:spLocks noGrp="1"/>
          </p:cNvSpPr>
          <p:nvPr>
            <p:ph type="title"/>
          </p:nvPr>
        </p:nvSpPr>
        <p:spPr>
          <a:xfrm>
            <a:off x="838200" y="365125"/>
            <a:ext cx="10515600" cy="1325563"/>
          </a:xfrm>
        </p:spPr>
        <p:txBody>
          <a:bodyPr/>
          <a:lstStyle/>
          <a:p>
            <a:r>
              <a:rPr lang="nb-NO" dirty="0"/>
              <a:t>Network Security Group – default NSG rules</a:t>
            </a:r>
          </a:p>
        </p:txBody>
      </p:sp>
      <p:pic>
        <p:nvPicPr>
          <p:cNvPr id="5" name="Picture 4">
            <a:extLst>
              <a:ext uri="{FF2B5EF4-FFF2-40B4-BE49-F238E27FC236}">
                <a16:creationId xmlns:a16="http://schemas.microsoft.com/office/drawing/2014/main" id="{49D27FC2-CE3E-BC75-4D6E-1D346AF9C419}"/>
              </a:ext>
            </a:extLst>
          </p:cNvPr>
          <p:cNvPicPr>
            <a:picLocks noChangeAspect="1"/>
          </p:cNvPicPr>
          <p:nvPr/>
        </p:nvPicPr>
        <p:blipFill>
          <a:blip r:embed="rId2"/>
          <a:stretch>
            <a:fillRect/>
          </a:stretch>
        </p:blipFill>
        <p:spPr>
          <a:xfrm>
            <a:off x="602685" y="4964504"/>
            <a:ext cx="11276190" cy="1180952"/>
          </a:xfrm>
          <a:prstGeom prst="rect">
            <a:avLst/>
          </a:prstGeom>
        </p:spPr>
      </p:pic>
      <p:pic>
        <p:nvPicPr>
          <p:cNvPr id="6" name="Picture 5">
            <a:extLst>
              <a:ext uri="{FF2B5EF4-FFF2-40B4-BE49-F238E27FC236}">
                <a16:creationId xmlns:a16="http://schemas.microsoft.com/office/drawing/2014/main" id="{8BA779A6-4F14-D947-40DC-AF9AD15FADA5}"/>
              </a:ext>
            </a:extLst>
          </p:cNvPr>
          <p:cNvPicPr>
            <a:picLocks noChangeAspect="1"/>
          </p:cNvPicPr>
          <p:nvPr/>
        </p:nvPicPr>
        <p:blipFill>
          <a:blip r:embed="rId3"/>
          <a:stretch>
            <a:fillRect/>
          </a:stretch>
        </p:blipFill>
        <p:spPr>
          <a:xfrm>
            <a:off x="362666" y="2393710"/>
            <a:ext cx="11466667" cy="1247619"/>
          </a:xfrm>
          <a:prstGeom prst="rect">
            <a:avLst/>
          </a:prstGeom>
        </p:spPr>
      </p:pic>
      <p:sp>
        <p:nvSpPr>
          <p:cNvPr id="7" name="TextBox 6">
            <a:extLst>
              <a:ext uri="{FF2B5EF4-FFF2-40B4-BE49-F238E27FC236}">
                <a16:creationId xmlns:a16="http://schemas.microsoft.com/office/drawing/2014/main" id="{14109DBA-6AEF-AEDF-4950-FEBF15CB159A}"/>
              </a:ext>
            </a:extLst>
          </p:cNvPr>
          <p:cNvSpPr txBox="1"/>
          <p:nvPr/>
        </p:nvSpPr>
        <p:spPr>
          <a:xfrm>
            <a:off x="525780" y="2004060"/>
            <a:ext cx="986167" cy="369332"/>
          </a:xfrm>
          <a:prstGeom prst="rect">
            <a:avLst/>
          </a:prstGeom>
          <a:noFill/>
        </p:spPr>
        <p:txBody>
          <a:bodyPr wrap="none" rtlCol="0">
            <a:spAutoFit/>
          </a:bodyPr>
          <a:lstStyle/>
          <a:p>
            <a:r>
              <a:rPr lang="nb-NO" b="1" u="sng" dirty="0" err="1"/>
              <a:t>Inbound</a:t>
            </a:r>
            <a:endParaRPr lang="nb-NO" b="1" u="sng" dirty="0"/>
          </a:p>
        </p:txBody>
      </p:sp>
      <p:sp>
        <p:nvSpPr>
          <p:cNvPr id="8" name="TextBox 7">
            <a:extLst>
              <a:ext uri="{FF2B5EF4-FFF2-40B4-BE49-F238E27FC236}">
                <a16:creationId xmlns:a16="http://schemas.microsoft.com/office/drawing/2014/main" id="{412CE2B8-6EF0-AE37-0CB2-103E0DDCF44C}"/>
              </a:ext>
            </a:extLst>
          </p:cNvPr>
          <p:cNvSpPr txBox="1"/>
          <p:nvPr/>
        </p:nvSpPr>
        <p:spPr>
          <a:xfrm>
            <a:off x="525780" y="4511040"/>
            <a:ext cx="1160895" cy="369332"/>
          </a:xfrm>
          <a:prstGeom prst="rect">
            <a:avLst/>
          </a:prstGeom>
          <a:noFill/>
        </p:spPr>
        <p:txBody>
          <a:bodyPr wrap="none" rtlCol="0">
            <a:spAutoFit/>
          </a:bodyPr>
          <a:lstStyle/>
          <a:p>
            <a:r>
              <a:rPr lang="nb-NO" b="1" u="sng" dirty="0" err="1"/>
              <a:t>Outbound</a:t>
            </a:r>
            <a:endParaRPr lang="nb-NO" b="1" u="sng" dirty="0"/>
          </a:p>
        </p:txBody>
      </p:sp>
      <p:pic>
        <p:nvPicPr>
          <p:cNvPr id="9" name="Google Shape;56;p13">
            <a:extLst>
              <a:ext uri="{FF2B5EF4-FFF2-40B4-BE49-F238E27FC236}">
                <a16:creationId xmlns:a16="http://schemas.microsoft.com/office/drawing/2014/main" id="{CFEC41A2-C7F4-D6B4-9EEA-569C3F602F72}"/>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6DBF065E-DDC2-DA2B-B27A-C4618ED555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03173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4BA8F7-A539-7498-3953-E9FD37264E38}"/>
              </a:ext>
            </a:extLst>
          </p:cNvPr>
          <p:cNvSpPr>
            <a:spLocks noGrp="1"/>
          </p:cNvSpPr>
          <p:nvPr>
            <p:ph type="title"/>
          </p:nvPr>
        </p:nvSpPr>
        <p:spPr>
          <a:xfrm>
            <a:off x="838200" y="365125"/>
            <a:ext cx="10515600" cy="1325563"/>
          </a:xfrm>
        </p:spPr>
        <p:txBody>
          <a:bodyPr/>
          <a:lstStyle/>
          <a:p>
            <a:r>
              <a:rPr lang="nb-NO" dirty="0"/>
              <a:t>Network Security Group – examples</a:t>
            </a:r>
          </a:p>
        </p:txBody>
      </p:sp>
      <p:sp>
        <p:nvSpPr>
          <p:cNvPr id="7" name="TextBox 6">
            <a:extLst>
              <a:ext uri="{FF2B5EF4-FFF2-40B4-BE49-F238E27FC236}">
                <a16:creationId xmlns:a16="http://schemas.microsoft.com/office/drawing/2014/main" id="{14109DBA-6AEF-AEDF-4950-FEBF15CB159A}"/>
              </a:ext>
            </a:extLst>
          </p:cNvPr>
          <p:cNvSpPr txBox="1"/>
          <p:nvPr/>
        </p:nvSpPr>
        <p:spPr>
          <a:xfrm>
            <a:off x="525780" y="2004060"/>
            <a:ext cx="986167" cy="369332"/>
          </a:xfrm>
          <a:prstGeom prst="rect">
            <a:avLst/>
          </a:prstGeom>
          <a:noFill/>
        </p:spPr>
        <p:txBody>
          <a:bodyPr wrap="none" rtlCol="0">
            <a:spAutoFit/>
          </a:bodyPr>
          <a:lstStyle/>
          <a:p>
            <a:r>
              <a:rPr lang="nb-NO" b="1" u="sng" dirty="0" err="1"/>
              <a:t>Inbound</a:t>
            </a:r>
            <a:endParaRPr lang="nb-NO" b="1" u="sng" dirty="0"/>
          </a:p>
        </p:txBody>
      </p:sp>
      <p:pic>
        <p:nvPicPr>
          <p:cNvPr id="9" name="Google Shape;56;p13">
            <a:extLst>
              <a:ext uri="{FF2B5EF4-FFF2-40B4-BE49-F238E27FC236}">
                <a16:creationId xmlns:a16="http://schemas.microsoft.com/office/drawing/2014/main" id="{CFEC41A2-C7F4-D6B4-9EEA-569C3F602F72}"/>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6DBF065E-DDC2-DA2B-B27A-C4618ED555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3" name="Picture 2">
            <a:extLst>
              <a:ext uri="{FF2B5EF4-FFF2-40B4-BE49-F238E27FC236}">
                <a16:creationId xmlns:a16="http://schemas.microsoft.com/office/drawing/2014/main" id="{220D2255-C367-54F2-5560-5E2F22F92AC3}"/>
              </a:ext>
            </a:extLst>
          </p:cNvPr>
          <p:cNvPicPr>
            <a:picLocks noChangeAspect="1"/>
          </p:cNvPicPr>
          <p:nvPr/>
        </p:nvPicPr>
        <p:blipFill>
          <a:blip r:embed="rId5"/>
          <a:stretch>
            <a:fillRect/>
          </a:stretch>
        </p:blipFill>
        <p:spPr>
          <a:xfrm>
            <a:off x="525780" y="2885320"/>
            <a:ext cx="10238095" cy="2723809"/>
          </a:xfrm>
          <a:prstGeom prst="rect">
            <a:avLst/>
          </a:prstGeom>
        </p:spPr>
      </p:pic>
    </p:spTree>
    <p:extLst>
      <p:ext uri="{BB962C8B-B14F-4D97-AF65-F5344CB8AC3E}">
        <p14:creationId xmlns:p14="http://schemas.microsoft.com/office/powerpoint/2010/main" val="385791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curing Azure services to virtual networks">
            <a:extLst>
              <a:ext uri="{FF2B5EF4-FFF2-40B4-BE49-F238E27FC236}">
                <a16:creationId xmlns:a16="http://schemas.microsoft.com/office/drawing/2014/main" id="{AB146F59-0695-53F3-C4AD-8DE48228A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349" y="533400"/>
            <a:ext cx="7108544" cy="61950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51A7366-51C3-8C43-C340-3B7D95B20F67}"/>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6" name="Google Shape;56;p13">
            <a:extLst>
              <a:ext uri="{FF2B5EF4-FFF2-40B4-BE49-F238E27FC236}">
                <a16:creationId xmlns:a16="http://schemas.microsoft.com/office/drawing/2014/main" id="{437B9BAE-D32A-96BF-5C68-FF453D37D47C}"/>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2552AB2E-1599-341C-868D-9D1E8EF4AA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215336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56;p13">
            <a:extLst>
              <a:ext uri="{FF2B5EF4-FFF2-40B4-BE49-F238E27FC236}">
                <a16:creationId xmlns:a16="http://schemas.microsoft.com/office/drawing/2014/main" id="{64AE39D8-E574-A44B-39FB-3357EFB87CD3}"/>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4" name="Title 1">
            <a:extLst>
              <a:ext uri="{FF2B5EF4-FFF2-40B4-BE49-F238E27FC236}">
                <a16:creationId xmlns:a16="http://schemas.microsoft.com/office/drawing/2014/main" id="{B5EF3408-3A5E-95CF-24BC-930418F15B35}"/>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5" name="Picture 2" descr="Service Endpoints">
            <a:extLst>
              <a:ext uri="{FF2B5EF4-FFF2-40B4-BE49-F238E27FC236}">
                <a16:creationId xmlns:a16="http://schemas.microsoft.com/office/drawing/2014/main" id="{187CF094-8894-BD97-CF11-CDA4AEBC66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140" y="1270440"/>
            <a:ext cx="9951720" cy="488632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659C9C74-55F9-F296-1192-2C5799B8C0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3699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err="1"/>
              <a:t>IaC</a:t>
            </a:r>
            <a:r>
              <a:rPr lang="en-US" dirty="0"/>
              <a:t> workshops roadmap:</a:t>
            </a:r>
          </a:p>
          <a:p>
            <a:r>
              <a:rPr lang="en-US" dirty="0"/>
              <a:t>[x] 2021-2022 - AKS workshops 6 out of 8</a:t>
            </a:r>
          </a:p>
          <a:p>
            <a:r>
              <a:rPr lang="en-US" dirty="0"/>
              <a:t>[x] Automate workload provisioning with Azure DevOps</a:t>
            </a:r>
          </a:p>
          <a:p>
            <a:r>
              <a:rPr lang="en-US" dirty="0"/>
              <a:t>[x] Load-balancing options on Azure</a:t>
            </a:r>
          </a:p>
          <a:p>
            <a:r>
              <a:rPr lang="en-US" dirty="0"/>
              <a:t>[x] Automate DNS and certificates management on Azure</a:t>
            </a:r>
          </a:p>
          <a:p>
            <a:r>
              <a:rPr lang="en-US" strike="sngStrike" dirty="0"/>
              <a:t>[  ] Working with Azure Container Apps</a:t>
            </a:r>
          </a:p>
          <a:p>
            <a:r>
              <a:rPr lang="en-US" b="1" dirty="0"/>
              <a:t>[  ] Working with Azure Private Links (June)</a:t>
            </a:r>
          </a:p>
          <a:p>
            <a:r>
              <a:rPr lang="en-US" dirty="0"/>
              <a:t>[  ] Working with Azure Policy (August)</a:t>
            </a:r>
          </a:p>
          <a:p>
            <a:r>
              <a:rPr lang="en-US" dirty="0"/>
              <a:t>[  ] Azure Landing Zones 101 (September)</a:t>
            </a:r>
          </a:p>
          <a:p>
            <a:r>
              <a:rPr lang="en-US" dirty="0"/>
              <a:t>“regular” events - very unlikely </a:t>
            </a:r>
            <a:r>
              <a:rPr lang="en-US" dirty="0">
                <a:sym typeface="Wingdings" panose="05000000000000000000" pitchFamily="2" charset="2"/>
              </a:rPr>
              <a:t>, but ping me if you have interesting topic to present</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C0FD-17AD-5A86-D7E4-9F8B19EDB8BE}"/>
              </a:ext>
            </a:extLst>
          </p:cNvPr>
          <p:cNvSpPr>
            <a:spLocks noGrp="1"/>
          </p:cNvSpPr>
          <p:nvPr>
            <p:ph type="title"/>
          </p:nvPr>
        </p:nvSpPr>
        <p:spPr/>
        <p:txBody>
          <a:bodyPr/>
          <a:lstStyle/>
          <a:p>
            <a:r>
              <a:rPr lang="nb-NO" dirty="0"/>
              <a:t>Private Endpoints and Private links</a:t>
            </a:r>
            <a:endParaRPr lang="en-US" dirty="0"/>
          </a:p>
        </p:txBody>
      </p:sp>
      <p:sp>
        <p:nvSpPr>
          <p:cNvPr id="3" name="Text Placeholder 2">
            <a:extLst>
              <a:ext uri="{FF2B5EF4-FFF2-40B4-BE49-F238E27FC236}">
                <a16:creationId xmlns:a16="http://schemas.microsoft.com/office/drawing/2014/main" id="{F3573E1E-0EF5-AAA2-CA6A-EA2A0E5671A1}"/>
              </a:ext>
            </a:extLst>
          </p:cNvPr>
          <p:cNvSpPr>
            <a:spLocks noGrp="1"/>
          </p:cNvSpPr>
          <p:nvPr>
            <p:ph type="body" idx="1"/>
          </p:nvPr>
        </p:nvSpPr>
        <p:spPr>
          <a:xfrm>
            <a:off x="415600" y="1536633"/>
            <a:ext cx="9816971" cy="4555200"/>
          </a:xfrm>
        </p:spPr>
        <p:txBody>
          <a:bodyPr/>
          <a:lstStyle/>
          <a:p>
            <a:r>
              <a:rPr lang="en-US" dirty="0"/>
              <a:t>Privately access services on the Azure platform</a:t>
            </a:r>
          </a:p>
          <a:p>
            <a:r>
              <a:rPr lang="en-US" dirty="0"/>
              <a:t>On-premises and peered networks</a:t>
            </a:r>
          </a:p>
          <a:p>
            <a:r>
              <a:rPr lang="en-US" dirty="0"/>
              <a:t>Protection against data leakage</a:t>
            </a:r>
          </a:p>
          <a:p>
            <a:r>
              <a:rPr lang="en-US" dirty="0"/>
              <a:t>Extend to your own services</a:t>
            </a:r>
          </a:p>
          <a:p>
            <a:endParaRPr lang="en-US" dirty="0"/>
          </a:p>
        </p:txBody>
      </p:sp>
      <p:pic>
        <p:nvPicPr>
          <p:cNvPr id="5" name="Graphic 4">
            <a:extLst>
              <a:ext uri="{FF2B5EF4-FFF2-40B4-BE49-F238E27FC236}">
                <a16:creationId xmlns:a16="http://schemas.microsoft.com/office/drawing/2014/main" id="{0EA27CB8-8340-5A1C-F770-C3908B90DB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7" name="Graphic 6">
            <a:extLst>
              <a:ext uri="{FF2B5EF4-FFF2-40B4-BE49-F238E27FC236}">
                <a16:creationId xmlns:a16="http://schemas.microsoft.com/office/drawing/2014/main" id="{A6F93A32-B015-AFD9-3272-41FB676F2C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49914" y="689655"/>
            <a:ext cx="504825" cy="504825"/>
          </a:xfrm>
          <a:prstGeom prst="rect">
            <a:avLst/>
          </a:prstGeom>
        </p:spPr>
      </p:pic>
      <p:pic>
        <p:nvPicPr>
          <p:cNvPr id="8" name="Graphic 7">
            <a:extLst>
              <a:ext uri="{FF2B5EF4-FFF2-40B4-BE49-F238E27FC236}">
                <a16:creationId xmlns:a16="http://schemas.microsoft.com/office/drawing/2014/main" id="{EB2288CB-7369-C8D3-ECA2-E1BDC79D55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96474" y="682035"/>
            <a:ext cx="512445" cy="512445"/>
          </a:xfrm>
          <a:prstGeom prst="rect">
            <a:avLst/>
          </a:prstGeom>
        </p:spPr>
      </p:pic>
      <p:pic>
        <p:nvPicPr>
          <p:cNvPr id="12" name="Picture 11">
            <a:extLst>
              <a:ext uri="{FF2B5EF4-FFF2-40B4-BE49-F238E27FC236}">
                <a16:creationId xmlns:a16="http://schemas.microsoft.com/office/drawing/2014/main" id="{5440BA41-7AD3-536D-DFC2-8162EF583A16}"/>
              </a:ext>
            </a:extLst>
          </p:cNvPr>
          <p:cNvPicPr>
            <a:picLocks noChangeAspect="1"/>
          </p:cNvPicPr>
          <p:nvPr/>
        </p:nvPicPr>
        <p:blipFill>
          <a:blip r:embed="rId9"/>
          <a:stretch>
            <a:fillRect/>
          </a:stretch>
        </p:blipFill>
        <p:spPr>
          <a:xfrm>
            <a:off x="3204753" y="3123982"/>
            <a:ext cx="8831383" cy="3734017"/>
          </a:xfrm>
          <a:prstGeom prst="rect">
            <a:avLst/>
          </a:prstGeom>
        </p:spPr>
      </p:pic>
    </p:spTree>
    <p:extLst>
      <p:ext uri="{BB962C8B-B14F-4D97-AF65-F5344CB8AC3E}">
        <p14:creationId xmlns:p14="http://schemas.microsoft.com/office/powerpoint/2010/main" val="2657661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D70B8D-F4A3-86FA-9A6F-58153D20A1E2}"/>
              </a:ext>
            </a:extLst>
          </p:cNvPr>
          <p:cNvSpPr>
            <a:spLocks noGrp="1"/>
          </p:cNvSpPr>
          <p:nvPr>
            <p:ph type="title"/>
          </p:nvPr>
        </p:nvSpPr>
        <p:spPr>
          <a:xfrm>
            <a:off x="829491" y="365125"/>
            <a:ext cx="10515600" cy="1325563"/>
          </a:xfrm>
        </p:spPr>
        <p:txBody>
          <a:bodyPr/>
          <a:lstStyle/>
          <a:p>
            <a:r>
              <a:rPr lang="nb-NO" dirty="0"/>
              <a:t>Private Endpoints and Private links</a:t>
            </a:r>
          </a:p>
        </p:txBody>
      </p:sp>
      <p:pic>
        <p:nvPicPr>
          <p:cNvPr id="6" name="Graphic 5">
            <a:extLst>
              <a:ext uri="{FF2B5EF4-FFF2-40B4-BE49-F238E27FC236}">
                <a16:creationId xmlns:a16="http://schemas.microsoft.com/office/drawing/2014/main" id="{72E6C37A-4761-0879-FCC4-87FA90144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1205" y="689655"/>
            <a:ext cx="504825" cy="504825"/>
          </a:xfrm>
          <a:prstGeom prst="rect">
            <a:avLst/>
          </a:prstGeom>
        </p:spPr>
      </p:pic>
      <p:pic>
        <p:nvPicPr>
          <p:cNvPr id="7" name="Graphic 6">
            <a:extLst>
              <a:ext uri="{FF2B5EF4-FFF2-40B4-BE49-F238E27FC236}">
                <a16:creationId xmlns:a16="http://schemas.microsoft.com/office/drawing/2014/main" id="{3C9AEE6C-7595-3B30-2D91-B1F1E5006D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87765" y="682035"/>
            <a:ext cx="512445" cy="512445"/>
          </a:xfrm>
          <a:prstGeom prst="rect">
            <a:avLst/>
          </a:prstGeom>
        </p:spPr>
      </p:pic>
      <p:pic>
        <p:nvPicPr>
          <p:cNvPr id="8" name="Google Shape;56;p13">
            <a:extLst>
              <a:ext uri="{FF2B5EF4-FFF2-40B4-BE49-F238E27FC236}">
                <a16:creationId xmlns:a16="http://schemas.microsoft.com/office/drawing/2014/main" id="{A6456909-D685-4140-DFD9-7F11E5F1F19C}"/>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CD948D9C-3987-BB03-C1B3-9E45EB45F86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pic>
        <p:nvPicPr>
          <p:cNvPr id="5" name="Picture 2" descr="Private Endpoints">
            <a:extLst>
              <a:ext uri="{FF2B5EF4-FFF2-40B4-BE49-F238E27FC236}">
                <a16:creationId xmlns:a16="http://schemas.microsoft.com/office/drawing/2014/main" id="{BEC9D205-D857-592C-8D3D-A217147F8B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0491" y="1449341"/>
            <a:ext cx="9466218" cy="464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496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25AF-0E78-4B16-15F9-E711B76B28EF}"/>
              </a:ext>
            </a:extLst>
          </p:cNvPr>
          <p:cNvSpPr>
            <a:spLocks noGrp="1"/>
          </p:cNvSpPr>
          <p:nvPr>
            <p:ph type="title"/>
          </p:nvPr>
        </p:nvSpPr>
        <p:spPr/>
        <p:txBody>
          <a:bodyPr/>
          <a:lstStyle/>
          <a:p>
            <a:r>
              <a:rPr lang="en-US" dirty="0"/>
              <a:t>Private connectivity to your own service</a:t>
            </a:r>
          </a:p>
        </p:txBody>
      </p:sp>
      <p:pic>
        <p:nvPicPr>
          <p:cNvPr id="7" name="Picture 6">
            <a:extLst>
              <a:ext uri="{FF2B5EF4-FFF2-40B4-BE49-F238E27FC236}">
                <a16:creationId xmlns:a16="http://schemas.microsoft.com/office/drawing/2014/main" id="{B1D682F2-5444-1467-5B34-3539E23636D1}"/>
              </a:ext>
            </a:extLst>
          </p:cNvPr>
          <p:cNvPicPr>
            <a:picLocks noChangeAspect="1"/>
          </p:cNvPicPr>
          <p:nvPr/>
        </p:nvPicPr>
        <p:blipFill>
          <a:blip r:embed="rId3"/>
          <a:stretch>
            <a:fillRect/>
          </a:stretch>
        </p:blipFill>
        <p:spPr>
          <a:xfrm>
            <a:off x="871930" y="2154386"/>
            <a:ext cx="10657143" cy="3838095"/>
          </a:xfrm>
          <a:prstGeom prst="rect">
            <a:avLst/>
          </a:prstGeom>
        </p:spPr>
      </p:pic>
      <p:sp>
        <p:nvSpPr>
          <p:cNvPr id="9" name="TextBox 8">
            <a:extLst>
              <a:ext uri="{FF2B5EF4-FFF2-40B4-BE49-F238E27FC236}">
                <a16:creationId xmlns:a16="http://schemas.microsoft.com/office/drawing/2014/main" id="{FC4B0CBB-CE0A-E448-22B2-3DD9A60443C6}"/>
              </a:ext>
            </a:extLst>
          </p:cNvPr>
          <p:cNvSpPr txBox="1"/>
          <p:nvPr/>
        </p:nvSpPr>
        <p:spPr>
          <a:xfrm>
            <a:off x="1785257" y="6420568"/>
            <a:ext cx="8621486" cy="369332"/>
          </a:xfrm>
          <a:prstGeom prst="rect">
            <a:avLst/>
          </a:prstGeom>
          <a:noFill/>
        </p:spPr>
        <p:txBody>
          <a:bodyPr wrap="square">
            <a:spAutoFit/>
          </a:bodyPr>
          <a:lstStyle/>
          <a:p>
            <a:pPr algn="ctr"/>
            <a:r>
              <a:rPr lang="en-US" dirty="0">
                <a:hlinkClick r:id="rId4"/>
              </a:rPr>
              <a:t>https://learn.microsoft.com/en-us/azure/private-link/private-link-service-overview</a:t>
            </a:r>
            <a:r>
              <a:rPr lang="en-US" dirty="0"/>
              <a:t> </a:t>
            </a:r>
          </a:p>
        </p:txBody>
      </p:sp>
      <p:pic>
        <p:nvPicPr>
          <p:cNvPr id="3" name="Google Shape;56;p13">
            <a:extLst>
              <a:ext uri="{FF2B5EF4-FFF2-40B4-BE49-F238E27FC236}">
                <a16:creationId xmlns:a16="http://schemas.microsoft.com/office/drawing/2014/main" id="{833766AA-73C5-CC3A-7C6E-7424B820A91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4" name="Graphic 3">
            <a:extLst>
              <a:ext uri="{FF2B5EF4-FFF2-40B4-BE49-F238E27FC236}">
                <a16:creationId xmlns:a16="http://schemas.microsoft.com/office/drawing/2014/main" id="{2EB83ACD-1A15-1E9D-FA26-E970C82322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631785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7B95-3A98-8E1E-B970-45DD1A5C3165}"/>
              </a:ext>
            </a:extLst>
          </p:cNvPr>
          <p:cNvSpPr>
            <a:spLocks noGrp="1"/>
          </p:cNvSpPr>
          <p:nvPr>
            <p:ph type="title"/>
          </p:nvPr>
        </p:nvSpPr>
        <p:spPr/>
        <p:txBody>
          <a:bodyPr/>
          <a:lstStyle/>
          <a:p>
            <a:r>
              <a:rPr lang="nb-NO" dirty="0"/>
              <a:t>Private Endpoint Name Resolution</a:t>
            </a:r>
            <a:endParaRPr lang="en-US" dirty="0"/>
          </a:p>
        </p:txBody>
      </p:sp>
      <p:sp>
        <p:nvSpPr>
          <p:cNvPr id="3" name="Text Placeholder 2">
            <a:extLst>
              <a:ext uri="{FF2B5EF4-FFF2-40B4-BE49-F238E27FC236}">
                <a16:creationId xmlns:a16="http://schemas.microsoft.com/office/drawing/2014/main" id="{7A1826FA-9E0A-CE06-D788-E33F97678F83}"/>
              </a:ext>
            </a:extLst>
          </p:cNvPr>
          <p:cNvSpPr>
            <a:spLocks noGrp="1"/>
          </p:cNvSpPr>
          <p:nvPr>
            <p:ph type="body" idx="1"/>
          </p:nvPr>
        </p:nvSpPr>
        <p:spPr>
          <a:xfrm>
            <a:off x="415600" y="1536633"/>
            <a:ext cx="4513451" cy="1354613"/>
          </a:xfrm>
        </p:spPr>
        <p:txBody>
          <a:bodyPr/>
          <a:lstStyle/>
          <a:p>
            <a:r>
              <a:rPr lang="nb-NO" dirty="0"/>
              <a:t>Host file</a:t>
            </a:r>
          </a:p>
          <a:p>
            <a:r>
              <a:rPr lang="it-IT" dirty="0"/>
              <a:t>Use a private DNS zone</a:t>
            </a:r>
            <a:endParaRPr lang="nb-NO" dirty="0"/>
          </a:p>
          <a:p>
            <a:r>
              <a:rPr lang="nb-NO" dirty="0"/>
              <a:t>Use your DNS forwarder </a:t>
            </a:r>
            <a:endParaRPr lang="en-US" dirty="0"/>
          </a:p>
        </p:txBody>
      </p:sp>
      <p:pic>
        <p:nvPicPr>
          <p:cNvPr id="5" name="Graphic 4">
            <a:extLst>
              <a:ext uri="{FF2B5EF4-FFF2-40B4-BE49-F238E27FC236}">
                <a16:creationId xmlns:a16="http://schemas.microsoft.com/office/drawing/2014/main" id="{2CF69948-15EB-6370-1F8F-0B954DC09F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0160" y="3140816"/>
            <a:ext cx="763600" cy="763600"/>
          </a:xfrm>
          <a:prstGeom prst="rect">
            <a:avLst/>
          </a:prstGeom>
        </p:spPr>
      </p:pic>
      <p:sp>
        <p:nvSpPr>
          <p:cNvPr id="6" name="Rectangle 5">
            <a:extLst>
              <a:ext uri="{FF2B5EF4-FFF2-40B4-BE49-F238E27FC236}">
                <a16:creationId xmlns:a16="http://schemas.microsoft.com/office/drawing/2014/main" id="{D92D8630-B0A9-0CCB-D7DA-1FD8673A70A1}"/>
              </a:ext>
            </a:extLst>
          </p:cNvPr>
          <p:cNvSpPr/>
          <p:nvPr/>
        </p:nvSpPr>
        <p:spPr>
          <a:xfrm>
            <a:off x="5982789" y="3047199"/>
            <a:ext cx="2081348" cy="120258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DAB0C7E9-0946-8AE3-6A6A-1A3139BB3E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2789" y="4007303"/>
            <a:ext cx="242479" cy="242479"/>
          </a:xfrm>
          <a:prstGeom prst="rect">
            <a:avLst/>
          </a:prstGeom>
        </p:spPr>
      </p:pic>
      <p:sp>
        <p:nvSpPr>
          <p:cNvPr id="11" name="Rectangle 10">
            <a:extLst>
              <a:ext uri="{FF2B5EF4-FFF2-40B4-BE49-F238E27FC236}">
                <a16:creationId xmlns:a16="http://schemas.microsoft.com/office/drawing/2014/main" id="{B33AF6BE-5B65-A6A0-F157-EFC7702CA4E7}"/>
              </a:ext>
            </a:extLst>
          </p:cNvPr>
          <p:cNvSpPr/>
          <p:nvPr/>
        </p:nvSpPr>
        <p:spPr>
          <a:xfrm>
            <a:off x="6096000" y="3143794"/>
            <a:ext cx="757646" cy="79248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D5E9FC-CAD0-B908-B9D1-B0D0BAEA4B5E}"/>
              </a:ext>
            </a:extLst>
          </p:cNvPr>
          <p:cNvSpPr/>
          <p:nvPr/>
        </p:nvSpPr>
        <p:spPr>
          <a:xfrm>
            <a:off x="7119257" y="3143794"/>
            <a:ext cx="757646" cy="79248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001065D0-629A-B4D5-27B4-9CD18FEDA3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39803" y="3358459"/>
            <a:ext cx="333974" cy="333974"/>
          </a:xfrm>
          <a:prstGeom prst="rect">
            <a:avLst/>
          </a:prstGeom>
        </p:spPr>
      </p:pic>
      <p:sp>
        <p:nvSpPr>
          <p:cNvPr id="14" name="TextBox 13">
            <a:extLst>
              <a:ext uri="{FF2B5EF4-FFF2-40B4-BE49-F238E27FC236}">
                <a16:creationId xmlns:a16="http://schemas.microsoft.com/office/drawing/2014/main" id="{77C1DF8C-B9F2-ABAF-362D-6338FDA6456D}"/>
              </a:ext>
            </a:extLst>
          </p:cNvPr>
          <p:cNvSpPr txBox="1"/>
          <p:nvPr/>
        </p:nvSpPr>
        <p:spPr>
          <a:xfrm>
            <a:off x="8819182" y="3990042"/>
            <a:ext cx="3271088" cy="276999"/>
          </a:xfrm>
          <a:prstGeom prst="rect">
            <a:avLst/>
          </a:prstGeom>
          <a:noFill/>
        </p:spPr>
        <p:txBody>
          <a:bodyPr wrap="none" rtlCol="0">
            <a:spAutoFit/>
          </a:bodyPr>
          <a:lstStyle/>
          <a:p>
            <a:r>
              <a:rPr lang="nb-NO" sz="1200" dirty="0"/>
              <a:t>foobar.database.windows.net  A   52.236.184.163</a:t>
            </a:r>
            <a:endParaRPr lang="en-US" sz="1200" dirty="0"/>
          </a:p>
        </p:txBody>
      </p:sp>
      <p:pic>
        <p:nvPicPr>
          <p:cNvPr id="16" name="Graphic 15">
            <a:extLst>
              <a:ext uri="{FF2B5EF4-FFF2-40B4-BE49-F238E27FC236}">
                <a16:creationId xmlns:a16="http://schemas.microsoft.com/office/drawing/2014/main" id="{AFB62DB9-036F-DCA7-CC91-C698031EAC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92854" y="3347571"/>
            <a:ext cx="353937" cy="353937"/>
          </a:xfrm>
          <a:prstGeom prst="rect">
            <a:avLst/>
          </a:prstGeom>
        </p:spPr>
      </p:pic>
      <p:pic>
        <p:nvPicPr>
          <p:cNvPr id="18" name="Graphic 17">
            <a:extLst>
              <a:ext uri="{FF2B5EF4-FFF2-40B4-BE49-F238E27FC236}">
                <a16:creationId xmlns:a16="http://schemas.microsoft.com/office/drawing/2014/main" id="{F074AA67-A355-6615-D04A-514829AFFA3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60553" y="1994191"/>
            <a:ext cx="458629" cy="458629"/>
          </a:xfrm>
          <a:prstGeom prst="rect">
            <a:avLst/>
          </a:prstGeom>
        </p:spPr>
      </p:pic>
      <p:sp>
        <p:nvSpPr>
          <p:cNvPr id="19" name="TextBox 18">
            <a:extLst>
              <a:ext uri="{FF2B5EF4-FFF2-40B4-BE49-F238E27FC236}">
                <a16:creationId xmlns:a16="http://schemas.microsoft.com/office/drawing/2014/main" id="{5BEECB07-F8D5-B570-7B6B-0910D05641BF}"/>
              </a:ext>
            </a:extLst>
          </p:cNvPr>
          <p:cNvSpPr txBox="1"/>
          <p:nvPr/>
        </p:nvSpPr>
        <p:spPr>
          <a:xfrm>
            <a:off x="7418841" y="1753385"/>
            <a:ext cx="2342051" cy="276999"/>
          </a:xfrm>
          <a:prstGeom prst="rect">
            <a:avLst/>
          </a:prstGeom>
          <a:noFill/>
        </p:spPr>
        <p:txBody>
          <a:bodyPr wrap="none" rtlCol="0">
            <a:spAutoFit/>
          </a:bodyPr>
          <a:lstStyle/>
          <a:p>
            <a:r>
              <a:rPr lang="nb-NO" sz="1200" dirty="0"/>
              <a:t>privatelink.database.windows.net</a:t>
            </a:r>
            <a:endParaRPr lang="en-US" sz="1200" dirty="0"/>
          </a:p>
        </p:txBody>
      </p:sp>
      <p:sp>
        <p:nvSpPr>
          <p:cNvPr id="20" name="TextBox 19">
            <a:extLst>
              <a:ext uri="{FF2B5EF4-FFF2-40B4-BE49-F238E27FC236}">
                <a16:creationId xmlns:a16="http://schemas.microsoft.com/office/drawing/2014/main" id="{F9BB1316-A461-0AD1-E00C-00188CD4323F}"/>
              </a:ext>
            </a:extLst>
          </p:cNvPr>
          <p:cNvSpPr txBox="1"/>
          <p:nvPr/>
        </p:nvSpPr>
        <p:spPr>
          <a:xfrm>
            <a:off x="6168777" y="3990042"/>
            <a:ext cx="987771" cy="276999"/>
          </a:xfrm>
          <a:prstGeom prst="rect">
            <a:avLst/>
          </a:prstGeom>
          <a:noFill/>
        </p:spPr>
        <p:txBody>
          <a:bodyPr wrap="none" rtlCol="0">
            <a:spAutoFit/>
          </a:bodyPr>
          <a:lstStyle/>
          <a:p>
            <a:r>
              <a:rPr lang="nb-NO" sz="1200" dirty="0"/>
              <a:t>10.10.0.0/24</a:t>
            </a:r>
            <a:endParaRPr lang="en-US" sz="1200" dirty="0"/>
          </a:p>
        </p:txBody>
      </p:sp>
      <p:sp>
        <p:nvSpPr>
          <p:cNvPr id="21" name="TextBox 20">
            <a:extLst>
              <a:ext uri="{FF2B5EF4-FFF2-40B4-BE49-F238E27FC236}">
                <a16:creationId xmlns:a16="http://schemas.microsoft.com/office/drawing/2014/main" id="{51F8C59E-3550-1AF1-3A0F-284A822D9FC3}"/>
              </a:ext>
            </a:extLst>
          </p:cNvPr>
          <p:cNvSpPr txBox="1"/>
          <p:nvPr/>
        </p:nvSpPr>
        <p:spPr>
          <a:xfrm>
            <a:off x="7118929" y="3692433"/>
            <a:ext cx="771365" cy="276999"/>
          </a:xfrm>
          <a:prstGeom prst="rect">
            <a:avLst/>
          </a:prstGeom>
          <a:noFill/>
        </p:spPr>
        <p:txBody>
          <a:bodyPr wrap="none" rtlCol="0">
            <a:spAutoFit/>
          </a:bodyPr>
          <a:lstStyle/>
          <a:p>
            <a:r>
              <a:rPr lang="nb-NO" sz="1200" dirty="0"/>
              <a:t>10.10.0.6</a:t>
            </a:r>
            <a:endParaRPr lang="en-US" sz="1200" dirty="0"/>
          </a:p>
        </p:txBody>
      </p:sp>
      <p:sp>
        <p:nvSpPr>
          <p:cNvPr id="22" name="TextBox 21">
            <a:extLst>
              <a:ext uri="{FF2B5EF4-FFF2-40B4-BE49-F238E27FC236}">
                <a16:creationId xmlns:a16="http://schemas.microsoft.com/office/drawing/2014/main" id="{AF32389D-3C68-0032-B19F-D540077C88CB}"/>
              </a:ext>
            </a:extLst>
          </p:cNvPr>
          <p:cNvSpPr txBox="1"/>
          <p:nvPr/>
        </p:nvSpPr>
        <p:spPr>
          <a:xfrm>
            <a:off x="7685051" y="2503866"/>
            <a:ext cx="3642472" cy="276999"/>
          </a:xfrm>
          <a:prstGeom prst="rect">
            <a:avLst/>
          </a:prstGeom>
          <a:noFill/>
        </p:spPr>
        <p:txBody>
          <a:bodyPr wrap="none" rtlCol="0">
            <a:spAutoFit/>
          </a:bodyPr>
          <a:lstStyle/>
          <a:p>
            <a:r>
              <a:rPr lang="nb-NO" sz="1200" dirty="0"/>
              <a:t>foobar.privatelink.database.windows.net    A    10.10.0.6</a:t>
            </a:r>
            <a:endParaRPr lang="en-US" sz="1200" dirty="0"/>
          </a:p>
        </p:txBody>
      </p:sp>
      <p:cxnSp>
        <p:nvCxnSpPr>
          <p:cNvPr id="24" name="Straight Arrow Connector 23">
            <a:extLst>
              <a:ext uri="{FF2B5EF4-FFF2-40B4-BE49-F238E27FC236}">
                <a16:creationId xmlns:a16="http://schemas.microsoft.com/office/drawing/2014/main" id="{CBC2E845-1067-0A7A-9BC8-1E605B45A460}"/>
              </a:ext>
            </a:extLst>
          </p:cNvPr>
          <p:cNvCxnSpPr>
            <a:stCxn id="13" idx="3"/>
            <a:endCxn id="5" idx="1"/>
          </p:cNvCxnSpPr>
          <p:nvPr/>
        </p:nvCxnSpPr>
        <p:spPr>
          <a:xfrm flipV="1">
            <a:off x="7673777" y="3522616"/>
            <a:ext cx="1776383" cy="2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EF8DFE5-AE4E-ABBD-0FE5-DE9D89E283AB}"/>
              </a:ext>
            </a:extLst>
          </p:cNvPr>
          <p:cNvCxnSpPr>
            <a:cxnSpLocks/>
          </p:cNvCxnSpPr>
          <p:nvPr/>
        </p:nvCxnSpPr>
        <p:spPr>
          <a:xfrm flipV="1">
            <a:off x="6662452" y="3424175"/>
            <a:ext cx="2803369" cy="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78832CF-4C4B-B551-028E-5B381C5D481B}"/>
              </a:ext>
            </a:extLst>
          </p:cNvPr>
          <p:cNvCxnSpPr>
            <a:stCxn id="13" idx="0"/>
          </p:cNvCxnSpPr>
          <p:nvPr/>
        </p:nvCxnSpPr>
        <p:spPr>
          <a:xfrm flipV="1">
            <a:off x="7506790" y="2351314"/>
            <a:ext cx="940524" cy="100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AF603146-2F0C-A52D-5709-6A61728A2BDB}"/>
              </a:ext>
            </a:extLst>
          </p:cNvPr>
          <p:cNvPicPr>
            <a:picLocks noChangeAspect="1"/>
          </p:cNvPicPr>
          <p:nvPr/>
        </p:nvPicPr>
        <p:blipFill>
          <a:blip r:embed="rId13"/>
          <a:stretch>
            <a:fillRect/>
          </a:stretch>
        </p:blipFill>
        <p:spPr>
          <a:xfrm>
            <a:off x="198044" y="4703710"/>
            <a:ext cx="5408935" cy="1709721"/>
          </a:xfrm>
          <a:prstGeom prst="rect">
            <a:avLst/>
          </a:prstGeom>
        </p:spPr>
      </p:pic>
      <p:pic>
        <p:nvPicPr>
          <p:cNvPr id="33" name="Picture 32">
            <a:extLst>
              <a:ext uri="{FF2B5EF4-FFF2-40B4-BE49-F238E27FC236}">
                <a16:creationId xmlns:a16="http://schemas.microsoft.com/office/drawing/2014/main" id="{B48F445A-FE1D-E82D-426B-BF98BC1E347F}"/>
              </a:ext>
            </a:extLst>
          </p:cNvPr>
          <p:cNvPicPr>
            <a:picLocks noChangeAspect="1"/>
          </p:cNvPicPr>
          <p:nvPr/>
        </p:nvPicPr>
        <p:blipFill>
          <a:blip r:embed="rId14"/>
          <a:stretch>
            <a:fillRect/>
          </a:stretch>
        </p:blipFill>
        <p:spPr>
          <a:xfrm>
            <a:off x="5690270" y="4722315"/>
            <a:ext cx="6400000" cy="1657143"/>
          </a:xfrm>
          <a:prstGeom prst="rect">
            <a:avLst/>
          </a:prstGeom>
        </p:spPr>
      </p:pic>
      <p:cxnSp>
        <p:nvCxnSpPr>
          <p:cNvPr id="35" name="Connector: Elbow 34">
            <a:extLst>
              <a:ext uri="{FF2B5EF4-FFF2-40B4-BE49-F238E27FC236}">
                <a16:creationId xmlns:a16="http://schemas.microsoft.com/office/drawing/2014/main" id="{41CBFCDD-4727-3D3E-22F8-D140BA600328}"/>
              </a:ext>
            </a:extLst>
          </p:cNvPr>
          <p:cNvCxnSpPr>
            <a:cxnSpLocks/>
            <a:stCxn id="18" idx="1"/>
            <a:endCxn id="6" idx="0"/>
          </p:cNvCxnSpPr>
          <p:nvPr/>
        </p:nvCxnSpPr>
        <p:spPr>
          <a:xfrm rot="10800000" flipV="1">
            <a:off x="7023463" y="2223505"/>
            <a:ext cx="1337090" cy="823693"/>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84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1" grpId="0" animBg="1"/>
      <p:bldP spid="12" grpId="0" animBg="1"/>
      <p:bldP spid="14" grpId="0"/>
      <p:bldP spid="19" grpId="0"/>
      <p:bldP spid="20" grpId="0"/>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6D9-4000-58B4-C82D-D4D2379C8F84}"/>
              </a:ext>
            </a:extLst>
          </p:cNvPr>
          <p:cNvSpPr>
            <a:spLocks noGrp="1"/>
          </p:cNvSpPr>
          <p:nvPr>
            <p:ph type="title"/>
          </p:nvPr>
        </p:nvSpPr>
        <p:spPr/>
        <p:txBody>
          <a:bodyPr/>
          <a:lstStyle/>
          <a:p>
            <a:r>
              <a:rPr lang="en-US" dirty="0"/>
              <a:t>Virtual network workloads without custom DNS server</a:t>
            </a:r>
          </a:p>
        </p:txBody>
      </p:sp>
      <p:pic>
        <p:nvPicPr>
          <p:cNvPr id="4" name="Google Shape;56;p13">
            <a:extLst>
              <a:ext uri="{FF2B5EF4-FFF2-40B4-BE49-F238E27FC236}">
                <a16:creationId xmlns:a16="http://schemas.microsoft.com/office/drawing/2014/main" id="{B9988D63-600E-20EA-F018-EF88DB7CA097}"/>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3020930-8093-FB9A-277B-22C10696C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3" name="Picture 2" descr="Single virtual network and Azure-provided DNS">
            <a:extLst>
              <a:ext uri="{FF2B5EF4-FFF2-40B4-BE49-F238E27FC236}">
                <a16:creationId xmlns:a16="http://schemas.microsoft.com/office/drawing/2014/main" id="{95B6E968-14E2-A19F-C19F-9BE21AE75F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3581" y="1659825"/>
            <a:ext cx="8591256" cy="460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69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6D9-4000-58B4-C82D-D4D2379C8F84}"/>
              </a:ext>
            </a:extLst>
          </p:cNvPr>
          <p:cNvSpPr>
            <a:spLocks noGrp="1"/>
          </p:cNvSpPr>
          <p:nvPr>
            <p:ph type="title"/>
          </p:nvPr>
        </p:nvSpPr>
        <p:spPr/>
        <p:txBody>
          <a:bodyPr/>
          <a:lstStyle/>
          <a:p>
            <a:r>
              <a:rPr lang="en-US" dirty="0"/>
              <a:t>On-premises workloads using a DNS forwarder</a:t>
            </a:r>
          </a:p>
        </p:txBody>
      </p:sp>
      <p:pic>
        <p:nvPicPr>
          <p:cNvPr id="4" name="Google Shape;56;p13">
            <a:extLst>
              <a:ext uri="{FF2B5EF4-FFF2-40B4-BE49-F238E27FC236}">
                <a16:creationId xmlns:a16="http://schemas.microsoft.com/office/drawing/2014/main" id="{B9988D63-600E-20EA-F018-EF88DB7CA097}"/>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3020930-8093-FB9A-277B-22C10696C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2052" name="Picture 4" descr="On-premises forwarding to Azure DNS">
            <a:extLst>
              <a:ext uri="{FF2B5EF4-FFF2-40B4-BE49-F238E27FC236}">
                <a16:creationId xmlns:a16="http://schemas.microsoft.com/office/drawing/2014/main" id="{C8A185D7-48BC-F78F-79F4-B40AED8B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967" y="1356967"/>
            <a:ext cx="7362825"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835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16BA57-9883-4FC3-AC4D-47723E31BEF2}"/>
              </a:ext>
            </a:extLst>
          </p:cNvPr>
          <p:cNvSpPr/>
          <p:nvPr/>
        </p:nvSpPr>
        <p:spPr>
          <a:xfrm>
            <a:off x="6096000" y="2842607"/>
            <a:ext cx="2492232" cy="2802377"/>
          </a:xfrm>
          <a:prstGeom prst="rect">
            <a:avLst/>
          </a:prstGeom>
          <a:noFill/>
          <a:ln w="12700">
            <a:solidFill>
              <a:srgbClr val="0078D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D2B1FD39-DB0A-421C-9231-A0E025014092}"/>
              </a:ext>
            </a:extLst>
          </p:cNvPr>
          <p:cNvSpPr/>
          <p:nvPr/>
        </p:nvSpPr>
        <p:spPr>
          <a:xfrm>
            <a:off x="1628699" y="2842607"/>
            <a:ext cx="1836950" cy="2108845"/>
          </a:xfrm>
          <a:prstGeom prst="rect">
            <a:avLst/>
          </a:prstGeom>
          <a:ln w="12700">
            <a:solidFill>
              <a:schemeClr val="tx1">
                <a:lumMod val="50000"/>
                <a:lumOff val="50000"/>
              </a:schemeClr>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800" dirty="0">
              <a:solidFill>
                <a:prstClr val="black">
                  <a:lumMod val="50000"/>
                  <a:lumOff val="50000"/>
                </a:prstClr>
              </a:solidFill>
              <a:latin typeface="Arial"/>
              <a:cs typeface="Segoe UI" pitchFamily="34" charset="0"/>
            </a:endParaRPr>
          </a:p>
        </p:txBody>
      </p:sp>
      <p:sp>
        <p:nvSpPr>
          <p:cNvPr id="221" name="Rectangle 220">
            <a:extLst>
              <a:ext uri="{FF2B5EF4-FFF2-40B4-BE49-F238E27FC236}">
                <a16:creationId xmlns:a16="http://schemas.microsoft.com/office/drawing/2014/main" id="{561DCA59-B52D-4944-BE3F-A8CA91A65582}"/>
              </a:ext>
            </a:extLst>
          </p:cNvPr>
          <p:cNvSpPr/>
          <p:nvPr/>
        </p:nvSpPr>
        <p:spPr>
          <a:xfrm>
            <a:off x="1711577" y="3401706"/>
            <a:ext cx="842526" cy="369332"/>
          </a:xfrm>
          <a:prstGeom prst="rect">
            <a:avLst/>
          </a:prstGeom>
        </p:spPr>
        <p:txBody>
          <a:bodyPr wrap="square">
            <a:spAutoFit/>
          </a:bodyPr>
          <a:lstStyle/>
          <a:p>
            <a:pPr algn="ctr" defTabSz="1087965"/>
            <a:r>
              <a:rPr lang="en-US" sz="900" dirty="0">
                <a:latin typeface="Segoe UI" panose="020B0502040204020203" pitchFamily="34" charset="0"/>
                <a:cs typeface="Segoe UI" panose="020B0502040204020203" pitchFamily="34" charset="0"/>
              </a:rPr>
              <a:t>On-premises server</a:t>
            </a:r>
          </a:p>
        </p:txBody>
      </p:sp>
      <p:grpSp>
        <p:nvGrpSpPr>
          <p:cNvPr id="216" name="Group 215">
            <a:extLst>
              <a:ext uri="{FF2B5EF4-FFF2-40B4-BE49-F238E27FC236}">
                <a16:creationId xmlns:a16="http://schemas.microsoft.com/office/drawing/2014/main" id="{64EB974A-467A-454A-BECF-3D754F665A02}"/>
              </a:ext>
            </a:extLst>
          </p:cNvPr>
          <p:cNvGrpSpPr/>
          <p:nvPr/>
        </p:nvGrpSpPr>
        <p:grpSpPr>
          <a:xfrm>
            <a:off x="1823801" y="3722548"/>
            <a:ext cx="671253" cy="594673"/>
            <a:chOff x="8052416" y="3591832"/>
            <a:chExt cx="671253" cy="594826"/>
          </a:xfrm>
        </p:grpSpPr>
        <p:sp>
          <p:nvSpPr>
            <p:cNvPr id="217" name="Rectangle 216">
              <a:extLst>
                <a:ext uri="{FF2B5EF4-FFF2-40B4-BE49-F238E27FC236}">
                  <a16:creationId xmlns:a16="http://schemas.microsoft.com/office/drawing/2014/main" id="{E73D0C4A-C81D-4C72-84AB-C88F142137C1}"/>
                </a:ext>
              </a:extLst>
            </p:cNvPr>
            <p:cNvSpPr/>
            <p:nvPr/>
          </p:nvSpPr>
          <p:spPr>
            <a:xfrm>
              <a:off x="8052416" y="3817231"/>
              <a:ext cx="671253" cy="369427"/>
            </a:xfrm>
            <a:prstGeom prst="rect">
              <a:avLst/>
            </a:prstGeom>
          </p:spPr>
          <p:txBody>
            <a:bodyPr wrap="square">
              <a:spAutoFit/>
            </a:bodyPr>
            <a:lstStyle/>
            <a:p>
              <a:pPr algn="ctr" defTabSz="1087965"/>
              <a:r>
                <a:rPr lang="en-US" sz="900" dirty="0">
                  <a:latin typeface="Segoe UI" panose="020B0502040204020203" pitchFamily="34" charset="0"/>
                  <a:cs typeface="Segoe UI" panose="020B0502040204020203" pitchFamily="34" charset="0"/>
                </a:rPr>
                <a:t>Windows desktops</a:t>
              </a:r>
            </a:p>
          </p:txBody>
        </p:sp>
        <p:pic>
          <p:nvPicPr>
            <p:cNvPr id="218" name="Picture 217">
              <a:extLst>
                <a:ext uri="{FF2B5EF4-FFF2-40B4-BE49-F238E27FC236}">
                  <a16:creationId xmlns:a16="http://schemas.microsoft.com/office/drawing/2014/main" id="{45EEA875-AFA1-4822-AA9F-80707CDEA701}"/>
                </a:ext>
              </a:extLst>
            </p:cNvPr>
            <p:cNvPicPr>
              <a:picLocks noChangeAspect="1"/>
            </p:cNvPicPr>
            <p:nvPr/>
          </p:nvPicPr>
          <p:blipFill>
            <a:blip r:embed="rId3"/>
            <a:stretch>
              <a:fillRect/>
            </a:stretch>
          </p:blipFill>
          <p:spPr>
            <a:xfrm>
              <a:off x="8278024" y="3591832"/>
              <a:ext cx="329224" cy="255271"/>
            </a:xfrm>
            <a:prstGeom prst="rect">
              <a:avLst/>
            </a:prstGeom>
          </p:spPr>
        </p:pic>
      </p:grpSp>
      <p:sp>
        <p:nvSpPr>
          <p:cNvPr id="242" name="Rectangle 241">
            <a:extLst>
              <a:ext uri="{FF2B5EF4-FFF2-40B4-BE49-F238E27FC236}">
                <a16:creationId xmlns:a16="http://schemas.microsoft.com/office/drawing/2014/main" id="{4F70EF68-24D7-42C8-BD75-7E8DACD6483E}"/>
              </a:ext>
            </a:extLst>
          </p:cNvPr>
          <p:cNvSpPr/>
          <p:nvPr/>
        </p:nvSpPr>
        <p:spPr>
          <a:xfrm>
            <a:off x="2456067" y="3552673"/>
            <a:ext cx="596884" cy="19386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a:solidFill>
                  <a:schemeClr val="dk1"/>
                </a:solidFill>
                <a:latin typeface="Segoe UI" panose="020B0502040204020203" pitchFamily="34" charset="0"/>
                <a:cs typeface="Segoe UI" panose="020B0502040204020203" pitchFamily="34" charset="0"/>
              </a:rPr>
              <a:t>APP 2</a:t>
            </a:r>
          </a:p>
        </p:txBody>
      </p:sp>
      <p:sp>
        <p:nvSpPr>
          <p:cNvPr id="244" name="Rectangle 243">
            <a:extLst>
              <a:ext uri="{FF2B5EF4-FFF2-40B4-BE49-F238E27FC236}">
                <a16:creationId xmlns:a16="http://schemas.microsoft.com/office/drawing/2014/main" id="{CE75696C-FE6E-47DE-B9B4-B5A2AD917A20}"/>
              </a:ext>
            </a:extLst>
          </p:cNvPr>
          <p:cNvSpPr/>
          <p:nvPr/>
        </p:nvSpPr>
        <p:spPr>
          <a:xfrm>
            <a:off x="2456067" y="3847649"/>
            <a:ext cx="596884" cy="19386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a:solidFill>
                  <a:schemeClr val="dk1"/>
                </a:solidFill>
                <a:latin typeface="Segoe UI" panose="020B0502040204020203" pitchFamily="34" charset="0"/>
                <a:cs typeface="Segoe UI" panose="020B0502040204020203" pitchFamily="34" charset="0"/>
              </a:rPr>
              <a:t>APP 3</a:t>
            </a:r>
          </a:p>
        </p:txBody>
      </p:sp>
      <p:sp>
        <p:nvSpPr>
          <p:cNvPr id="246" name="Rectangle 245">
            <a:extLst>
              <a:ext uri="{FF2B5EF4-FFF2-40B4-BE49-F238E27FC236}">
                <a16:creationId xmlns:a16="http://schemas.microsoft.com/office/drawing/2014/main" id="{F4819000-BA09-4657-9204-7BCB280F322F}"/>
              </a:ext>
            </a:extLst>
          </p:cNvPr>
          <p:cNvSpPr/>
          <p:nvPr/>
        </p:nvSpPr>
        <p:spPr>
          <a:xfrm>
            <a:off x="2456067" y="3257697"/>
            <a:ext cx="596884" cy="19386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a:solidFill>
                  <a:schemeClr val="dk1"/>
                </a:solidFill>
                <a:latin typeface="Segoe UI" panose="020B0502040204020203" pitchFamily="34" charset="0"/>
                <a:cs typeface="Segoe UI" panose="020B0502040204020203" pitchFamily="34" charset="0"/>
              </a:rPr>
              <a:t>APP 1</a:t>
            </a:r>
          </a:p>
        </p:txBody>
      </p:sp>
      <p:pic>
        <p:nvPicPr>
          <p:cNvPr id="47" name="Picture 46">
            <a:extLst>
              <a:ext uri="{FF2B5EF4-FFF2-40B4-BE49-F238E27FC236}">
                <a16:creationId xmlns:a16="http://schemas.microsoft.com/office/drawing/2014/main" id="{29AF18DB-C7BF-8461-E891-A372FB06AF72}"/>
              </a:ext>
            </a:extLst>
          </p:cNvPr>
          <p:cNvPicPr>
            <a:picLocks noChangeAspect="1"/>
          </p:cNvPicPr>
          <p:nvPr/>
        </p:nvPicPr>
        <p:blipFill>
          <a:blip r:embed="rId4"/>
          <a:stretch>
            <a:fillRect/>
          </a:stretch>
        </p:blipFill>
        <p:spPr>
          <a:xfrm>
            <a:off x="3245255" y="3601640"/>
            <a:ext cx="442913" cy="442913"/>
          </a:xfrm>
          <a:prstGeom prst="rect">
            <a:avLst/>
          </a:prstGeom>
        </p:spPr>
      </p:pic>
      <p:pic>
        <p:nvPicPr>
          <p:cNvPr id="53" name="Picture 52">
            <a:extLst>
              <a:ext uri="{FF2B5EF4-FFF2-40B4-BE49-F238E27FC236}">
                <a16:creationId xmlns:a16="http://schemas.microsoft.com/office/drawing/2014/main" id="{4EADB1DC-1825-C2DC-1AAD-105D7A92BDFE}"/>
              </a:ext>
            </a:extLst>
          </p:cNvPr>
          <p:cNvPicPr>
            <a:picLocks noChangeAspect="1"/>
          </p:cNvPicPr>
          <p:nvPr/>
        </p:nvPicPr>
        <p:blipFill>
          <a:blip r:embed="rId5">
            <a:duotone>
              <a:schemeClr val="accent6">
                <a:shade val="45000"/>
                <a:satMod val="135000"/>
              </a:schemeClr>
              <a:prstClr val="white"/>
            </a:duotone>
          </a:blip>
          <a:stretch>
            <a:fillRect/>
          </a:stretch>
        </p:blipFill>
        <p:spPr>
          <a:xfrm>
            <a:off x="7568002" y="2223712"/>
            <a:ext cx="452438" cy="452438"/>
          </a:xfrm>
          <a:prstGeom prst="rect">
            <a:avLst/>
          </a:prstGeom>
        </p:spPr>
      </p:pic>
      <p:pic>
        <p:nvPicPr>
          <p:cNvPr id="68" name="Picture 67">
            <a:extLst>
              <a:ext uri="{FF2B5EF4-FFF2-40B4-BE49-F238E27FC236}">
                <a16:creationId xmlns:a16="http://schemas.microsoft.com/office/drawing/2014/main" id="{90DB43C7-2073-0500-DBF5-DC85204F002C}"/>
              </a:ext>
            </a:extLst>
          </p:cNvPr>
          <p:cNvPicPr>
            <a:picLocks noChangeAspect="1"/>
          </p:cNvPicPr>
          <p:nvPr/>
        </p:nvPicPr>
        <p:blipFill>
          <a:blip r:embed="rId6"/>
          <a:stretch>
            <a:fillRect/>
          </a:stretch>
        </p:blipFill>
        <p:spPr>
          <a:xfrm>
            <a:off x="2525152" y="4178636"/>
            <a:ext cx="319088" cy="428625"/>
          </a:xfrm>
          <a:prstGeom prst="rect">
            <a:avLst/>
          </a:prstGeom>
        </p:spPr>
      </p:pic>
      <p:pic>
        <p:nvPicPr>
          <p:cNvPr id="70" name="Picture 69">
            <a:extLst>
              <a:ext uri="{FF2B5EF4-FFF2-40B4-BE49-F238E27FC236}">
                <a16:creationId xmlns:a16="http://schemas.microsoft.com/office/drawing/2014/main" id="{598EDD63-7598-CE5B-43BB-B10C457788E2}"/>
              </a:ext>
            </a:extLst>
          </p:cNvPr>
          <p:cNvPicPr>
            <a:picLocks noChangeAspect="1"/>
          </p:cNvPicPr>
          <p:nvPr/>
        </p:nvPicPr>
        <p:blipFill>
          <a:blip r:embed="rId6"/>
          <a:stretch>
            <a:fillRect/>
          </a:stretch>
        </p:blipFill>
        <p:spPr>
          <a:xfrm>
            <a:off x="2871395" y="4178635"/>
            <a:ext cx="319088" cy="428625"/>
          </a:xfrm>
          <a:prstGeom prst="rect">
            <a:avLst/>
          </a:prstGeom>
        </p:spPr>
      </p:pic>
      <p:pic>
        <p:nvPicPr>
          <p:cNvPr id="28" name="Picture 27">
            <a:extLst>
              <a:ext uri="{FF2B5EF4-FFF2-40B4-BE49-F238E27FC236}">
                <a16:creationId xmlns:a16="http://schemas.microsoft.com/office/drawing/2014/main" id="{74CE88AB-9E2D-49A1-BC8D-D76DB5FD51C8}"/>
              </a:ext>
            </a:extLst>
          </p:cNvPr>
          <p:cNvPicPr>
            <a:picLocks noChangeAspect="1"/>
          </p:cNvPicPr>
          <p:nvPr/>
        </p:nvPicPr>
        <p:blipFill rotWithShape="1">
          <a:blip r:embed="rId7"/>
          <a:srcRect l="20252" r="20464"/>
          <a:stretch/>
        </p:blipFill>
        <p:spPr>
          <a:xfrm>
            <a:off x="6312115" y="3500576"/>
            <a:ext cx="352660" cy="318846"/>
          </a:xfrm>
          <a:prstGeom prst="rect">
            <a:avLst/>
          </a:prstGeom>
        </p:spPr>
      </p:pic>
      <p:sp>
        <p:nvSpPr>
          <p:cNvPr id="227" name="Rectangle 226">
            <a:extLst>
              <a:ext uri="{FF2B5EF4-FFF2-40B4-BE49-F238E27FC236}">
                <a16:creationId xmlns:a16="http://schemas.microsoft.com/office/drawing/2014/main" id="{8DA2EC65-5B5F-EEBD-C445-55C059F33243}"/>
              </a:ext>
            </a:extLst>
          </p:cNvPr>
          <p:cNvSpPr/>
          <p:nvPr/>
        </p:nvSpPr>
        <p:spPr>
          <a:xfrm>
            <a:off x="7197931" y="4536744"/>
            <a:ext cx="1236425" cy="1024128"/>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9" name="Picture 228">
            <a:extLst>
              <a:ext uri="{FF2B5EF4-FFF2-40B4-BE49-F238E27FC236}">
                <a16:creationId xmlns:a16="http://schemas.microsoft.com/office/drawing/2014/main" id="{330C480E-F7E8-EBFD-D17A-86D0009A21DD}"/>
              </a:ext>
            </a:extLst>
          </p:cNvPr>
          <p:cNvPicPr>
            <a:picLocks noChangeAspect="1"/>
          </p:cNvPicPr>
          <p:nvPr/>
        </p:nvPicPr>
        <p:blipFill>
          <a:blip r:embed="rId8"/>
          <a:stretch>
            <a:fillRect/>
          </a:stretch>
        </p:blipFill>
        <p:spPr>
          <a:xfrm>
            <a:off x="8134969" y="5475930"/>
            <a:ext cx="252056" cy="168037"/>
          </a:xfrm>
          <a:prstGeom prst="rect">
            <a:avLst/>
          </a:prstGeom>
        </p:spPr>
      </p:pic>
      <p:grpSp>
        <p:nvGrpSpPr>
          <p:cNvPr id="26" name="Group 25">
            <a:extLst>
              <a:ext uri="{FF2B5EF4-FFF2-40B4-BE49-F238E27FC236}">
                <a16:creationId xmlns:a16="http://schemas.microsoft.com/office/drawing/2014/main" id="{8CD3D1AA-C508-49CC-E6D6-850F0C02EB34}"/>
              </a:ext>
            </a:extLst>
          </p:cNvPr>
          <p:cNvGrpSpPr/>
          <p:nvPr/>
        </p:nvGrpSpPr>
        <p:grpSpPr>
          <a:xfrm>
            <a:off x="7236648" y="4762593"/>
            <a:ext cx="1158991" cy="684141"/>
            <a:chOff x="6200616" y="3870359"/>
            <a:chExt cx="1158991" cy="684141"/>
          </a:xfrm>
        </p:grpSpPr>
        <p:sp>
          <p:nvSpPr>
            <p:cNvPr id="228" name="TextBox 227">
              <a:extLst>
                <a:ext uri="{FF2B5EF4-FFF2-40B4-BE49-F238E27FC236}">
                  <a16:creationId xmlns:a16="http://schemas.microsoft.com/office/drawing/2014/main" id="{38D2211C-225B-BCC4-A6E1-B42B0DEC624E}"/>
                </a:ext>
              </a:extLst>
            </p:cNvPr>
            <p:cNvSpPr txBox="1"/>
            <p:nvPr/>
          </p:nvSpPr>
          <p:spPr>
            <a:xfrm>
              <a:off x="6200616" y="4277501"/>
              <a:ext cx="1158991" cy="2769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Outbound endpoint 10.0.0.19</a:t>
              </a:r>
            </a:p>
          </p:txBody>
        </p:sp>
        <p:grpSp>
          <p:nvGrpSpPr>
            <p:cNvPr id="92" name="Group 91">
              <a:extLst>
                <a:ext uri="{FF2B5EF4-FFF2-40B4-BE49-F238E27FC236}">
                  <a16:creationId xmlns:a16="http://schemas.microsoft.com/office/drawing/2014/main" id="{C9D66C72-92BA-B189-575F-F0F272CDA23F}"/>
                </a:ext>
              </a:extLst>
            </p:cNvPr>
            <p:cNvGrpSpPr/>
            <p:nvPr/>
          </p:nvGrpSpPr>
          <p:grpSpPr>
            <a:xfrm>
              <a:off x="6563900" y="3870359"/>
              <a:ext cx="432422" cy="295564"/>
              <a:chOff x="7388618" y="5616779"/>
              <a:chExt cx="519417" cy="497926"/>
            </a:xfrm>
          </p:grpSpPr>
          <p:sp>
            <p:nvSpPr>
              <p:cNvPr id="83" name="Rectangle 82">
                <a:extLst>
                  <a:ext uri="{FF2B5EF4-FFF2-40B4-BE49-F238E27FC236}">
                    <a16:creationId xmlns:a16="http://schemas.microsoft.com/office/drawing/2014/main" id="{F52AEFD6-6F44-38CE-8E7D-DDDBD9E1B456}"/>
                  </a:ext>
                </a:extLst>
              </p:cNvPr>
              <p:cNvSpPr/>
              <p:nvPr/>
            </p:nvSpPr>
            <p:spPr>
              <a:xfrm>
                <a:off x="7546085" y="5616779"/>
                <a:ext cx="361950" cy="497926"/>
              </a:xfrm>
              <a:prstGeom prst="rec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Arrow: Right 84">
                <a:extLst>
                  <a:ext uri="{FF2B5EF4-FFF2-40B4-BE49-F238E27FC236}">
                    <a16:creationId xmlns:a16="http://schemas.microsoft.com/office/drawing/2014/main" id="{C07DB96E-1CAE-83EF-E2CD-AABD6B598397}"/>
                  </a:ext>
                </a:extLst>
              </p:cNvPr>
              <p:cNvSpPr/>
              <p:nvPr/>
            </p:nvSpPr>
            <p:spPr>
              <a:xfrm flipH="1">
                <a:off x="7388618" y="5815098"/>
                <a:ext cx="361950" cy="133635"/>
              </a:xfrm>
              <a:prstGeom prst="rightArrow">
                <a:avLst/>
              </a:prstGeom>
              <a:solidFill>
                <a:srgbClr val="00B050"/>
              </a:solid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4" name="Rectangle 233">
            <a:extLst>
              <a:ext uri="{FF2B5EF4-FFF2-40B4-BE49-F238E27FC236}">
                <a16:creationId xmlns:a16="http://schemas.microsoft.com/office/drawing/2014/main" id="{D9EDDA55-45CC-175D-F2DD-9BE2D426CAF0}"/>
              </a:ext>
            </a:extLst>
          </p:cNvPr>
          <p:cNvSpPr/>
          <p:nvPr/>
        </p:nvSpPr>
        <p:spPr>
          <a:xfrm>
            <a:off x="7200316" y="3315354"/>
            <a:ext cx="1236425" cy="1024128"/>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BE6C6CE-221C-6019-62C5-EDADA4DB88F2}"/>
              </a:ext>
            </a:extLst>
          </p:cNvPr>
          <p:cNvGrpSpPr/>
          <p:nvPr/>
        </p:nvGrpSpPr>
        <p:grpSpPr>
          <a:xfrm>
            <a:off x="7235254" y="3610116"/>
            <a:ext cx="1166549" cy="683053"/>
            <a:chOff x="6208770" y="2741735"/>
            <a:chExt cx="1166549" cy="683053"/>
          </a:xfrm>
        </p:grpSpPr>
        <p:grpSp>
          <p:nvGrpSpPr>
            <p:cNvPr id="88" name="Group 87">
              <a:extLst>
                <a:ext uri="{FF2B5EF4-FFF2-40B4-BE49-F238E27FC236}">
                  <a16:creationId xmlns:a16="http://schemas.microsoft.com/office/drawing/2014/main" id="{8A951D58-A7AD-2106-71A6-41BB4729E033}"/>
                </a:ext>
              </a:extLst>
            </p:cNvPr>
            <p:cNvGrpSpPr/>
            <p:nvPr/>
          </p:nvGrpSpPr>
          <p:grpSpPr>
            <a:xfrm>
              <a:off x="6575833" y="2741735"/>
              <a:ext cx="432422" cy="295564"/>
              <a:chOff x="7880109" y="4767796"/>
              <a:chExt cx="519417" cy="497926"/>
            </a:xfrm>
          </p:grpSpPr>
          <p:sp>
            <p:nvSpPr>
              <p:cNvPr id="81" name="Rectangle 80">
                <a:extLst>
                  <a:ext uri="{FF2B5EF4-FFF2-40B4-BE49-F238E27FC236}">
                    <a16:creationId xmlns:a16="http://schemas.microsoft.com/office/drawing/2014/main" id="{0556346D-3FDC-F1A5-D15D-0FADB99E1686}"/>
                  </a:ext>
                </a:extLst>
              </p:cNvPr>
              <p:cNvSpPr/>
              <p:nvPr/>
            </p:nvSpPr>
            <p:spPr>
              <a:xfrm>
                <a:off x="8037576" y="4767796"/>
                <a:ext cx="361950" cy="497926"/>
              </a:xfrm>
              <a:prstGeom prst="rec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2" name="Arrow: Right 81">
                <a:extLst>
                  <a:ext uri="{FF2B5EF4-FFF2-40B4-BE49-F238E27FC236}">
                    <a16:creationId xmlns:a16="http://schemas.microsoft.com/office/drawing/2014/main" id="{0C6146E6-C054-28AE-3035-DA73ED80983C}"/>
                  </a:ext>
                </a:extLst>
              </p:cNvPr>
              <p:cNvSpPr/>
              <p:nvPr/>
            </p:nvSpPr>
            <p:spPr>
              <a:xfrm>
                <a:off x="7880109" y="4966115"/>
                <a:ext cx="361950" cy="133635"/>
              </a:xfrm>
              <a:prstGeom prst="rightArrow">
                <a:avLst/>
              </a:prstGeom>
              <a:solidFill>
                <a:srgbClr val="7030A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35" name="TextBox 234">
              <a:extLst>
                <a:ext uri="{FF2B5EF4-FFF2-40B4-BE49-F238E27FC236}">
                  <a16:creationId xmlns:a16="http://schemas.microsoft.com/office/drawing/2014/main" id="{A0C0939A-2951-88F1-50BD-6ABAD983D26A}"/>
                </a:ext>
              </a:extLst>
            </p:cNvPr>
            <p:cNvSpPr txBox="1"/>
            <p:nvPr/>
          </p:nvSpPr>
          <p:spPr>
            <a:xfrm>
              <a:off x="6208770" y="3147789"/>
              <a:ext cx="1166549" cy="2769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Inbound endpoint 10.0.0.8</a:t>
              </a:r>
            </a:p>
          </p:txBody>
        </p:sp>
      </p:grpSp>
      <p:pic>
        <p:nvPicPr>
          <p:cNvPr id="236" name="Picture 235">
            <a:extLst>
              <a:ext uri="{FF2B5EF4-FFF2-40B4-BE49-F238E27FC236}">
                <a16:creationId xmlns:a16="http://schemas.microsoft.com/office/drawing/2014/main" id="{A2B38E7F-00FD-361E-59F3-F5D5C8EB2A1B}"/>
              </a:ext>
            </a:extLst>
          </p:cNvPr>
          <p:cNvPicPr>
            <a:picLocks noChangeAspect="1"/>
          </p:cNvPicPr>
          <p:nvPr/>
        </p:nvPicPr>
        <p:blipFill>
          <a:blip r:embed="rId8"/>
          <a:stretch>
            <a:fillRect/>
          </a:stretch>
        </p:blipFill>
        <p:spPr>
          <a:xfrm>
            <a:off x="8155889" y="3205940"/>
            <a:ext cx="252056" cy="168037"/>
          </a:xfrm>
          <a:prstGeom prst="rect">
            <a:avLst/>
          </a:prstGeom>
        </p:spPr>
      </p:pic>
      <p:pic>
        <p:nvPicPr>
          <p:cNvPr id="97" name="Picture 2" descr="Ultimate guide for Azure DNS Private resolver | by Sharmila Musunuru |  Microsoft Azure | May, 2022 | Medium">
            <a:extLst>
              <a:ext uri="{FF2B5EF4-FFF2-40B4-BE49-F238E27FC236}">
                <a16:creationId xmlns:a16="http://schemas.microsoft.com/office/drawing/2014/main" id="{124DBBA1-D972-32BB-D947-A3D78953719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1699" t="18036" r="13948" b="12470"/>
          <a:stretch/>
        </p:blipFill>
        <p:spPr bwMode="auto">
          <a:xfrm>
            <a:off x="8380379" y="4059274"/>
            <a:ext cx="1106498" cy="99336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a:extLst>
              <a:ext uri="{FF2B5EF4-FFF2-40B4-BE49-F238E27FC236}">
                <a16:creationId xmlns:a16="http://schemas.microsoft.com/office/drawing/2014/main" id="{3E7477AE-3D55-AD4E-876B-463B5031E1D7}"/>
              </a:ext>
            </a:extLst>
          </p:cNvPr>
          <p:cNvPicPr>
            <a:picLocks noChangeAspect="1"/>
          </p:cNvPicPr>
          <p:nvPr/>
        </p:nvPicPr>
        <p:blipFill>
          <a:blip r:embed="rId5"/>
          <a:stretch>
            <a:fillRect/>
          </a:stretch>
        </p:blipFill>
        <p:spPr>
          <a:xfrm>
            <a:off x="8588231" y="1172743"/>
            <a:ext cx="452438" cy="452438"/>
          </a:xfrm>
          <a:prstGeom prst="rect">
            <a:avLst/>
          </a:prstGeom>
        </p:spPr>
      </p:pic>
      <p:sp>
        <p:nvSpPr>
          <p:cNvPr id="170" name="TextBox 169">
            <a:extLst>
              <a:ext uri="{FF2B5EF4-FFF2-40B4-BE49-F238E27FC236}">
                <a16:creationId xmlns:a16="http://schemas.microsoft.com/office/drawing/2014/main" id="{61F2A692-84EF-A7EE-8D6C-7518919E8C5F}"/>
              </a:ext>
            </a:extLst>
          </p:cNvPr>
          <p:cNvSpPr txBox="1"/>
          <p:nvPr/>
        </p:nvSpPr>
        <p:spPr>
          <a:xfrm>
            <a:off x="2804914" y="4047550"/>
            <a:ext cx="730347"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DNS Query</a:t>
            </a:r>
          </a:p>
        </p:txBody>
      </p:sp>
      <p:sp>
        <p:nvSpPr>
          <p:cNvPr id="171" name="Rectangle 170">
            <a:extLst>
              <a:ext uri="{FF2B5EF4-FFF2-40B4-BE49-F238E27FC236}">
                <a16:creationId xmlns:a16="http://schemas.microsoft.com/office/drawing/2014/main" id="{91D248E0-13BE-4C2C-951B-429D7F77BBF6}"/>
              </a:ext>
            </a:extLst>
          </p:cNvPr>
          <p:cNvSpPr/>
          <p:nvPr/>
        </p:nvSpPr>
        <p:spPr bwMode="auto">
          <a:xfrm>
            <a:off x="5593473" y="982311"/>
            <a:ext cx="6260531" cy="4926938"/>
          </a:xfrm>
          <a:prstGeom prst="rect">
            <a:avLst/>
          </a:prstGeom>
          <a:noFill/>
          <a:ln w="12700">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it-IT" sz="600" dirty="0">
              <a:solidFill>
                <a:srgbClr val="4472C4"/>
              </a:solidFill>
              <a:latin typeface="Calibri Light" panose="020F0302020204030204"/>
              <a:ea typeface="Segoe UI" pitchFamily="34" charset="0"/>
              <a:cs typeface="Segoe UI" pitchFamily="34" charset="0"/>
            </a:endParaRPr>
          </a:p>
        </p:txBody>
      </p:sp>
      <p:cxnSp>
        <p:nvCxnSpPr>
          <p:cNvPr id="181" name="Connector: Elbow 180">
            <a:extLst>
              <a:ext uri="{FF2B5EF4-FFF2-40B4-BE49-F238E27FC236}">
                <a16:creationId xmlns:a16="http://schemas.microsoft.com/office/drawing/2014/main" id="{0D63DFC9-FCAB-58AA-A1C7-D2183C877AA6}"/>
              </a:ext>
            </a:extLst>
          </p:cNvPr>
          <p:cNvCxnSpPr>
            <a:cxnSpLocks/>
            <a:endCxn id="100" idx="3"/>
          </p:cNvCxnSpPr>
          <p:nvPr/>
        </p:nvCxnSpPr>
        <p:spPr>
          <a:xfrm rot="16200000" flipV="1">
            <a:off x="9204695" y="1234936"/>
            <a:ext cx="1553328" cy="1881380"/>
          </a:xfrm>
          <a:prstGeom prst="bentConnector2">
            <a:avLst/>
          </a:prstGeom>
          <a:ln w="12700">
            <a:solidFill>
              <a:schemeClr val="tx1"/>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86" name="Connector: Elbow 185">
            <a:extLst>
              <a:ext uri="{FF2B5EF4-FFF2-40B4-BE49-F238E27FC236}">
                <a16:creationId xmlns:a16="http://schemas.microsoft.com/office/drawing/2014/main" id="{E48491A6-8016-6870-41E4-840EADC2CB2D}"/>
              </a:ext>
            </a:extLst>
          </p:cNvPr>
          <p:cNvCxnSpPr>
            <a:cxnSpLocks/>
          </p:cNvCxnSpPr>
          <p:nvPr/>
        </p:nvCxnSpPr>
        <p:spPr>
          <a:xfrm flipV="1">
            <a:off x="8617529" y="3092820"/>
            <a:ext cx="196922" cy="1"/>
          </a:xfrm>
          <a:prstGeom prst="bentConnector3">
            <a:avLst>
              <a:gd name="adj1" fmla="val 50000"/>
            </a:avLst>
          </a:prstGeom>
          <a:ln w="12700">
            <a:solidFill>
              <a:schemeClr val="tx1"/>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14" name="Picture 2" descr="\\MAGNUM\Projects\Microsoft\Cloud Power FY12\Design\ICONS_PNG\Tower.png">
            <a:extLst>
              <a:ext uri="{FF2B5EF4-FFF2-40B4-BE49-F238E27FC236}">
                <a16:creationId xmlns:a16="http://schemas.microsoft.com/office/drawing/2014/main" id="{48A76D63-338B-8439-818D-6FE59D49915B}"/>
              </a:ext>
            </a:extLst>
          </p:cNvPr>
          <p:cNvPicPr>
            <a:picLocks noChangeAspect="1" noChangeArrowheads="1"/>
          </p:cNvPicPr>
          <p:nvPr/>
        </p:nvPicPr>
        <p:blipFill>
          <a:blip r:embed="rId10" cstate="print">
            <a:duotone>
              <a:prstClr val="black"/>
              <a:srgbClr val="4472C4">
                <a:tint val="45000"/>
                <a:satMod val="400000"/>
              </a:srgbClr>
            </a:duotone>
          </a:blip>
          <a:stretch>
            <a:fillRect/>
          </a:stretch>
        </p:blipFill>
        <p:spPr bwMode="auto">
          <a:xfrm>
            <a:off x="1277823" y="4440545"/>
            <a:ext cx="739436" cy="739436"/>
          </a:xfrm>
          <a:prstGeom prst="rect">
            <a:avLst/>
          </a:prstGeom>
          <a:noFill/>
        </p:spPr>
      </p:pic>
      <p:cxnSp>
        <p:nvCxnSpPr>
          <p:cNvPr id="20" name="Connector: Curved 19">
            <a:extLst>
              <a:ext uri="{FF2B5EF4-FFF2-40B4-BE49-F238E27FC236}">
                <a16:creationId xmlns:a16="http://schemas.microsoft.com/office/drawing/2014/main" id="{A80C324E-2D72-D62C-FDEA-462B049242BE}"/>
              </a:ext>
            </a:extLst>
          </p:cNvPr>
          <p:cNvCxnSpPr>
            <a:cxnSpLocks/>
            <a:stCxn id="53" idx="2"/>
            <a:endCxn id="81" idx="0"/>
          </p:cNvCxnSpPr>
          <p:nvPr/>
        </p:nvCxnSpPr>
        <p:spPr>
          <a:xfrm rot="16200000" flipH="1">
            <a:off x="7372165" y="3098206"/>
            <a:ext cx="933966" cy="89854"/>
          </a:xfrm>
          <a:prstGeom prst="curvedConnector3">
            <a:avLst>
              <a:gd name="adj1" fmla="val 50000"/>
            </a:avLst>
          </a:prstGeom>
          <a:ln w="19050">
            <a:solidFill>
              <a:srgbClr val="7030A0"/>
            </a:solidFill>
            <a:prstDash val="dash"/>
            <a:headEnd type="triangl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4" name="Connector: Curved 23">
            <a:extLst>
              <a:ext uri="{FF2B5EF4-FFF2-40B4-BE49-F238E27FC236}">
                <a16:creationId xmlns:a16="http://schemas.microsoft.com/office/drawing/2014/main" id="{8729E742-91AC-40F7-1FED-71EF9CBAD08B}"/>
              </a:ext>
            </a:extLst>
          </p:cNvPr>
          <p:cNvCxnSpPr>
            <a:cxnSpLocks/>
            <a:stCxn id="100" idx="1"/>
            <a:endCxn id="53" idx="0"/>
          </p:cNvCxnSpPr>
          <p:nvPr/>
        </p:nvCxnSpPr>
        <p:spPr>
          <a:xfrm rot="10800000" flipV="1">
            <a:off x="7794221" y="1398962"/>
            <a:ext cx="794010" cy="824750"/>
          </a:xfrm>
          <a:prstGeom prst="curvedConnector2">
            <a:avLst/>
          </a:prstGeom>
          <a:ln w="19050">
            <a:solidFill>
              <a:srgbClr val="7030A0"/>
            </a:solidFill>
            <a:prstDash val="dash"/>
            <a:headEnd type="triangle" w="lg" len="lg"/>
            <a:tailEnd type="none" w="lg" len="lg"/>
          </a:ln>
        </p:spPr>
        <p:style>
          <a:lnRef idx="1">
            <a:schemeClr val="accent5"/>
          </a:lnRef>
          <a:fillRef idx="0">
            <a:schemeClr val="accent5"/>
          </a:fillRef>
          <a:effectRef idx="0">
            <a:schemeClr val="accent5"/>
          </a:effectRef>
          <a:fontRef idx="minor">
            <a:schemeClr val="tx1"/>
          </a:fontRef>
        </p:style>
      </p:cxnSp>
      <p:pic>
        <p:nvPicPr>
          <p:cNvPr id="104" name="Picture 2">
            <a:extLst>
              <a:ext uri="{FF2B5EF4-FFF2-40B4-BE49-F238E27FC236}">
                <a16:creationId xmlns:a16="http://schemas.microsoft.com/office/drawing/2014/main" id="{6F084D31-9F8A-FC45-4D2A-F1DCC1EF25C8}"/>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10985267" y="3225653"/>
            <a:ext cx="210018" cy="322769"/>
          </a:xfrm>
          <a:prstGeom prst="rect">
            <a:avLst/>
          </a:prstGeom>
          <a:noFill/>
          <a:effectLst>
            <a:outerShdw blurRad="63500" sx="102000" sy="102000" algn="ctr" rotWithShape="0">
              <a:prstClr val="black">
                <a:alpha val="40000"/>
              </a:prstClr>
            </a:outerShdw>
          </a:effectLst>
        </p:spPr>
      </p:pic>
      <p:sp>
        <p:nvSpPr>
          <p:cNvPr id="32" name="Rectangle 31">
            <a:extLst>
              <a:ext uri="{FF2B5EF4-FFF2-40B4-BE49-F238E27FC236}">
                <a16:creationId xmlns:a16="http://schemas.microsoft.com/office/drawing/2014/main" id="{32AE7708-C09E-6369-1601-259EC5148642}"/>
              </a:ext>
            </a:extLst>
          </p:cNvPr>
          <p:cNvSpPr/>
          <p:nvPr/>
        </p:nvSpPr>
        <p:spPr>
          <a:xfrm>
            <a:off x="10779154" y="3048169"/>
            <a:ext cx="999374" cy="657049"/>
          </a:xfrm>
          <a:prstGeom prst="rect">
            <a:avLst/>
          </a:prstGeom>
          <a:noFill/>
          <a:ln w="12700">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79191" tIns="143354" rIns="179191" bIns="143354" numCol="1" spcCol="0" rtlCol="0" fromWordArt="0" anchor="t" anchorCtr="1" forceAA="0" compatLnSpc="1">
            <a:prstTxWarp prst="textNoShape">
              <a:avLst/>
            </a:prstTxWarp>
            <a:noAutofit/>
          </a:bodyPr>
          <a:lstStyle/>
          <a:p>
            <a:pPr algn="ctr" defTabSz="913642" fontAlgn="base">
              <a:lnSpc>
                <a:spcPct val="90000"/>
              </a:lnSpc>
              <a:spcBef>
                <a:spcPct val="0"/>
              </a:spcBef>
              <a:spcAft>
                <a:spcPct val="0"/>
              </a:spcAft>
            </a:pPr>
            <a:endParaRPr lang="en-US" sz="800" dirty="0">
              <a:solidFill>
                <a:prstClr val="black">
                  <a:lumMod val="50000"/>
                  <a:lumOff val="50000"/>
                </a:prstClr>
              </a:solidFill>
              <a:latin typeface="Arial"/>
              <a:cs typeface="Segoe UI" pitchFamily="34" charset="0"/>
            </a:endParaRPr>
          </a:p>
        </p:txBody>
      </p:sp>
      <p:sp>
        <p:nvSpPr>
          <p:cNvPr id="35" name="TextBox 34">
            <a:extLst>
              <a:ext uri="{FF2B5EF4-FFF2-40B4-BE49-F238E27FC236}">
                <a16:creationId xmlns:a16="http://schemas.microsoft.com/office/drawing/2014/main" id="{8A796B1F-596E-F0FA-6698-35EF17BF4F2F}"/>
              </a:ext>
            </a:extLst>
          </p:cNvPr>
          <p:cNvSpPr txBox="1"/>
          <p:nvPr/>
        </p:nvSpPr>
        <p:spPr>
          <a:xfrm>
            <a:off x="11183132" y="3152704"/>
            <a:ext cx="602477"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Spoke 1</a:t>
            </a:r>
          </a:p>
        </p:txBody>
      </p:sp>
      <p:pic>
        <p:nvPicPr>
          <p:cNvPr id="119" name="Picture 2">
            <a:extLst>
              <a:ext uri="{FF2B5EF4-FFF2-40B4-BE49-F238E27FC236}">
                <a16:creationId xmlns:a16="http://schemas.microsoft.com/office/drawing/2014/main" id="{EDB259B1-4DFA-DD8D-17C0-6E35929D9E7A}"/>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10578772" y="4096681"/>
            <a:ext cx="210018" cy="322769"/>
          </a:xfrm>
          <a:prstGeom prst="rect">
            <a:avLst/>
          </a:prstGeom>
          <a:noFill/>
          <a:effectLst>
            <a:outerShdw blurRad="63500" sx="102000" sy="102000" algn="ctr" rotWithShape="0">
              <a:prstClr val="black">
                <a:alpha val="40000"/>
              </a:prstClr>
            </a:outerShdw>
          </a:effectLst>
        </p:spPr>
      </p:pic>
      <p:sp>
        <p:nvSpPr>
          <p:cNvPr id="121" name="Rectangle 120">
            <a:extLst>
              <a:ext uri="{FF2B5EF4-FFF2-40B4-BE49-F238E27FC236}">
                <a16:creationId xmlns:a16="http://schemas.microsoft.com/office/drawing/2014/main" id="{7662CB08-B8AB-DAC5-02B7-60A22CBD8B5B}"/>
              </a:ext>
            </a:extLst>
          </p:cNvPr>
          <p:cNvSpPr/>
          <p:nvPr/>
        </p:nvSpPr>
        <p:spPr>
          <a:xfrm>
            <a:off x="10333473" y="3919197"/>
            <a:ext cx="1105204" cy="657049"/>
          </a:xfrm>
          <a:prstGeom prst="rect">
            <a:avLst/>
          </a:prstGeom>
          <a:noFill/>
          <a:ln w="12700">
            <a:solidFill>
              <a:srgbClr val="4472C4"/>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79191" tIns="143354" rIns="179191" bIns="143354" numCol="1" spcCol="0" rtlCol="0" fromWordArt="0" anchor="t" anchorCtr="1" forceAA="0" compatLnSpc="1">
            <a:prstTxWarp prst="textNoShape">
              <a:avLst/>
            </a:prstTxWarp>
            <a:noAutofit/>
          </a:bodyPr>
          <a:lstStyle/>
          <a:p>
            <a:pPr algn="ctr" defTabSz="913642" fontAlgn="base">
              <a:lnSpc>
                <a:spcPct val="90000"/>
              </a:lnSpc>
              <a:spcBef>
                <a:spcPct val="0"/>
              </a:spcBef>
              <a:spcAft>
                <a:spcPct val="0"/>
              </a:spcAft>
            </a:pPr>
            <a:endParaRPr lang="en-US" sz="800" dirty="0">
              <a:solidFill>
                <a:prstClr val="black">
                  <a:lumMod val="50000"/>
                  <a:lumOff val="50000"/>
                </a:prstClr>
              </a:solidFill>
              <a:latin typeface="Arial"/>
              <a:cs typeface="Segoe UI" pitchFamily="34" charset="0"/>
            </a:endParaRPr>
          </a:p>
        </p:txBody>
      </p:sp>
      <p:sp>
        <p:nvSpPr>
          <p:cNvPr id="122" name="TextBox 121">
            <a:extLst>
              <a:ext uri="{FF2B5EF4-FFF2-40B4-BE49-F238E27FC236}">
                <a16:creationId xmlns:a16="http://schemas.microsoft.com/office/drawing/2014/main" id="{FDD7A3F2-38D8-DF11-4ED6-4178DAF4072B}"/>
              </a:ext>
            </a:extLst>
          </p:cNvPr>
          <p:cNvSpPr txBox="1"/>
          <p:nvPr/>
        </p:nvSpPr>
        <p:spPr>
          <a:xfrm>
            <a:off x="10776637" y="4023732"/>
            <a:ext cx="602477"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Spoke 2</a:t>
            </a:r>
          </a:p>
        </p:txBody>
      </p:sp>
      <p:cxnSp>
        <p:nvCxnSpPr>
          <p:cNvPr id="38" name="Connector: Elbow 37">
            <a:extLst>
              <a:ext uri="{FF2B5EF4-FFF2-40B4-BE49-F238E27FC236}">
                <a16:creationId xmlns:a16="http://schemas.microsoft.com/office/drawing/2014/main" id="{2D8BAEE4-6E9F-B871-8E77-7B6F20D8B2D7}"/>
              </a:ext>
            </a:extLst>
          </p:cNvPr>
          <p:cNvCxnSpPr>
            <a:cxnSpLocks/>
            <a:endCxn id="100" idx="3"/>
          </p:cNvCxnSpPr>
          <p:nvPr/>
        </p:nvCxnSpPr>
        <p:spPr>
          <a:xfrm rot="16200000" flipV="1">
            <a:off x="8546341" y="1893290"/>
            <a:ext cx="2424356" cy="1435699"/>
          </a:xfrm>
          <a:prstGeom prst="bentConnector2">
            <a:avLst/>
          </a:prstGeom>
          <a:ln w="12700">
            <a:solidFill>
              <a:schemeClr val="tx1"/>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46" name="Connector: Curved 45">
            <a:extLst>
              <a:ext uri="{FF2B5EF4-FFF2-40B4-BE49-F238E27FC236}">
                <a16:creationId xmlns:a16="http://schemas.microsoft.com/office/drawing/2014/main" id="{19B22477-8BC7-57BD-6FE5-87B005E16533}"/>
              </a:ext>
            </a:extLst>
          </p:cNvPr>
          <p:cNvCxnSpPr>
            <a:cxnSpLocks/>
            <a:stCxn id="53" idx="3"/>
            <a:endCxn id="32" idx="1"/>
          </p:cNvCxnSpPr>
          <p:nvPr/>
        </p:nvCxnSpPr>
        <p:spPr>
          <a:xfrm>
            <a:off x="8020440" y="2449931"/>
            <a:ext cx="2758714" cy="926763"/>
          </a:xfrm>
          <a:prstGeom prst="curvedConnector3">
            <a:avLst>
              <a:gd name="adj1" fmla="val 50000"/>
            </a:avLst>
          </a:prstGeom>
          <a:ln w="19050">
            <a:solidFill>
              <a:srgbClr val="00B050"/>
            </a:solidFill>
            <a:prstDash val="dash"/>
            <a:headEnd type="triangle" w="lg" len="lg"/>
            <a:tailEnd type="none" w="med" len="med"/>
          </a:ln>
        </p:spPr>
        <p:style>
          <a:lnRef idx="1">
            <a:schemeClr val="accent5"/>
          </a:lnRef>
          <a:fillRef idx="0">
            <a:schemeClr val="accent5"/>
          </a:fillRef>
          <a:effectRef idx="0">
            <a:schemeClr val="accent5"/>
          </a:effectRef>
          <a:fontRef idx="minor">
            <a:schemeClr val="tx1"/>
          </a:fontRef>
        </p:style>
      </p:cxnSp>
      <p:cxnSp>
        <p:nvCxnSpPr>
          <p:cNvPr id="58" name="Connector: Curved 57">
            <a:extLst>
              <a:ext uri="{FF2B5EF4-FFF2-40B4-BE49-F238E27FC236}">
                <a16:creationId xmlns:a16="http://schemas.microsoft.com/office/drawing/2014/main" id="{5630D6A0-E4C5-B57D-CA3F-289389FF3B0D}"/>
              </a:ext>
            </a:extLst>
          </p:cNvPr>
          <p:cNvCxnSpPr>
            <a:cxnSpLocks/>
            <a:stCxn id="53" idx="3"/>
            <a:endCxn id="121" idx="1"/>
          </p:cNvCxnSpPr>
          <p:nvPr/>
        </p:nvCxnSpPr>
        <p:spPr>
          <a:xfrm>
            <a:off x="8020440" y="2449931"/>
            <a:ext cx="2313033" cy="1797791"/>
          </a:xfrm>
          <a:prstGeom prst="curvedConnector3">
            <a:avLst>
              <a:gd name="adj1" fmla="val 50000"/>
            </a:avLst>
          </a:prstGeom>
          <a:ln w="19050">
            <a:solidFill>
              <a:srgbClr val="00B050"/>
            </a:solidFill>
            <a:prstDash val="dash"/>
            <a:headEnd type="triangle" w="lg" len="lg"/>
            <a:tailEnd type="none" w="med" len="med"/>
          </a:ln>
        </p:spPr>
        <p:style>
          <a:lnRef idx="1">
            <a:schemeClr val="accent5"/>
          </a:lnRef>
          <a:fillRef idx="0">
            <a:schemeClr val="accent5"/>
          </a:fillRef>
          <a:effectRef idx="0">
            <a:schemeClr val="accent5"/>
          </a:effectRef>
          <a:fontRef idx="minor">
            <a:schemeClr val="tx1"/>
          </a:fontRef>
        </p:style>
      </p:cxnSp>
      <p:sp>
        <p:nvSpPr>
          <p:cNvPr id="89" name="TextBox 88">
            <a:extLst>
              <a:ext uri="{FF2B5EF4-FFF2-40B4-BE49-F238E27FC236}">
                <a16:creationId xmlns:a16="http://schemas.microsoft.com/office/drawing/2014/main" id="{05C67E3F-9817-0749-8D81-F8FA3AB124FB}"/>
              </a:ext>
            </a:extLst>
          </p:cNvPr>
          <p:cNvSpPr txBox="1"/>
          <p:nvPr/>
        </p:nvSpPr>
        <p:spPr>
          <a:xfrm>
            <a:off x="9442596" y="4499257"/>
            <a:ext cx="739437" cy="2769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Peering (optional)</a:t>
            </a:r>
          </a:p>
        </p:txBody>
      </p:sp>
      <p:sp>
        <p:nvSpPr>
          <p:cNvPr id="90" name="TextBox 89">
            <a:extLst>
              <a:ext uri="{FF2B5EF4-FFF2-40B4-BE49-F238E27FC236}">
                <a16:creationId xmlns:a16="http://schemas.microsoft.com/office/drawing/2014/main" id="{130E8829-34BA-9C11-4DAC-E8BC8AFB3B6E}"/>
              </a:ext>
            </a:extLst>
          </p:cNvPr>
          <p:cNvSpPr txBox="1"/>
          <p:nvPr/>
        </p:nvSpPr>
        <p:spPr>
          <a:xfrm>
            <a:off x="5885238" y="2659000"/>
            <a:ext cx="1050653" cy="210575"/>
          </a:xfrm>
          <a:prstGeom prst="rect">
            <a:avLst/>
          </a:prstGeom>
          <a:noFill/>
        </p:spPr>
        <p:txBody>
          <a:bodyPr wrap="square" lIns="0" tIns="0" rIns="0" bIns="0" rtlCol="0">
            <a:no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10.0.0.0/24</a:t>
            </a:r>
          </a:p>
        </p:txBody>
      </p:sp>
      <p:sp>
        <p:nvSpPr>
          <p:cNvPr id="91" name="TextBox 90">
            <a:extLst>
              <a:ext uri="{FF2B5EF4-FFF2-40B4-BE49-F238E27FC236}">
                <a16:creationId xmlns:a16="http://schemas.microsoft.com/office/drawing/2014/main" id="{7D5542B6-E342-CA64-EEE5-047AEB8A9538}"/>
              </a:ext>
            </a:extLst>
          </p:cNvPr>
          <p:cNvSpPr txBox="1"/>
          <p:nvPr/>
        </p:nvSpPr>
        <p:spPr>
          <a:xfrm>
            <a:off x="7081909" y="3162876"/>
            <a:ext cx="806210"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10.0.0.0/28</a:t>
            </a:r>
          </a:p>
        </p:txBody>
      </p:sp>
      <p:sp>
        <p:nvSpPr>
          <p:cNvPr id="101" name="TextBox 100">
            <a:extLst>
              <a:ext uri="{FF2B5EF4-FFF2-40B4-BE49-F238E27FC236}">
                <a16:creationId xmlns:a16="http://schemas.microsoft.com/office/drawing/2014/main" id="{4EBA5E69-10CA-73E0-5030-B30420B0F31A}"/>
              </a:ext>
            </a:extLst>
          </p:cNvPr>
          <p:cNvSpPr txBox="1"/>
          <p:nvPr/>
        </p:nvSpPr>
        <p:spPr>
          <a:xfrm>
            <a:off x="7121732" y="4378639"/>
            <a:ext cx="806210"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10.0.0.16/28</a:t>
            </a:r>
          </a:p>
        </p:txBody>
      </p:sp>
      <p:sp>
        <p:nvSpPr>
          <p:cNvPr id="115" name="TextBox 114">
            <a:extLst>
              <a:ext uri="{FF2B5EF4-FFF2-40B4-BE49-F238E27FC236}">
                <a16:creationId xmlns:a16="http://schemas.microsoft.com/office/drawing/2014/main" id="{E91CFEB1-4825-50F5-0566-DF966DA3BCEA}"/>
              </a:ext>
            </a:extLst>
          </p:cNvPr>
          <p:cNvSpPr txBox="1"/>
          <p:nvPr/>
        </p:nvSpPr>
        <p:spPr>
          <a:xfrm>
            <a:off x="11141849" y="2884950"/>
            <a:ext cx="673333"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10.1.0.0/24</a:t>
            </a:r>
          </a:p>
        </p:txBody>
      </p:sp>
      <p:sp>
        <p:nvSpPr>
          <p:cNvPr id="129" name="TextBox 128">
            <a:extLst>
              <a:ext uri="{FF2B5EF4-FFF2-40B4-BE49-F238E27FC236}">
                <a16:creationId xmlns:a16="http://schemas.microsoft.com/office/drawing/2014/main" id="{91BA21C4-9E2C-F75A-40C6-E7F6570A70A5}"/>
              </a:ext>
            </a:extLst>
          </p:cNvPr>
          <p:cNvSpPr txBox="1"/>
          <p:nvPr/>
        </p:nvSpPr>
        <p:spPr>
          <a:xfrm>
            <a:off x="10728150" y="3757251"/>
            <a:ext cx="673333"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10.2.0.0/24</a:t>
            </a:r>
          </a:p>
        </p:txBody>
      </p:sp>
      <p:sp>
        <p:nvSpPr>
          <p:cNvPr id="189" name="TextBox 188">
            <a:extLst>
              <a:ext uri="{FF2B5EF4-FFF2-40B4-BE49-F238E27FC236}">
                <a16:creationId xmlns:a16="http://schemas.microsoft.com/office/drawing/2014/main" id="{0993EE8D-5DEE-3F87-0ACA-02A13E3240B5}"/>
              </a:ext>
            </a:extLst>
          </p:cNvPr>
          <p:cNvSpPr txBox="1"/>
          <p:nvPr/>
        </p:nvSpPr>
        <p:spPr>
          <a:xfrm>
            <a:off x="5731501" y="1115865"/>
            <a:ext cx="2838757" cy="381643"/>
          </a:xfrm>
          <a:prstGeom prst="rect">
            <a:avLst/>
          </a:prstGeom>
          <a:noFill/>
        </p:spPr>
        <p:txBody>
          <a:bodyPr wrap="square" lIns="0" tIns="0" rIns="0" bIns="0" rtlCol="0">
            <a:spAutoFit/>
          </a:bodyPr>
          <a:lstStyle>
            <a:defPPr>
              <a:defRPr lang="en-US"/>
            </a:defPPr>
            <a:lvl1pPr algn="ctr">
              <a:lnSpc>
                <a:spcPct val="90000"/>
              </a:lnSpc>
              <a:spcAft>
                <a:spcPts val="600"/>
              </a:spcAft>
              <a:defRPr sz="900">
                <a:solidFill>
                  <a:srgbClr val="0070C0"/>
                </a:solidFill>
              </a:defRPr>
            </a:lvl1pPr>
          </a:lstStyle>
          <a:p>
            <a:pPr algn="l"/>
            <a:r>
              <a:rPr lang="en-US" sz="1100" dirty="0">
                <a:solidFill>
                  <a:schemeClr val="tx1"/>
                </a:solidFill>
                <a:latin typeface="Segoe UI" panose="020B0502040204020203" pitchFamily="34" charset="0"/>
                <a:cs typeface="Segoe UI" panose="020B0502040204020203" pitchFamily="34" charset="0"/>
              </a:rPr>
              <a:t>abc.privatelink.blob.core.windows.net – 7.7.7.7</a:t>
            </a:r>
          </a:p>
          <a:p>
            <a:pPr algn="l"/>
            <a:r>
              <a:rPr lang="en-US" sz="1100" dirty="0">
                <a:solidFill>
                  <a:schemeClr val="tx1"/>
                </a:solidFill>
                <a:latin typeface="Segoe UI" panose="020B0502040204020203" pitchFamily="34" charset="0"/>
                <a:cs typeface="Segoe UI" panose="020B0502040204020203" pitchFamily="34" charset="0"/>
              </a:rPr>
              <a:t>abc.privatelink.azure-api.net  - 6.6.6.6</a:t>
            </a:r>
            <a:endParaRPr lang="en-SG" sz="1100" dirty="0">
              <a:solidFill>
                <a:schemeClr val="tx1"/>
              </a:solidFill>
              <a:latin typeface="Segoe UI" panose="020B0502040204020203" pitchFamily="34" charset="0"/>
              <a:cs typeface="Segoe UI" panose="020B0502040204020203" pitchFamily="34" charset="0"/>
            </a:endParaRPr>
          </a:p>
        </p:txBody>
      </p:sp>
      <p:sp>
        <p:nvSpPr>
          <p:cNvPr id="137" name="TextBox 136">
            <a:extLst>
              <a:ext uri="{FF2B5EF4-FFF2-40B4-BE49-F238E27FC236}">
                <a16:creationId xmlns:a16="http://schemas.microsoft.com/office/drawing/2014/main" id="{D0C1C00F-634E-B4B6-1CC9-DBA9025B41E0}"/>
              </a:ext>
            </a:extLst>
          </p:cNvPr>
          <p:cNvSpPr txBox="1"/>
          <p:nvPr/>
        </p:nvSpPr>
        <p:spPr>
          <a:xfrm>
            <a:off x="2450839" y="4658262"/>
            <a:ext cx="864190"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192.168.0.1 / 2</a:t>
            </a:r>
          </a:p>
        </p:txBody>
      </p:sp>
      <p:sp>
        <p:nvSpPr>
          <p:cNvPr id="138" name="TextBox 137">
            <a:extLst>
              <a:ext uri="{FF2B5EF4-FFF2-40B4-BE49-F238E27FC236}">
                <a16:creationId xmlns:a16="http://schemas.microsoft.com/office/drawing/2014/main" id="{6071FE4B-42F9-581A-DE3A-410E0C8F665A}"/>
              </a:ext>
            </a:extLst>
          </p:cNvPr>
          <p:cNvSpPr txBox="1"/>
          <p:nvPr/>
        </p:nvSpPr>
        <p:spPr>
          <a:xfrm>
            <a:off x="9015938" y="1152073"/>
            <a:ext cx="1772852" cy="261610"/>
          </a:xfrm>
          <a:prstGeom prst="rect">
            <a:avLst/>
          </a:prstGeom>
          <a:noFill/>
        </p:spPr>
        <p:txBody>
          <a:bodyPr wrap="square" rtlCol="0">
            <a:spAutoFit/>
          </a:bodyPr>
          <a:lstStyle/>
          <a:p>
            <a:r>
              <a:rPr lang="en-US" sz="1100" b="1" dirty="0">
                <a:latin typeface="Segoe UI" panose="020B0502040204020203" pitchFamily="34" charset="0"/>
                <a:cs typeface="Segoe UI" panose="020B0502040204020203" pitchFamily="34" charset="0"/>
              </a:rPr>
              <a:t>Azure Private DNS</a:t>
            </a:r>
          </a:p>
        </p:txBody>
      </p:sp>
      <p:sp>
        <p:nvSpPr>
          <p:cNvPr id="139" name="TextBox 138">
            <a:extLst>
              <a:ext uri="{FF2B5EF4-FFF2-40B4-BE49-F238E27FC236}">
                <a16:creationId xmlns:a16="http://schemas.microsoft.com/office/drawing/2014/main" id="{D5515289-62F5-B820-11A2-9AEB465351FA}"/>
              </a:ext>
            </a:extLst>
          </p:cNvPr>
          <p:cNvSpPr txBox="1"/>
          <p:nvPr/>
        </p:nvSpPr>
        <p:spPr>
          <a:xfrm>
            <a:off x="6890396" y="2101293"/>
            <a:ext cx="1205157" cy="276999"/>
          </a:xfrm>
          <a:prstGeom prst="rect">
            <a:avLst/>
          </a:prstGeom>
          <a:noFill/>
        </p:spPr>
        <p:txBody>
          <a:bodyPr wrap="square" rtlCol="0">
            <a:spAutoFit/>
          </a:bodyPr>
          <a:lstStyle/>
          <a:p>
            <a:r>
              <a:rPr lang="en-US" sz="1200" b="1" dirty="0"/>
              <a:t>Azure DNS</a:t>
            </a:r>
          </a:p>
        </p:txBody>
      </p:sp>
      <p:pic>
        <p:nvPicPr>
          <p:cNvPr id="145" name="Picture 2">
            <a:extLst>
              <a:ext uri="{FF2B5EF4-FFF2-40B4-BE49-F238E27FC236}">
                <a16:creationId xmlns:a16="http://schemas.microsoft.com/office/drawing/2014/main" id="{6CDFE434-3AD9-E7AA-735A-90CEFD10C30F}"/>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2088675" y="3123011"/>
            <a:ext cx="210018" cy="322769"/>
          </a:xfrm>
          <a:prstGeom prst="rect">
            <a:avLst/>
          </a:prstGeom>
          <a:noFill/>
          <a:effectLst>
            <a:outerShdw blurRad="63500" sx="102000" sy="102000" algn="ctr" rotWithShape="0">
              <a:prstClr val="black">
                <a:alpha val="40000"/>
              </a:prstClr>
            </a:outerShdw>
          </a:effectLst>
        </p:spPr>
      </p:pic>
      <p:cxnSp>
        <p:nvCxnSpPr>
          <p:cNvPr id="149" name="Connector: Curved 148">
            <a:extLst>
              <a:ext uri="{FF2B5EF4-FFF2-40B4-BE49-F238E27FC236}">
                <a16:creationId xmlns:a16="http://schemas.microsoft.com/office/drawing/2014/main" id="{E373F6EC-032B-B6A6-8C17-17E3C58944AC}"/>
              </a:ext>
            </a:extLst>
          </p:cNvPr>
          <p:cNvCxnSpPr>
            <a:cxnSpLocks/>
            <a:endCxn id="145" idx="3"/>
          </p:cNvCxnSpPr>
          <p:nvPr/>
        </p:nvCxnSpPr>
        <p:spPr>
          <a:xfrm rot="16200000" flipV="1">
            <a:off x="2092400" y="3490689"/>
            <a:ext cx="919600" cy="507013"/>
          </a:xfrm>
          <a:prstGeom prst="curvedConnector2">
            <a:avLst/>
          </a:prstGeom>
          <a:ln w="19050">
            <a:solidFill>
              <a:srgbClr val="7030A0"/>
            </a:solidFill>
            <a:prstDash val="dash"/>
            <a:headEnd type="triangl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54" name="Connector: Curved 153">
            <a:extLst>
              <a:ext uri="{FF2B5EF4-FFF2-40B4-BE49-F238E27FC236}">
                <a16:creationId xmlns:a16="http://schemas.microsoft.com/office/drawing/2014/main" id="{AD13FC62-3EA3-A579-616E-DCF66C1B1921}"/>
              </a:ext>
            </a:extLst>
          </p:cNvPr>
          <p:cNvCxnSpPr>
            <a:cxnSpLocks/>
          </p:cNvCxnSpPr>
          <p:nvPr/>
        </p:nvCxnSpPr>
        <p:spPr>
          <a:xfrm rot="10800000" flipV="1">
            <a:off x="7946621" y="1551362"/>
            <a:ext cx="794010" cy="824750"/>
          </a:xfrm>
          <a:prstGeom prst="curvedConnector2">
            <a:avLst/>
          </a:prstGeom>
          <a:ln w="19050">
            <a:solidFill>
              <a:srgbClr val="00B050"/>
            </a:solidFill>
            <a:prstDash val="dash"/>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2" name="Connector: Elbow 1">
            <a:extLst>
              <a:ext uri="{FF2B5EF4-FFF2-40B4-BE49-F238E27FC236}">
                <a16:creationId xmlns:a16="http://schemas.microsoft.com/office/drawing/2014/main" id="{D6496574-1A29-4ED3-5744-0DBB511277F2}"/>
              </a:ext>
            </a:extLst>
          </p:cNvPr>
          <p:cNvCxnSpPr>
            <a:cxnSpLocks/>
          </p:cNvCxnSpPr>
          <p:nvPr/>
        </p:nvCxnSpPr>
        <p:spPr>
          <a:xfrm rot="16200000" flipV="1">
            <a:off x="8080633" y="2358999"/>
            <a:ext cx="1467637" cy="2"/>
          </a:xfrm>
          <a:prstGeom prst="bentConnector3">
            <a:avLst>
              <a:gd name="adj1" fmla="val 50000"/>
            </a:avLst>
          </a:prstGeom>
          <a:ln w="12700">
            <a:solidFill>
              <a:schemeClr val="tx1"/>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5" name="TextBox 14">
            <a:extLst>
              <a:ext uri="{FF2B5EF4-FFF2-40B4-BE49-F238E27FC236}">
                <a16:creationId xmlns:a16="http://schemas.microsoft.com/office/drawing/2014/main" id="{840CAC6D-8F47-D51B-24E2-80AD992E131F}"/>
              </a:ext>
            </a:extLst>
          </p:cNvPr>
          <p:cNvSpPr txBox="1"/>
          <p:nvPr/>
        </p:nvSpPr>
        <p:spPr>
          <a:xfrm>
            <a:off x="11167089" y="3485920"/>
            <a:ext cx="390415"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VM 1</a:t>
            </a:r>
          </a:p>
        </p:txBody>
      </p:sp>
      <p:sp>
        <p:nvSpPr>
          <p:cNvPr id="16" name="TextBox 15">
            <a:extLst>
              <a:ext uri="{FF2B5EF4-FFF2-40B4-BE49-F238E27FC236}">
                <a16:creationId xmlns:a16="http://schemas.microsoft.com/office/drawing/2014/main" id="{CC0BC5A9-208D-D977-F7EE-56C2C163D62C}"/>
              </a:ext>
            </a:extLst>
          </p:cNvPr>
          <p:cNvSpPr txBox="1"/>
          <p:nvPr/>
        </p:nvSpPr>
        <p:spPr>
          <a:xfrm>
            <a:off x="10801247" y="4339482"/>
            <a:ext cx="390415" cy="138499"/>
          </a:xfrm>
          <a:prstGeom prst="rect">
            <a:avLst/>
          </a:prstGeom>
          <a:noFill/>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VM 2</a:t>
            </a:r>
          </a:p>
        </p:txBody>
      </p:sp>
      <p:sp>
        <p:nvSpPr>
          <p:cNvPr id="18" name="TextBox 17">
            <a:extLst>
              <a:ext uri="{FF2B5EF4-FFF2-40B4-BE49-F238E27FC236}">
                <a16:creationId xmlns:a16="http://schemas.microsoft.com/office/drawing/2014/main" id="{2B74F647-DB20-32E0-1ED9-9B3FEC5638B0}"/>
              </a:ext>
            </a:extLst>
          </p:cNvPr>
          <p:cNvSpPr txBox="1"/>
          <p:nvPr/>
        </p:nvSpPr>
        <p:spPr>
          <a:xfrm>
            <a:off x="8909694" y="1520375"/>
            <a:ext cx="730347" cy="249299"/>
          </a:xfrm>
          <a:prstGeom prst="rect">
            <a:avLst/>
          </a:prstGeom>
          <a:noFill/>
        </p:spPr>
        <p:txBody>
          <a:bodyPr wrap="square" lIns="0" tIns="0" rIns="0" bIns="0" rtlCol="0">
            <a:spAutoFit/>
          </a:bodyPr>
          <a:lstStyle/>
          <a:p>
            <a:pPr algn="ctr">
              <a:lnSpc>
                <a:spcPct val="90000"/>
              </a:lnSpc>
              <a:spcAft>
                <a:spcPts val="600"/>
              </a:spcAft>
            </a:pPr>
            <a:r>
              <a:rPr lang="en-US" sz="900" dirty="0">
                <a:latin typeface="Segoe UI" panose="020B0502040204020203" pitchFamily="34" charset="0"/>
                <a:cs typeface="Segoe UI" panose="020B0502040204020203" pitchFamily="34" charset="0"/>
              </a:rPr>
              <a:t>Virtual network link</a:t>
            </a:r>
          </a:p>
        </p:txBody>
      </p:sp>
      <p:sp>
        <p:nvSpPr>
          <p:cNvPr id="3" name="TextBox 2">
            <a:extLst>
              <a:ext uri="{FF2B5EF4-FFF2-40B4-BE49-F238E27FC236}">
                <a16:creationId xmlns:a16="http://schemas.microsoft.com/office/drawing/2014/main" id="{0A2A2D8C-626B-0AE3-8D74-D2C39C73D553}"/>
              </a:ext>
            </a:extLst>
          </p:cNvPr>
          <p:cNvSpPr txBox="1"/>
          <p:nvPr/>
        </p:nvSpPr>
        <p:spPr>
          <a:xfrm>
            <a:off x="1727870" y="5087178"/>
            <a:ext cx="3513766" cy="1069524"/>
          </a:xfrm>
          <a:prstGeom prst="rect">
            <a:avLst/>
          </a:prstGeom>
          <a:noFill/>
        </p:spPr>
        <p:txBody>
          <a:bodyPr wrap="square" lIns="0" tIns="0" rIns="0" bIns="0" rtlCol="0">
            <a:spAutoFit/>
          </a:bodyPr>
          <a:lstStyle>
            <a:defPPr>
              <a:defRPr lang="en-US"/>
            </a:defPPr>
            <a:lvl1pPr algn="ctr">
              <a:lnSpc>
                <a:spcPct val="90000"/>
              </a:lnSpc>
              <a:spcAft>
                <a:spcPts val="600"/>
              </a:spcAft>
              <a:defRPr sz="900">
                <a:solidFill>
                  <a:srgbClr val="0070C0"/>
                </a:solidFill>
              </a:defRPr>
            </a:lvl1pPr>
          </a:lstStyle>
          <a:p>
            <a:pPr algn="l"/>
            <a:r>
              <a:rPr lang="en-US" sz="1100" dirty="0">
                <a:solidFill>
                  <a:schemeClr val="tx1"/>
                </a:solidFill>
                <a:latin typeface="Segoe UI" panose="020B0502040204020203" pitchFamily="34" charset="0"/>
                <a:cs typeface="Segoe UI" panose="020B0502040204020203" pitchFamily="34" charset="0"/>
              </a:rPr>
              <a:t>App1.onprem.company.com  - 192.168.0.8</a:t>
            </a:r>
          </a:p>
          <a:p>
            <a:pPr algn="l"/>
            <a:r>
              <a:rPr lang="en-US" sz="1100" dirty="0">
                <a:solidFill>
                  <a:schemeClr val="tx1"/>
                </a:solidFill>
                <a:latin typeface="Segoe UI" panose="020B0502040204020203" pitchFamily="34" charset="0"/>
                <a:cs typeface="Segoe UI" panose="020B0502040204020203" pitchFamily="34" charset="0"/>
              </a:rPr>
              <a:t>App2.onprem.company.com  - 192.168.0.9</a:t>
            </a:r>
          </a:p>
          <a:p>
            <a:pPr algn="l"/>
            <a:r>
              <a:rPr lang="en-US" sz="1100" dirty="0">
                <a:solidFill>
                  <a:schemeClr val="tx1"/>
                </a:solidFill>
                <a:latin typeface="Segoe UI" panose="020B0502040204020203" pitchFamily="34" charset="0"/>
                <a:cs typeface="Segoe UI" panose="020B0502040204020203" pitchFamily="34" charset="0"/>
              </a:rPr>
              <a:t>privatelink.blob.core.windows.net – 10.0.0.8 (forwarder)</a:t>
            </a:r>
          </a:p>
          <a:p>
            <a:pPr algn="l"/>
            <a:r>
              <a:rPr lang="en-US" sz="1100" dirty="0">
                <a:solidFill>
                  <a:schemeClr val="tx1"/>
                </a:solidFill>
                <a:latin typeface="Segoe UI" panose="020B0502040204020203" pitchFamily="34" charset="0"/>
                <a:cs typeface="Segoe UI" panose="020B0502040204020203" pitchFamily="34" charset="0"/>
              </a:rPr>
              <a:t>privatelink.azure-api.net – 10.0.0.8 (forwarder)</a:t>
            </a:r>
          </a:p>
          <a:p>
            <a:pPr algn="l"/>
            <a:endParaRPr lang="en-US" sz="1100" dirty="0">
              <a:solidFill>
                <a:schemeClr val="tx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D22DAF40-F84B-6373-6911-DB21606935B6}"/>
              </a:ext>
            </a:extLst>
          </p:cNvPr>
          <p:cNvSpPr txBox="1"/>
          <p:nvPr/>
        </p:nvSpPr>
        <p:spPr>
          <a:xfrm>
            <a:off x="2088675" y="2803868"/>
            <a:ext cx="1058342" cy="261610"/>
          </a:xfrm>
          <a:prstGeom prst="rect">
            <a:avLst/>
          </a:prstGeom>
          <a:noFill/>
        </p:spPr>
        <p:txBody>
          <a:bodyPr wrap="square" rtlCol="0">
            <a:spAutoFit/>
          </a:bodyPr>
          <a:lstStyle/>
          <a:p>
            <a:r>
              <a:rPr lang="en-US" sz="1100" b="1" dirty="0">
                <a:latin typeface="Segoe UI" panose="020B0502040204020203" pitchFamily="34" charset="0"/>
                <a:cs typeface="Segoe UI" panose="020B0502040204020203" pitchFamily="34" charset="0"/>
              </a:rPr>
              <a:t>On-premises</a:t>
            </a:r>
          </a:p>
        </p:txBody>
      </p:sp>
      <p:grpSp>
        <p:nvGrpSpPr>
          <p:cNvPr id="93" name="Group 92">
            <a:extLst>
              <a:ext uri="{FF2B5EF4-FFF2-40B4-BE49-F238E27FC236}">
                <a16:creationId xmlns:a16="http://schemas.microsoft.com/office/drawing/2014/main" id="{EF52108F-B699-CC05-CFD9-136ACAFD3E93}"/>
              </a:ext>
            </a:extLst>
          </p:cNvPr>
          <p:cNvGrpSpPr/>
          <p:nvPr/>
        </p:nvGrpSpPr>
        <p:grpSpPr>
          <a:xfrm>
            <a:off x="8198127" y="2737362"/>
            <a:ext cx="285790" cy="214343"/>
            <a:chOff x="2849996" y="792540"/>
            <a:chExt cx="285790" cy="214343"/>
          </a:xfrm>
        </p:grpSpPr>
        <p:sp>
          <p:nvSpPr>
            <p:cNvPr id="96" name="Rectangle 95">
              <a:extLst>
                <a:ext uri="{FF2B5EF4-FFF2-40B4-BE49-F238E27FC236}">
                  <a16:creationId xmlns:a16="http://schemas.microsoft.com/office/drawing/2014/main" id="{7F23D935-6ABE-40DC-4747-F4461F334112}"/>
                </a:ext>
              </a:extLst>
            </p:cNvPr>
            <p:cNvSpPr/>
            <p:nvPr/>
          </p:nvSpPr>
          <p:spPr>
            <a:xfrm>
              <a:off x="2858196" y="839005"/>
              <a:ext cx="269390" cy="12141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a:extLst>
                <a:ext uri="{FF2B5EF4-FFF2-40B4-BE49-F238E27FC236}">
                  <a16:creationId xmlns:a16="http://schemas.microsoft.com/office/drawing/2014/main" id="{84A417C1-7563-7AD9-FDE8-CC822F52B42B}"/>
                </a:ext>
              </a:extLst>
            </p:cNvPr>
            <p:cNvPicPr>
              <a:picLocks noChangeAspect="1"/>
            </p:cNvPicPr>
            <p:nvPr/>
          </p:nvPicPr>
          <p:blipFill>
            <a:blip r:embed="rId13">
              <a:clrChange>
                <a:clrFrom>
                  <a:srgbClr val="FFFFFF"/>
                </a:clrFrom>
                <a:clrTo>
                  <a:srgbClr val="FFFFFF">
                    <a:alpha val="0"/>
                  </a:srgbClr>
                </a:clrTo>
              </a:clrChange>
            </a:blip>
            <a:stretch>
              <a:fillRect/>
            </a:stretch>
          </p:blipFill>
          <p:spPr>
            <a:xfrm>
              <a:off x="2849996" y="792540"/>
              <a:ext cx="285790" cy="214343"/>
            </a:xfrm>
            <a:prstGeom prst="rect">
              <a:avLst/>
            </a:prstGeom>
            <a:ln>
              <a:noFill/>
            </a:ln>
          </p:spPr>
        </p:pic>
      </p:grpSp>
      <p:grpSp>
        <p:nvGrpSpPr>
          <p:cNvPr id="102" name="Group 101">
            <a:extLst>
              <a:ext uri="{FF2B5EF4-FFF2-40B4-BE49-F238E27FC236}">
                <a16:creationId xmlns:a16="http://schemas.microsoft.com/office/drawing/2014/main" id="{E96A6D50-767D-C6C0-1D56-ECC70A44BB1A}"/>
              </a:ext>
            </a:extLst>
          </p:cNvPr>
          <p:cNvGrpSpPr/>
          <p:nvPr/>
        </p:nvGrpSpPr>
        <p:grpSpPr>
          <a:xfrm>
            <a:off x="10812052" y="2934673"/>
            <a:ext cx="285790" cy="214343"/>
            <a:chOff x="2849996" y="792540"/>
            <a:chExt cx="285790" cy="214343"/>
          </a:xfrm>
        </p:grpSpPr>
        <p:sp>
          <p:nvSpPr>
            <p:cNvPr id="103" name="Rectangle 102">
              <a:extLst>
                <a:ext uri="{FF2B5EF4-FFF2-40B4-BE49-F238E27FC236}">
                  <a16:creationId xmlns:a16="http://schemas.microsoft.com/office/drawing/2014/main" id="{B50F369B-D832-B0E8-1957-52C91BC924B2}"/>
                </a:ext>
              </a:extLst>
            </p:cNvPr>
            <p:cNvSpPr/>
            <p:nvPr/>
          </p:nvSpPr>
          <p:spPr>
            <a:xfrm>
              <a:off x="2858196" y="839005"/>
              <a:ext cx="269390" cy="12141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04">
              <a:extLst>
                <a:ext uri="{FF2B5EF4-FFF2-40B4-BE49-F238E27FC236}">
                  <a16:creationId xmlns:a16="http://schemas.microsoft.com/office/drawing/2014/main" id="{5237F669-FCE7-9351-F9CF-8ED1FF08AD70}"/>
                </a:ext>
              </a:extLst>
            </p:cNvPr>
            <p:cNvPicPr>
              <a:picLocks noChangeAspect="1"/>
            </p:cNvPicPr>
            <p:nvPr/>
          </p:nvPicPr>
          <p:blipFill>
            <a:blip r:embed="rId13">
              <a:clrChange>
                <a:clrFrom>
                  <a:srgbClr val="FFFFFF"/>
                </a:clrFrom>
                <a:clrTo>
                  <a:srgbClr val="FFFFFF">
                    <a:alpha val="0"/>
                  </a:srgbClr>
                </a:clrTo>
              </a:clrChange>
            </a:blip>
            <a:stretch>
              <a:fillRect/>
            </a:stretch>
          </p:blipFill>
          <p:spPr>
            <a:xfrm>
              <a:off x="2849996" y="792540"/>
              <a:ext cx="285790" cy="214343"/>
            </a:xfrm>
            <a:prstGeom prst="rect">
              <a:avLst/>
            </a:prstGeom>
            <a:ln>
              <a:noFill/>
            </a:ln>
          </p:spPr>
        </p:pic>
      </p:grpSp>
      <p:grpSp>
        <p:nvGrpSpPr>
          <p:cNvPr id="106" name="Group 105">
            <a:extLst>
              <a:ext uri="{FF2B5EF4-FFF2-40B4-BE49-F238E27FC236}">
                <a16:creationId xmlns:a16="http://schemas.microsoft.com/office/drawing/2014/main" id="{13B04EEF-CF9E-559C-5C03-C71EA69666AA}"/>
              </a:ext>
            </a:extLst>
          </p:cNvPr>
          <p:cNvGrpSpPr/>
          <p:nvPr/>
        </p:nvGrpSpPr>
        <p:grpSpPr>
          <a:xfrm>
            <a:off x="10366640" y="3819422"/>
            <a:ext cx="285790" cy="214343"/>
            <a:chOff x="2849996" y="792540"/>
            <a:chExt cx="285790" cy="214343"/>
          </a:xfrm>
        </p:grpSpPr>
        <p:sp>
          <p:nvSpPr>
            <p:cNvPr id="107" name="Rectangle 106">
              <a:extLst>
                <a:ext uri="{FF2B5EF4-FFF2-40B4-BE49-F238E27FC236}">
                  <a16:creationId xmlns:a16="http://schemas.microsoft.com/office/drawing/2014/main" id="{89D30E3C-48F3-055A-9431-CC01E3238449}"/>
                </a:ext>
              </a:extLst>
            </p:cNvPr>
            <p:cNvSpPr/>
            <p:nvPr/>
          </p:nvSpPr>
          <p:spPr>
            <a:xfrm>
              <a:off x="2858196" y="839005"/>
              <a:ext cx="269390" cy="12141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Picture 107">
              <a:extLst>
                <a:ext uri="{FF2B5EF4-FFF2-40B4-BE49-F238E27FC236}">
                  <a16:creationId xmlns:a16="http://schemas.microsoft.com/office/drawing/2014/main" id="{D002EF47-D410-AC6E-8D68-2FB12D3C5C3B}"/>
                </a:ext>
              </a:extLst>
            </p:cNvPr>
            <p:cNvPicPr>
              <a:picLocks noChangeAspect="1"/>
            </p:cNvPicPr>
            <p:nvPr/>
          </p:nvPicPr>
          <p:blipFill>
            <a:blip r:embed="rId13">
              <a:clrChange>
                <a:clrFrom>
                  <a:srgbClr val="FFFFFF"/>
                </a:clrFrom>
                <a:clrTo>
                  <a:srgbClr val="FFFFFF">
                    <a:alpha val="0"/>
                  </a:srgbClr>
                </a:clrTo>
              </a:clrChange>
            </a:blip>
            <a:stretch>
              <a:fillRect/>
            </a:stretch>
          </p:blipFill>
          <p:spPr>
            <a:xfrm>
              <a:off x="2849996" y="792540"/>
              <a:ext cx="285790" cy="214343"/>
            </a:xfrm>
            <a:prstGeom prst="rect">
              <a:avLst/>
            </a:prstGeom>
            <a:ln>
              <a:noFill/>
            </a:ln>
          </p:spPr>
        </p:pic>
      </p:grpSp>
      <p:sp>
        <p:nvSpPr>
          <p:cNvPr id="8" name="Oval 7">
            <a:extLst>
              <a:ext uri="{FF2B5EF4-FFF2-40B4-BE49-F238E27FC236}">
                <a16:creationId xmlns:a16="http://schemas.microsoft.com/office/drawing/2014/main" id="{3EDD32E3-D13E-B98A-4146-2EA731C7473F}"/>
              </a:ext>
            </a:extLst>
          </p:cNvPr>
          <p:cNvSpPr/>
          <p:nvPr/>
        </p:nvSpPr>
        <p:spPr>
          <a:xfrm>
            <a:off x="2502141" y="3558885"/>
            <a:ext cx="292608" cy="292608"/>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1</a:t>
            </a:r>
          </a:p>
        </p:txBody>
      </p:sp>
      <p:sp>
        <p:nvSpPr>
          <p:cNvPr id="11" name="Oval 10">
            <a:extLst>
              <a:ext uri="{FF2B5EF4-FFF2-40B4-BE49-F238E27FC236}">
                <a16:creationId xmlns:a16="http://schemas.microsoft.com/office/drawing/2014/main" id="{1D164A69-678B-484C-2D9E-B8E1DA784F61}"/>
              </a:ext>
            </a:extLst>
          </p:cNvPr>
          <p:cNvSpPr/>
          <p:nvPr/>
        </p:nvSpPr>
        <p:spPr>
          <a:xfrm>
            <a:off x="7648491" y="2813446"/>
            <a:ext cx="292608" cy="292608"/>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3</a:t>
            </a:r>
          </a:p>
        </p:txBody>
      </p:sp>
      <p:sp>
        <p:nvSpPr>
          <p:cNvPr id="13" name="Oval 12">
            <a:extLst>
              <a:ext uri="{FF2B5EF4-FFF2-40B4-BE49-F238E27FC236}">
                <a16:creationId xmlns:a16="http://schemas.microsoft.com/office/drawing/2014/main" id="{2B052750-D012-4D70-11A7-61CBE3BA977A}"/>
              </a:ext>
            </a:extLst>
          </p:cNvPr>
          <p:cNvSpPr/>
          <p:nvPr/>
        </p:nvSpPr>
        <p:spPr>
          <a:xfrm>
            <a:off x="7649301" y="1673336"/>
            <a:ext cx="320040" cy="320040"/>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4</a:t>
            </a:r>
          </a:p>
        </p:txBody>
      </p:sp>
      <p:sp>
        <p:nvSpPr>
          <p:cNvPr id="17" name="Oval 16">
            <a:extLst>
              <a:ext uri="{FF2B5EF4-FFF2-40B4-BE49-F238E27FC236}">
                <a16:creationId xmlns:a16="http://schemas.microsoft.com/office/drawing/2014/main" id="{BA74F809-E0AF-9CF0-88DD-E9050083219D}"/>
              </a:ext>
            </a:extLst>
          </p:cNvPr>
          <p:cNvSpPr/>
          <p:nvPr/>
        </p:nvSpPr>
        <p:spPr>
          <a:xfrm>
            <a:off x="9236551" y="2677640"/>
            <a:ext cx="292608" cy="292608"/>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A</a:t>
            </a:r>
          </a:p>
        </p:txBody>
      </p:sp>
      <p:sp>
        <p:nvSpPr>
          <p:cNvPr id="19" name="Oval 18">
            <a:extLst>
              <a:ext uri="{FF2B5EF4-FFF2-40B4-BE49-F238E27FC236}">
                <a16:creationId xmlns:a16="http://schemas.microsoft.com/office/drawing/2014/main" id="{81834A38-95DA-B947-3215-5FD1AE3F0F74}"/>
              </a:ext>
            </a:extLst>
          </p:cNvPr>
          <p:cNvSpPr/>
          <p:nvPr/>
        </p:nvSpPr>
        <p:spPr>
          <a:xfrm>
            <a:off x="8184974" y="1611438"/>
            <a:ext cx="292608" cy="292608"/>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B</a:t>
            </a:r>
          </a:p>
        </p:txBody>
      </p:sp>
      <p:sp>
        <p:nvSpPr>
          <p:cNvPr id="21" name="Oval 20">
            <a:extLst>
              <a:ext uri="{FF2B5EF4-FFF2-40B4-BE49-F238E27FC236}">
                <a16:creationId xmlns:a16="http://schemas.microsoft.com/office/drawing/2014/main" id="{D391983F-C9BA-2286-8553-05CC4F093B8E}"/>
              </a:ext>
            </a:extLst>
          </p:cNvPr>
          <p:cNvSpPr/>
          <p:nvPr/>
        </p:nvSpPr>
        <p:spPr>
          <a:xfrm>
            <a:off x="9128563" y="3433613"/>
            <a:ext cx="292608" cy="292608"/>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A</a:t>
            </a:r>
          </a:p>
        </p:txBody>
      </p:sp>
      <p:sp>
        <p:nvSpPr>
          <p:cNvPr id="301" name="Up-Down Arrow 79">
            <a:extLst>
              <a:ext uri="{FF2B5EF4-FFF2-40B4-BE49-F238E27FC236}">
                <a16:creationId xmlns:a16="http://schemas.microsoft.com/office/drawing/2014/main" id="{22A1F14B-3B12-43E6-9737-59D6E95EBB75}"/>
              </a:ext>
            </a:extLst>
          </p:cNvPr>
          <p:cNvSpPr/>
          <p:nvPr/>
        </p:nvSpPr>
        <p:spPr bwMode="auto">
          <a:xfrm rot="5400000">
            <a:off x="4662089" y="2604264"/>
            <a:ext cx="428518" cy="2439304"/>
          </a:xfrm>
          <a:prstGeom prst="upDownArrow">
            <a:avLst>
              <a:gd name="adj1" fmla="val 66185"/>
              <a:gd name="adj2" fmla="val 40938"/>
            </a:avLst>
          </a:prstGeom>
          <a:ln w="6350">
            <a:solidFill>
              <a:schemeClr val="tx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vert270" wrap="square" lIns="0" tIns="46637" rIns="0" bIns="46637" numCol="1" rtlCol="0" anchor="ctr" anchorCtr="0" compatLnSpc="1">
            <a:prstTxWarp prst="textNoShape">
              <a:avLst/>
            </a:prstTxWarp>
          </a:bodyPr>
          <a:lstStyle/>
          <a:p>
            <a:pPr algn="ctr" defTabSz="932398" fontAlgn="base">
              <a:spcBef>
                <a:spcPct val="0"/>
              </a:spcBef>
              <a:spcAft>
                <a:spcPct val="0"/>
              </a:spcAft>
              <a:defRPr/>
            </a:pPr>
            <a:r>
              <a:rPr lang="en-US" sz="1100" b="1" dirty="0">
                <a:solidFill>
                  <a:schemeClr val="tx1"/>
                </a:solidFill>
                <a:latin typeface="Segoe UI" panose="020B0502040204020203" pitchFamily="34" charset="0"/>
                <a:ea typeface="Segoe UI" panose="020B0502040204020203" pitchFamily="34" charset="0"/>
                <a:cs typeface="Segoe UI" panose="020B0502040204020203" pitchFamily="34" charset="0"/>
              </a:rPr>
              <a:t>Azure ExpressRoute</a:t>
            </a:r>
            <a:endParaRPr kumimoji="0" lang="en-US" sz="1100" b="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pic>
        <p:nvPicPr>
          <p:cNvPr id="209" name="Picture 208">
            <a:extLst>
              <a:ext uri="{FF2B5EF4-FFF2-40B4-BE49-F238E27FC236}">
                <a16:creationId xmlns:a16="http://schemas.microsoft.com/office/drawing/2014/main" id="{6647C0D7-6427-4F50-A200-801E95427FE4}"/>
              </a:ext>
            </a:extLst>
          </p:cNvPr>
          <p:cNvPicPr>
            <a:picLocks noChangeAspect="1"/>
          </p:cNvPicPr>
          <p:nvPr/>
        </p:nvPicPr>
        <p:blipFill>
          <a:blip r:embed="rId14"/>
          <a:stretch>
            <a:fillRect/>
          </a:stretch>
        </p:blipFill>
        <p:spPr>
          <a:xfrm>
            <a:off x="4410816" y="3211297"/>
            <a:ext cx="979104" cy="535243"/>
          </a:xfrm>
          <a:prstGeom prst="rect">
            <a:avLst/>
          </a:prstGeom>
        </p:spPr>
      </p:pic>
      <p:cxnSp>
        <p:nvCxnSpPr>
          <p:cNvPr id="10" name="Connector: Curved 9">
            <a:extLst>
              <a:ext uri="{FF2B5EF4-FFF2-40B4-BE49-F238E27FC236}">
                <a16:creationId xmlns:a16="http://schemas.microsoft.com/office/drawing/2014/main" id="{E3E965F4-B8E9-5BAC-63CC-3B945C536D6B}"/>
              </a:ext>
            </a:extLst>
          </p:cNvPr>
          <p:cNvCxnSpPr>
            <a:cxnSpLocks/>
          </p:cNvCxnSpPr>
          <p:nvPr/>
        </p:nvCxnSpPr>
        <p:spPr>
          <a:xfrm rot="10800000" flipV="1">
            <a:off x="3220043" y="3827424"/>
            <a:ext cx="4009833" cy="565530"/>
          </a:xfrm>
          <a:prstGeom prst="curvedConnector3">
            <a:avLst>
              <a:gd name="adj1" fmla="val 30406"/>
            </a:avLst>
          </a:prstGeom>
          <a:ln w="19050">
            <a:solidFill>
              <a:srgbClr val="7030A0"/>
            </a:solidFill>
            <a:prstDash val="dash"/>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9" name="Oval 8">
            <a:extLst>
              <a:ext uri="{FF2B5EF4-FFF2-40B4-BE49-F238E27FC236}">
                <a16:creationId xmlns:a16="http://schemas.microsoft.com/office/drawing/2014/main" id="{47A0DCAC-A474-56AC-E2A8-21F8AF97B730}"/>
              </a:ext>
            </a:extLst>
          </p:cNvPr>
          <p:cNvSpPr/>
          <p:nvPr/>
        </p:nvSpPr>
        <p:spPr>
          <a:xfrm>
            <a:off x="4281571" y="4222394"/>
            <a:ext cx="292608" cy="292608"/>
          </a:xfrm>
          <a:prstGeom prst="ellipse">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2</a:t>
            </a:r>
          </a:p>
        </p:txBody>
      </p:sp>
      <p:sp>
        <p:nvSpPr>
          <p:cNvPr id="12" name="TextBox 11">
            <a:extLst>
              <a:ext uri="{FF2B5EF4-FFF2-40B4-BE49-F238E27FC236}">
                <a16:creationId xmlns:a16="http://schemas.microsoft.com/office/drawing/2014/main" id="{44C2E7D7-95C4-434E-8516-ACB3122B340F}"/>
              </a:ext>
            </a:extLst>
          </p:cNvPr>
          <p:cNvSpPr txBox="1"/>
          <p:nvPr/>
        </p:nvSpPr>
        <p:spPr>
          <a:xfrm>
            <a:off x="5749126" y="4117167"/>
            <a:ext cx="830153" cy="553998"/>
          </a:xfrm>
          <a:prstGeom prst="rect">
            <a:avLst/>
          </a:prstGeom>
          <a:solidFill>
            <a:schemeClr val="bg1"/>
          </a:solidFill>
          <a:ln>
            <a:noFill/>
          </a:ln>
        </p:spPr>
        <p:txBody>
          <a:bodyPr wrap="square" lIns="0" tIns="0" rIns="0" bIns="0" rtlCol="0">
            <a:spAutoFit/>
          </a:bodyPr>
          <a:lstStyle/>
          <a:p>
            <a:pPr algn="ctr">
              <a:lnSpc>
                <a:spcPct val="90000"/>
              </a:lnSpc>
              <a:spcAft>
                <a:spcPts val="600"/>
              </a:spcAft>
            </a:pPr>
            <a:r>
              <a:rPr lang="en-US" sz="1000" dirty="0">
                <a:latin typeface="Segoe UI" panose="020B0502040204020203" pitchFamily="34" charset="0"/>
                <a:cs typeface="Segoe UI" panose="020B0502040204020203" pitchFamily="34" charset="0"/>
              </a:rPr>
              <a:t>Site-to-site or Azure ExpressRoute gateway</a:t>
            </a:r>
          </a:p>
        </p:txBody>
      </p:sp>
      <p:pic>
        <p:nvPicPr>
          <p:cNvPr id="4" name="Graphic 3">
            <a:extLst>
              <a:ext uri="{FF2B5EF4-FFF2-40B4-BE49-F238E27FC236}">
                <a16:creationId xmlns:a16="http://schemas.microsoft.com/office/drawing/2014/main" id="{96B389D6-3F2E-B050-AD7A-57353429D36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836651" y="3360839"/>
            <a:ext cx="720226" cy="813317"/>
          </a:xfrm>
          <a:prstGeom prst="rect">
            <a:avLst/>
          </a:prstGeom>
        </p:spPr>
      </p:pic>
      <p:sp>
        <p:nvSpPr>
          <p:cNvPr id="22" name="TextBox 21">
            <a:extLst>
              <a:ext uri="{FF2B5EF4-FFF2-40B4-BE49-F238E27FC236}">
                <a16:creationId xmlns:a16="http://schemas.microsoft.com/office/drawing/2014/main" id="{E0FCA09A-9233-8C2F-892A-D472D5FEA299}"/>
              </a:ext>
            </a:extLst>
          </p:cNvPr>
          <p:cNvSpPr txBox="1"/>
          <p:nvPr/>
        </p:nvSpPr>
        <p:spPr>
          <a:xfrm>
            <a:off x="11159707" y="844138"/>
            <a:ext cx="537134" cy="313125"/>
          </a:xfrm>
          <a:prstGeom prst="rect">
            <a:avLst/>
          </a:prstGeom>
          <a:solidFill>
            <a:schemeClr val="bg1"/>
          </a:solidFill>
        </p:spPr>
        <p:txBody>
          <a:bodyPr wrap="square" lIns="0" rIns="0" rtlCol="0">
            <a:spAutoFit/>
          </a:bodyPr>
          <a:lstStyle/>
          <a:p>
            <a:r>
              <a:rPr lang="en-US" sz="1400" b="1" dirty="0">
                <a:latin typeface="Segoe UI Semibold" panose="020B0702040204020203" pitchFamily="34" charset="0"/>
                <a:cs typeface="Segoe UI Semibold" panose="020B0702040204020203" pitchFamily="34" charset="0"/>
              </a:rPr>
              <a:t>Azure</a:t>
            </a:r>
          </a:p>
        </p:txBody>
      </p:sp>
      <p:pic>
        <p:nvPicPr>
          <p:cNvPr id="29" name="Picture 28">
            <a:extLst>
              <a:ext uri="{FF2B5EF4-FFF2-40B4-BE49-F238E27FC236}">
                <a16:creationId xmlns:a16="http://schemas.microsoft.com/office/drawing/2014/main" id="{BD5898E5-B77B-F02C-25AB-1B0CD9C461EE}"/>
              </a:ext>
            </a:extLst>
          </p:cNvPr>
          <p:cNvPicPr>
            <a:picLocks noChangeAspect="1"/>
          </p:cNvPicPr>
          <p:nvPr/>
        </p:nvPicPr>
        <p:blipFill>
          <a:blip r:embed="rId17"/>
          <a:stretch>
            <a:fillRect/>
          </a:stretch>
        </p:blipFill>
        <p:spPr>
          <a:xfrm>
            <a:off x="1284346" y="6240780"/>
            <a:ext cx="1333500" cy="617220"/>
          </a:xfrm>
          <a:prstGeom prst="rect">
            <a:avLst/>
          </a:prstGeom>
        </p:spPr>
      </p:pic>
      <p:sp>
        <p:nvSpPr>
          <p:cNvPr id="23" name="TextBox 22">
            <a:extLst>
              <a:ext uri="{FF2B5EF4-FFF2-40B4-BE49-F238E27FC236}">
                <a16:creationId xmlns:a16="http://schemas.microsoft.com/office/drawing/2014/main" id="{89DA6D6C-52F7-C3BF-2E22-B0DAF9746D8D}"/>
              </a:ext>
            </a:extLst>
          </p:cNvPr>
          <p:cNvSpPr txBox="1"/>
          <p:nvPr/>
        </p:nvSpPr>
        <p:spPr>
          <a:xfrm>
            <a:off x="8948171" y="4927979"/>
            <a:ext cx="1323384" cy="430887"/>
          </a:xfrm>
          <a:prstGeom prst="rect">
            <a:avLst/>
          </a:prstGeom>
          <a:noFill/>
        </p:spPr>
        <p:txBody>
          <a:bodyPr wrap="square">
            <a:spAutoFit/>
          </a:bodyPr>
          <a:lstStyle/>
          <a:p>
            <a:r>
              <a:rPr lang="en-US" sz="1100" b="1" dirty="0">
                <a:latin typeface="Segoe UI" panose="020B0502040204020203" pitchFamily="34" charset="0"/>
                <a:cs typeface="Segoe UI" panose="020B0502040204020203" pitchFamily="34" charset="0"/>
              </a:rPr>
              <a:t>Azure DNS Private Resolver</a:t>
            </a:r>
          </a:p>
        </p:txBody>
      </p:sp>
      <p:sp>
        <p:nvSpPr>
          <p:cNvPr id="27" name="Title 1">
            <a:extLst>
              <a:ext uri="{FF2B5EF4-FFF2-40B4-BE49-F238E27FC236}">
                <a16:creationId xmlns:a16="http://schemas.microsoft.com/office/drawing/2014/main" id="{0031A70F-C93F-8948-6FAD-1FF164BB316F}"/>
              </a:ext>
            </a:extLst>
          </p:cNvPr>
          <p:cNvSpPr>
            <a:spLocks noGrp="1"/>
          </p:cNvSpPr>
          <p:nvPr>
            <p:ph type="title"/>
          </p:nvPr>
        </p:nvSpPr>
        <p:spPr>
          <a:xfrm>
            <a:off x="204838" y="61967"/>
            <a:ext cx="11360800" cy="763600"/>
          </a:xfrm>
        </p:spPr>
        <p:txBody>
          <a:bodyPr/>
          <a:lstStyle/>
          <a:p>
            <a:r>
              <a:rPr lang="nb-NO" dirty="0"/>
              <a:t>Azure Private DNS Resolver</a:t>
            </a:r>
            <a:endParaRPr lang="en-US" dirty="0"/>
          </a:p>
        </p:txBody>
      </p:sp>
      <p:sp>
        <p:nvSpPr>
          <p:cNvPr id="30" name="TextBox 29">
            <a:extLst>
              <a:ext uri="{FF2B5EF4-FFF2-40B4-BE49-F238E27FC236}">
                <a16:creationId xmlns:a16="http://schemas.microsoft.com/office/drawing/2014/main" id="{28B094C2-A0DE-C7AC-BD03-3DA581A43E60}"/>
              </a:ext>
            </a:extLst>
          </p:cNvPr>
          <p:cNvSpPr txBox="1"/>
          <p:nvPr/>
        </p:nvSpPr>
        <p:spPr>
          <a:xfrm>
            <a:off x="3233870" y="6377667"/>
            <a:ext cx="8518207" cy="369332"/>
          </a:xfrm>
          <a:prstGeom prst="rect">
            <a:avLst/>
          </a:prstGeom>
          <a:noFill/>
        </p:spPr>
        <p:txBody>
          <a:bodyPr wrap="square">
            <a:spAutoFit/>
          </a:bodyPr>
          <a:lstStyle/>
          <a:p>
            <a:pPr algn="ctr"/>
            <a:r>
              <a:rPr lang="en-US" dirty="0">
                <a:hlinkClick r:id="rId18"/>
              </a:rPr>
              <a:t>https://learn.microsoft.com/en-us/azure/dns/dns-private-resolver-overview</a:t>
            </a:r>
            <a:r>
              <a:rPr lang="en-US" dirty="0"/>
              <a:t> </a:t>
            </a:r>
          </a:p>
        </p:txBody>
      </p:sp>
      <p:pic>
        <p:nvPicPr>
          <p:cNvPr id="31" name="Graphic 30">
            <a:extLst>
              <a:ext uri="{FF2B5EF4-FFF2-40B4-BE49-F238E27FC236}">
                <a16:creationId xmlns:a16="http://schemas.microsoft.com/office/drawing/2014/main" id="{99AB9EE6-8D87-A28C-2641-1EB49D2E58F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238620" y="120477"/>
            <a:ext cx="1718444" cy="574556"/>
          </a:xfrm>
          <a:prstGeom prst="rect">
            <a:avLst/>
          </a:prstGeom>
        </p:spPr>
      </p:pic>
    </p:spTree>
    <p:extLst>
      <p:ext uri="{BB962C8B-B14F-4D97-AF65-F5344CB8AC3E}">
        <p14:creationId xmlns:p14="http://schemas.microsoft.com/office/powerpoint/2010/main" val="1989338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4857-8A2C-7F63-6524-6D81421671D9}"/>
              </a:ext>
            </a:extLst>
          </p:cNvPr>
          <p:cNvSpPr>
            <a:spLocks noGrp="1"/>
          </p:cNvSpPr>
          <p:nvPr>
            <p:ph type="title"/>
          </p:nvPr>
        </p:nvSpPr>
        <p:spPr/>
        <p:txBody>
          <a:bodyPr/>
          <a:lstStyle/>
          <a:p>
            <a:r>
              <a:rPr lang="nb-NO" dirty="0"/>
              <a:t>NSG support for Private Endpoint</a:t>
            </a:r>
            <a:endParaRPr lang="en-US" dirty="0"/>
          </a:p>
        </p:txBody>
      </p:sp>
      <p:sp>
        <p:nvSpPr>
          <p:cNvPr id="3" name="Text Placeholder 2">
            <a:extLst>
              <a:ext uri="{FF2B5EF4-FFF2-40B4-BE49-F238E27FC236}">
                <a16:creationId xmlns:a16="http://schemas.microsoft.com/office/drawing/2014/main" id="{6E55AA66-CF8A-CA1B-11D9-975B20340B65}"/>
              </a:ext>
            </a:extLst>
          </p:cNvPr>
          <p:cNvSpPr>
            <a:spLocks noGrp="1"/>
          </p:cNvSpPr>
          <p:nvPr>
            <p:ph type="body" idx="1"/>
          </p:nvPr>
        </p:nvSpPr>
        <p:spPr/>
        <p:txBody>
          <a:bodyPr/>
          <a:lstStyle/>
          <a:p>
            <a:r>
              <a:rPr lang="nb-NO" dirty="0"/>
              <a:t>Enable </a:t>
            </a:r>
            <a:r>
              <a:rPr lang="nb-NO" b="1" dirty="0"/>
              <a:t>PrivateEndpointNetworkPolicies</a:t>
            </a:r>
            <a:r>
              <a:rPr lang="nb-NO" dirty="0"/>
              <a:t> at the subnet </a:t>
            </a:r>
          </a:p>
          <a:p>
            <a:r>
              <a:rPr lang="nb-NO" dirty="0"/>
              <a:t>Doesn’t support NSG flow logs </a:t>
            </a:r>
            <a:r>
              <a:rPr lang="nb-NO" dirty="0">
                <a:sym typeface="Wingdings" panose="05000000000000000000" pitchFamily="2" charset="2"/>
              </a:rPr>
              <a:t> </a:t>
            </a:r>
            <a:endParaRPr lang="en-US" dirty="0"/>
          </a:p>
        </p:txBody>
      </p:sp>
      <p:pic>
        <p:nvPicPr>
          <p:cNvPr id="5" name="Picture 4">
            <a:extLst>
              <a:ext uri="{FF2B5EF4-FFF2-40B4-BE49-F238E27FC236}">
                <a16:creationId xmlns:a16="http://schemas.microsoft.com/office/drawing/2014/main" id="{10EFF769-6BE4-7629-734B-FD0551E95D6B}"/>
              </a:ext>
            </a:extLst>
          </p:cNvPr>
          <p:cNvPicPr>
            <a:picLocks noChangeAspect="1"/>
          </p:cNvPicPr>
          <p:nvPr/>
        </p:nvPicPr>
        <p:blipFill>
          <a:blip r:embed="rId2"/>
          <a:stretch>
            <a:fillRect/>
          </a:stretch>
        </p:blipFill>
        <p:spPr>
          <a:xfrm>
            <a:off x="1959108" y="2535316"/>
            <a:ext cx="7942857" cy="533333"/>
          </a:xfrm>
          <a:prstGeom prst="rect">
            <a:avLst/>
          </a:prstGeom>
        </p:spPr>
      </p:pic>
      <p:pic>
        <p:nvPicPr>
          <p:cNvPr id="6" name="Google Shape;56;p13">
            <a:extLst>
              <a:ext uri="{FF2B5EF4-FFF2-40B4-BE49-F238E27FC236}">
                <a16:creationId xmlns:a16="http://schemas.microsoft.com/office/drawing/2014/main" id="{01F05D2D-5FA4-EA4A-4BBF-846391A3500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Graphic 6">
            <a:extLst>
              <a:ext uri="{FF2B5EF4-FFF2-40B4-BE49-F238E27FC236}">
                <a16:creationId xmlns:a16="http://schemas.microsoft.com/office/drawing/2014/main" id="{742837ED-4AE5-3911-2B34-71A06AA93A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796182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43B2-6B76-7EA1-BA2A-62C60E4A051C}"/>
              </a:ext>
            </a:extLst>
          </p:cNvPr>
          <p:cNvSpPr>
            <a:spLocks noGrp="1"/>
          </p:cNvSpPr>
          <p:nvPr>
            <p:ph type="title"/>
          </p:nvPr>
        </p:nvSpPr>
        <p:spPr/>
        <p:txBody>
          <a:bodyPr/>
          <a:lstStyle/>
          <a:p>
            <a:r>
              <a:rPr lang="en-US" dirty="0"/>
              <a:t>Private Endpoints in Azure Landing Zone</a:t>
            </a:r>
          </a:p>
        </p:txBody>
      </p:sp>
      <p:pic>
        <p:nvPicPr>
          <p:cNvPr id="5" name="Picture 4">
            <a:extLst>
              <a:ext uri="{FF2B5EF4-FFF2-40B4-BE49-F238E27FC236}">
                <a16:creationId xmlns:a16="http://schemas.microsoft.com/office/drawing/2014/main" id="{CCDDA3B0-61D8-86A9-7481-E9370645CED1}"/>
              </a:ext>
            </a:extLst>
          </p:cNvPr>
          <p:cNvPicPr>
            <a:picLocks noChangeAspect="1"/>
          </p:cNvPicPr>
          <p:nvPr/>
        </p:nvPicPr>
        <p:blipFill>
          <a:blip r:embed="rId2"/>
          <a:stretch>
            <a:fillRect/>
          </a:stretch>
        </p:blipFill>
        <p:spPr>
          <a:xfrm>
            <a:off x="4156196" y="1841566"/>
            <a:ext cx="8035804" cy="5016434"/>
          </a:xfrm>
          <a:prstGeom prst="rect">
            <a:avLst/>
          </a:prstGeom>
        </p:spPr>
      </p:pic>
      <p:sp>
        <p:nvSpPr>
          <p:cNvPr id="6" name="Text Placeholder 2">
            <a:extLst>
              <a:ext uri="{FF2B5EF4-FFF2-40B4-BE49-F238E27FC236}">
                <a16:creationId xmlns:a16="http://schemas.microsoft.com/office/drawing/2014/main" id="{95687C93-9A93-93EE-36B2-77B7D6FF4A6A}"/>
              </a:ext>
            </a:extLst>
          </p:cNvPr>
          <p:cNvSpPr>
            <a:spLocks noGrp="1"/>
          </p:cNvSpPr>
          <p:nvPr>
            <p:ph type="body" idx="1"/>
          </p:nvPr>
        </p:nvSpPr>
        <p:spPr>
          <a:xfrm>
            <a:off x="415600" y="1536633"/>
            <a:ext cx="5323349" cy="4555200"/>
          </a:xfrm>
        </p:spPr>
        <p:txBody>
          <a:bodyPr/>
          <a:lstStyle/>
          <a:p>
            <a:r>
              <a:rPr lang="en-US" dirty="0"/>
              <a:t>Private Zones at Connectivity LZ</a:t>
            </a:r>
          </a:p>
          <a:p>
            <a:r>
              <a:rPr lang="en-US" dirty="0"/>
              <a:t>Private Endpoint at</a:t>
            </a:r>
            <a:br>
              <a:rPr lang="en-US" dirty="0"/>
            </a:br>
            <a:r>
              <a:rPr lang="en-US" dirty="0"/>
              <a:t>Workload LZ</a:t>
            </a:r>
          </a:p>
          <a:p>
            <a:r>
              <a:rPr lang="en-US" dirty="0"/>
              <a:t>Workload SPN </a:t>
            </a:r>
            <a:br>
              <a:rPr lang="en-US" dirty="0"/>
            </a:br>
            <a:r>
              <a:rPr lang="en-US" dirty="0"/>
              <a:t>doesn’t have permissions</a:t>
            </a:r>
            <a:br>
              <a:rPr lang="en-US" dirty="0"/>
            </a:br>
            <a:r>
              <a:rPr lang="en-US" dirty="0"/>
              <a:t>at Connectivity LZ</a:t>
            </a:r>
          </a:p>
          <a:p>
            <a:endParaRPr lang="en-US" dirty="0"/>
          </a:p>
          <a:p>
            <a:endParaRPr lang="en-US" dirty="0"/>
          </a:p>
        </p:txBody>
      </p:sp>
      <p:pic>
        <p:nvPicPr>
          <p:cNvPr id="7" name="Google Shape;56;p13">
            <a:extLst>
              <a:ext uri="{FF2B5EF4-FFF2-40B4-BE49-F238E27FC236}">
                <a16:creationId xmlns:a16="http://schemas.microsoft.com/office/drawing/2014/main" id="{89716BFC-D840-66C2-527E-F5D7E2B7572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8" name="Graphic 7">
            <a:extLst>
              <a:ext uri="{FF2B5EF4-FFF2-40B4-BE49-F238E27FC236}">
                <a16:creationId xmlns:a16="http://schemas.microsoft.com/office/drawing/2014/main" id="{E703B249-F523-B371-2E88-C39AFB58A3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167624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31DCC8-DBC5-E954-D8B7-3C7891537C21}"/>
              </a:ext>
            </a:extLst>
          </p:cNvPr>
          <p:cNvSpPr>
            <a:spLocks noGrp="1"/>
          </p:cNvSpPr>
          <p:nvPr/>
        </p:nvSpPr>
        <p:spPr>
          <a:xfrm>
            <a:off x="419100" y="523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dirty="0" err="1"/>
              <a:t>Governance</a:t>
            </a:r>
            <a:r>
              <a:rPr lang="nb-NO" dirty="0"/>
              <a:t> : </a:t>
            </a:r>
            <a:r>
              <a:rPr lang="nb-NO" dirty="0" err="1"/>
              <a:t>Azure</a:t>
            </a:r>
            <a:r>
              <a:rPr lang="nb-NO" dirty="0"/>
              <a:t> Policy</a:t>
            </a:r>
          </a:p>
        </p:txBody>
      </p:sp>
      <p:sp>
        <p:nvSpPr>
          <p:cNvPr id="5" name="Content Placeholder 2">
            <a:extLst>
              <a:ext uri="{FF2B5EF4-FFF2-40B4-BE49-F238E27FC236}">
                <a16:creationId xmlns:a16="http://schemas.microsoft.com/office/drawing/2014/main" id="{A203090E-1681-4B5F-8095-71944D207162}"/>
              </a:ext>
            </a:extLst>
          </p:cNvPr>
          <p:cNvSpPr>
            <a:spLocks noGrp="1"/>
          </p:cNvSpPr>
          <p:nvPr/>
        </p:nvSpPr>
        <p:spPr>
          <a:xfrm>
            <a:off x="419100" y="1983581"/>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dirty="0" err="1"/>
              <a:t>Evaluates</a:t>
            </a:r>
            <a:r>
              <a:rPr lang="nb-NO" dirty="0"/>
              <a:t> </a:t>
            </a:r>
            <a:r>
              <a:rPr lang="nb-NO" dirty="0" err="1"/>
              <a:t>resources</a:t>
            </a:r>
            <a:r>
              <a:rPr lang="nb-NO" dirty="0"/>
              <a:t> and </a:t>
            </a:r>
            <a:r>
              <a:rPr lang="nb-NO" dirty="0" err="1"/>
              <a:t>actions</a:t>
            </a:r>
            <a:endParaRPr lang="nb-NO" dirty="0"/>
          </a:p>
          <a:p>
            <a:r>
              <a:rPr lang="nb-NO" dirty="0" err="1"/>
              <a:t>Compares</a:t>
            </a:r>
            <a:r>
              <a:rPr lang="nb-NO" dirty="0"/>
              <a:t> </a:t>
            </a:r>
            <a:r>
              <a:rPr lang="nb-NO" dirty="0" err="1"/>
              <a:t>properties</a:t>
            </a:r>
            <a:r>
              <a:rPr lang="nb-NO" dirty="0"/>
              <a:t> </a:t>
            </a:r>
            <a:r>
              <a:rPr lang="nb-NO" dirty="0" err="1"/>
              <a:t>of</a:t>
            </a:r>
            <a:r>
              <a:rPr lang="nb-NO" dirty="0"/>
              <a:t> </a:t>
            </a:r>
            <a:r>
              <a:rPr lang="nb-NO" dirty="0" err="1"/>
              <a:t>the</a:t>
            </a:r>
            <a:r>
              <a:rPr lang="nb-NO" dirty="0"/>
              <a:t> </a:t>
            </a:r>
            <a:r>
              <a:rPr lang="nb-NO" dirty="0" err="1"/>
              <a:t>resourse</a:t>
            </a:r>
            <a:r>
              <a:rPr lang="nb-NO" dirty="0"/>
              <a:t> to </a:t>
            </a:r>
            <a:r>
              <a:rPr lang="nb-NO" dirty="0" err="1"/>
              <a:t>rules</a:t>
            </a:r>
            <a:endParaRPr lang="nb-NO" dirty="0"/>
          </a:p>
          <a:p>
            <a:r>
              <a:rPr lang="nb-NO" dirty="0"/>
              <a:t>Rules </a:t>
            </a:r>
            <a:r>
              <a:rPr lang="nb-NO" dirty="0" err="1"/>
              <a:t>are</a:t>
            </a:r>
            <a:r>
              <a:rPr lang="nb-NO" dirty="0"/>
              <a:t> JSON </a:t>
            </a:r>
          </a:p>
          <a:p>
            <a:r>
              <a:rPr lang="nb-NO" dirty="0"/>
              <a:t>Policy </a:t>
            </a:r>
            <a:r>
              <a:rPr lang="nb-NO" dirty="0" err="1"/>
              <a:t>effects</a:t>
            </a:r>
            <a:r>
              <a:rPr lang="nb-NO" dirty="0"/>
              <a:t> (not </a:t>
            </a:r>
            <a:r>
              <a:rPr lang="nb-NO" dirty="0" err="1"/>
              <a:t>completed</a:t>
            </a:r>
            <a:r>
              <a:rPr lang="nb-NO" dirty="0"/>
              <a:t>):</a:t>
            </a:r>
          </a:p>
          <a:p>
            <a:pPr lvl="1"/>
            <a:r>
              <a:rPr lang="nb-NO" dirty="0" err="1"/>
              <a:t>Deny</a:t>
            </a:r>
            <a:endParaRPr lang="nb-NO" dirty="0"/>
          </a:p>
          <a:p>
            <a:pPr lvl="1"/>
            <a:r>
              <a:rPr lang="nb-NO" dirty="0" err="1"/>
              <a:t>Audit</a:t>
            </a:r>
            <a:endParaRPr lang="nb-NO" dirty="0"/>
          </a:p>
          <a:p>
            <a:pPr lvl="1"/>
            <a:r>
              <a:rPr lang="nb-NO" dirty="0" err="1"/>
              <a:t>DeployIfNotExists</a:t>
            </a:r>
            <a:endParaRPr lang="nb-NO" dirty="0"/>
          </a:p>
          <a:p>
            <a:pPr lvl="1"/>
            <a:r>
              <a:rPr lang="nb-NO" dirty="0" err="1"/>
              <a:t>Modify</a:t>
            </a:r>
            <a:endParaRPr lang="nb-NO" dirty="0"/>
          </a:p>
        </p:txBody>
      </p:sp>
      <p:pic>
        <p:nvPicPr>
          <p:cNvPr id="6" name="Picture 5">
            <a:extLst>
              <a:ext uri="{FF2B5EF4-FFF2-40B4-BE49-F238E27FC236}">
                <a16:creationId xmlns:a16="http://schemas.microsoft.com/office/drawing/2014/main" id="{4D38A004-386B-6F48-F927-5B9082F1E988}"/>
              </a:ext>
            </a:extLst>
          </p:cNvPr>
          <p:cNvPicPr>
            <a:picLocks noChangeAspect="1"/>
          </p:cNvPicPr>
          <p:nvPr/>
        </p:nvPicPr>
        <p:blipFill>
          <a:blip r:embed="rId3"/>
          <a:stretch>
            <a:fillRect/>
          </a:stretch>
        </p:blipFill>
        <p:spPr>
          <a:xfrm>
            <a:off x="5573874" y="2222057"/>
            <a:ext cx="6199026" cy="3437414"/>
          </a:xfrm>
          <a:prstGeom prst="rect">
            <a:avLst/>
          </a:prstGeom>
        </p:spPr>
      </p:pic>
      <p:pic>
        <p:nvPicPr>
          <p:cNvPr id="7" name="Graphic 3">
            <a:extLst>
              <a:ext uri="{FF2B5EF4-FFF2-40B4-BE49-F238E27FC236}">
                <a16:creationId xmlns:a16="http://schemas.microsoft.com/office/drawing/2014/main" id="{92154FB9-BA8E-B603-D784-954C6EB1A0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0462" y="702752"/>
            <a:ext cx="688475" cy="688475"/>
          </a:xfrm>
          <a:prstGeom prst="rect">
            <a:avLst/>
          </a:prstGeom>
        </p:spPr>
      </p:pic>
      <p:pic>
        <p:nvPicPr>
          <p:cNvPr id="8" name="Google Shape;56;p13">
            <a:extLst>
              <a:ext uri="{FF2B5EF4-FFF2-40B4-BE49-F238E27FC236}">
                <a16:creationId xmlns:a16="http://schemas.microsoft.com/office/drawing/2014/main" id="{7202D3A6-7BDB-39E2-07F1-0D6D4F4219CE}"/>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pic>
        <p:nvPicPr>
          <p:cNvPr id="9" name="Graphic 8">
            <a:extLst>
              <a:ext uri="{FF2B5EF4-FFF2-40B4-BE49-F238E27FC236}">
                <a16:creationId xmlns:a16="http://schemas.microsoft.com/office/drawing/2014/main" id="{CC5C011C-E25C-19C2-3057-1FBDEB6EDF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26400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Workshops in your organization</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endParaRPr lang="en-US" dirty="0"/>
          </a:p>
          <a:p>
            <a:r>
              <a:rPr lang="en-US" dirty="0"/>
              <a:t>Infrastructure as Code (Bicep, ARM, Azure Landing Zones, Automation with Azure DevOps or  GitHub Actions)</a:t>
            </a:r>
          </a:p>
          <a:p>
            <a:r>
              <a:rPr lang="en-US" dirty="0"/>
              <a:t>AKS workshops</a:t>
            </a:r>
          </a:p>
          <a:p>
            <a:r>
              <a:rPr lang="en-US" dirty="0"/>
              <a:t>Workshops can be adapted for your organization use-case</a:t>
            </a:r>
          </a:p>
          <a:p>
            <a:r>
              <a:rPr lang="en-US" dirty="0"/>
              <a:t>List of past workshops: </a:t>
            </a:r>
            <a:r>
              <a:rPr lang="en-US" dirty="0">
                <a:hlinkClick r:id="rId2"/>
              </a:rPr>
              <a:t>https://borzenin.com/workshops/</a:t>
            </a:r>
            <a:endParaRPr lang="en-US" dirty="0"/>
          </a:p>
          <a:p>
            <a:endParaRPr lang="en-US" dirty="0"/>
          </a:p>
          <a:p>
            <a:r>
              <a:rPr lang="en-US" dirty="0"/>
              <a:t>Commercial offer from Enso AS</a:t>
            </a:r>
          </a:p>
          <a:p>
            <a:r>
              <a:rPr lang="en-US" dirty="0"/>
              <a:t>Contact me at </a:t>
            </a:r>
            <a:r>
              <a:rPr lang="en-US" dirty="0">
                <a:hlinkClick r:id="rId3"/>
              </a:rPr>
              <a:t>evgeny@enso.no</a:t>
            </a:r>
            <a:r>
              <a:rPr lang="en-US" dirty="0"/>
              <a:t> if any interest</a:t>
            </a:r>
          </a:p>
          <a:p>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4">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114130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DF40-BFCB-AFB0-94A5-19AD4DFACB99}"/>
              </a:ext>
            </a:extLst>
          </p:cNvPr>
          <p:cNvSpPr>
            <a:spLocks noGrp="1"/>
          </p:cNvSpPr>
          <p:nvPr>
            <p:ph type="title"/>
          </p:nvPr>
        </p:nvSpPr>
        <p:spPr/>
        <p:txBody>
          <a:bodyPr/>
          <a:lstStyle/>
          <a:p>
            <a:r>
              <a:rPr lang="en-US" dirty="0"/>
              <a:t>Deploy Storage Account Blob Private Endpoint DNS Record Policy</a:t>
            </a:r>
          </a:p>
        </p:txBody>
      </p:sp>
      <p:pic>
        <p:nvPicPr>
          <p:cNvPr id="5" name="Picture 4">
            <a:extLst>
              <a:ext uri="{FF2B5EF4-FFF2-40B4-BE49-F238E27FC236}">
                <a16:creationId xmlns:a16="http://schemas.microsoft.com/office/drawing/2014/main" id="{70141492-7A45-0C22-78A8-C23709DD8287}"/>
              </a:ext>
            </a:extLst>
          </p:cNvPr>
          <p:cNvPicPr>
            <a:picLocks noChangeAspect="1"/>
          </p:cNvPicPr>
          <p:nvPr/>
        </p:nvPicPr>
        <p:blipFill>
          <a:blip r:embed="rId2"/>
          <a:stretch>
            <a:fillRect/>
          </a:stretch>
        </p:blipFill>
        <p:spPr>
          <a:xfrm>
            <a:off x="415600" y="2154813"/>
            <a:ext cx="6028743" cy="2523119"/>
          </a:xfrm>
          <a:prstGeom prst="rect">
            <a:avLst/>
          </a:prstGeom>
        </p:spPr>
      </p:pic>
      <p:pic>
        <p:nvPicPr>
          <p:cNvPr id="7" name="Picture 6">
            <a:extLst>
              <a:ext uri="{FF2B5EF4-FFF2-40B4-BE49-F238E27FC236}">
                <a16:creationId xmlns:a16="http://schemas.microsoft.com/office/drawing/2014/main" id="{2FCE5458-AF3C-440E-13D8-4B9011F8CD95}"/>
              </a:ext>
            </a:extLst>
          </p:cNvPr>
          <p:cNvPicPr>
            <a:picLocks noChangeAspect="1"/>
          </p:cNvPicPr>
          <p:nvPr/>
        </p:nvPicPr>
        <p:blipFill>
          <a:blip r:embed="rId3"/>
          <a:stretch>
            <a:fillRect/>
          </a:stretch>
        </p:blipFill>
        <p:spPr>
          <a:xfrm>
            <a:off x="6514011" y="3724462"/>
            <a:ext cx="5617029" cy="2994201"/>
          </a:xfrm>
          <a:prstGeom prst="rect">
            <a:avLst/>
          </a:prstGeom>
        </p:spPr>
      </p:pic>
    </p:spTree>
    <p:extLst>
      <p:ext uri="{BB962C8B-B14F-4D97-AF65-F5344CB8AC3E}">
        <p14:creationId xmlns:p14="http://schemas.microsoft.com/office/powerpoint/2010/main" val="4004805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925F-7C4B-9A04-FAEC-3268DD70660D}"/>
              </a:ext>
            </a:extLst>
          </p:cNvPr>
          <p:cNvSpPr>
            <a:spLocks noGrp="1"/>
          </p:cNvSpPr>
          <p:nvPr>
            <p:ph type="title"/>
          </p:nvPr>
        </p:nvSpPr>
        <p:spPr/>
        <p:txBody>
          <a:bodyPr/>
          <a:lstStyle/>
          <a:p>
            <a:r>
              <a:rPr lang="nb-NO" dirty="0"/>
              <a:t>Labs</a:t>
            </a:r>
            <a:endParaRPr lang="en-US" dirty="0"/>
          </a:p>
        </p:txBody>
      </p:sp>
      <p:pic>
        <p:nvPicPr>
          <p:cNvPr id="5" name="Picture 4">
            <a:extLst>
              <a:ext uri="{FF2B5EF4-FFF2-40B4-BE49-F238E27FC236}">
                <a16:creationId xmlns:a16="http://schemas.microsoft.com/office/drawing/2014/main" id="{AFD38941-BF4D-9F3F-7965-86DADBD63EFA}"/>
              </a:ext>
            </a:extLst>
          </p:cNvPr>
          <p:cNvPicPr>
            <a:picLocks noChangeAspect="1"/>
          </p:cNvPicPr>
          <p:nvPr/>
        </p:nvPicPr>
        <p:blipFill>
          <a:blip r:embed="rId2"/>
          <a:stretch>
            <a:fillRect/>
          </a:stretch>
        </p:blipFill>
        <p:spPr>
          <a:xfrm>
            <a:off x="0" y="1555400"/>
            <a:ext cx="11991416" cy="4461578"/>
          </a:xfrm>
          <a:prstGeom prst="rect">
            <a:avLst/>
          </a:prstGeom>
        </p:spPr>
      </p:pic>
      <p:pic>
        <p:nvPicPr>
          <p:cNvPr id="3" name="Google Shape;56;p13">
            <a:extLst>
              <a:ext uri="{FF2B5EF4-FFF2-40B4-BE49-F238E27FC236}">
                <a16:creationId xmlns:a16="http://schemas.microsoft.com/office/drawing/2014/main" id="{784183D5-F0A0-38CD-1AA1-AB743AA06EE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4" name="Graphic 3">
            <a:extLst>
              <a:ext uri="{FF2B5EF4-FFF2-40B4-BE49-F238E27FC236}">
                <a16:creationId xmlns:a16="http://schemas.microsoft.com/office/drawing/2014/main" id="{528180BB-A110-6A23-58EF-D986D1A617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758931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4019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0" indent="0">
              <a:spcAft>
                <a:spcPts val="2133"/>
              </a:spcAft>
              <a:buNone/>
            </a:pPr>
            <a:endParaRPr lang="en-US" dirty="0"/>
          </a:p>
          <a:p>
            <a:pPr marL="380990" indent="-380990">
              <a:spcAft>
                <a:spcPts val="2133"/>
              </a:spcAft>
            </a:pPr>
            <a:r>
              <a:rPr lang="en-US" dirty="0"/>
              <a:t>«Rise your hand» if you need some attention</a:t>
            </a:r>
          </a:p>
          <a:p>
            <a:pPr marL="380990" indent="-380990">
              <a:spcAft>
                <a:spcPts val="2133"/>
              </a:spcAft>
            </a:pPr>
            <a:endParaRPr lang="en-US" dirty="0"/>
          </a:p>
          <a:p>
            <a:pPr marL="380990" indent="-380990">
              <a:spcAft>
                <a:spcPts val="2133"/>
              </a:spcAft>
            </a:pPr>
            <a:r>
              <a:rPr lang="en-US" dirty="0"/>
              <a:t>Conversation/chat</a:t>
            </a:r>
          </a:p>
          <a:p>
            <a:pPr marL="380990" indent="-380990">
              <a:spcAft>
                <a:spcPts val="2133"/>
              </a:spcAft>
            </a:pPr>
            <a:endParaRPr lang="en-US" dirty="0"/>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4025890" y="4262932"/>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911028" y="5813713"/>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455486" y="3111921"/>
            <a:ext cx="4320914" cy="769687"/>
          </a:xfrm>
          <a:prstGeom prst="rect">
            <a:avLst/>
          </a:prstGeom>
        </p:spPr>
      </p:pic>
      <p:pic>
        <p:nvPicPr>
          <p:cNvPr id="8" name="Graphic 4">
            <a:extLst>
              <a:ext uri="{FF2B5EF4-FFF2-40B4-BE49-F238E27FC236}">
                <a16:creationId xmlns:a16="http://schemas.microsoft.com/office/drawing/2014/main" id="{DF6DC820-B7C7-4CAC-85F9-66A277898D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Use the same naming conventions</a:t>
            </a:r>
          </a:p>
          <a:p>
            <a:pPr marL="380990" indent="-380990">
              <a:spcAft>
                <a:spcPts val="2133"/>
              </a:spcAft>
            </a:pPr>
            <a:r>
              <a:rPr lang="en-US" dirty="0"/>
              <a:t>When you done working with lab,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a:t>
            </a:r>
          </a:p>
          <a:p>
            <a:pPr marL="380990" indent="-380990">
              <a:spcAft>
                <a:spcPts val="2133"/>
              </a:spcAft>
            </a:pPr>
            <a:r>
              <a:rPr lang="en-US" dirty="0"/>
              <a:t>Feel free to left your comments on workshop main page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8" name="Picture 7">
            <a:extLst>
              <a:ext uri="{FF2B5EF4-FFF2-40B4-BE49-F238E27FC236}">
                <a16:creationId xmlns:a16="http://schemas.microsoft.com/office/drawing/2014/main" id="{4CFE8D7B-5343-4BD4-A317-8541FBEC531C}"/>
              </a:ext>
            </a:extLst>
          </p:cNvPr>
          <p:cNvPicPr>
            <a:picLocks noChangeAspect="1"/>
          </p:cNvPicPr>
          <p:nvPr/>
        </p:nvPicPr>
        <p:blipFill>
          <a:blip r:embed="rId6"/>
          <a:stretch>
            <a:fillRect/>
          </a:stretch>
        </p:blipFill>
        <p:spPr>
          <a:xfrm>
            <a:off x="4190835" y="5192595"/>
            <a:ext cx="3810330" cy="899238"/>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A2BB9B-7809-EC72-3E6B-E93E36792B7E}"/>
              </a:ext>
            </a:extLst>
          </p:cNvPr>
          <p:cNvSpPr>
            <a:spLocks noGrp="1"/>
          </p:cNvSpPr>
          <p:nvPr>
            <p:ph type="title"/>
          </p:nvPr>
        </p:nvSpPr>
        <p:spPr>
          <a:xfrm>
            <a:off x="838200" y="365125"/>
            <a:ext cx="10515600" cy="1325563"/>
          </a:xfrm>
        </p:spPr>
        <p:txBody>
          <a:bodyPr/>
          <a:lstStyle/>
          <a:p>
            <a:r>
              <a:rPr lang="en-US" dirty="0"/>
              <a:t>Azure Global Network</a:t>
            </a:r>
          </a:p>
        </p:txBody>
      </p:sp>
      <p:pic>
        <p:nvPicPr>
          <p:cNvPr id="5" name="Picture 4">
            <a:extLst>
              <a:ext uri="{FF2B5EF4-FFF2-40B4-BE49-F238E27FC236}">
                <a16:creationId xmlns:a16="http://schemas.microsoft.com/office/drawing/2014/main" id="{082858AE-AE1D-48F3-0D8B-ED28CED76861}"/>
              </a:ext>
            </a:extLst>
          </p:cNvPr>
          <p:cNvPicPr>
            <a:picLocks noChangeAspect="1"/>
          </p:cNvPicPr>
          <p:nvPr/>
        </p:nvPicPr>
        <p:blipFill>
          <a:blip r:embed="rId2"/>
          <a:stretch>
            <a:fillRect/>
          </a:stretch>
        </p:blipFill>
        <p:spPr>
          <a:xfrm>
            <a:off x="887392" y="1394095"/>
            <a:ext cx="10417215" cy="5205487"/>
          </a:xfrm>
          <a:prstGeom prst="rect">
            <a:avLst/>
          </a:prstGeom>
        </p:spPr>
      </p:pic>
    </p:spTree>
    <p:extLst>
      <p:ext uri="{BB962C8B-B14F-4D97-AF65-F5344CB8AC3E}">
        <p14:creationId xmlns:p14="http://schemas.microsoft.com/office/powerpoint/2010/main" val="246163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79631-D1F4-90FB-A388-973A66B5EE58}"/>
              </a:ext>
            </a:extLst>
          </p:cNvPr>
          <p:cNvSpPr>
            <a:spLocks noGrp="1"/>
          </p:cNvSpPr>
          <p:nvPr>
            <p:ph type="title"/>
          </p:nvPr>
        </p:nvSpPr>
        <p:spPr>
          <a:xfrm>
            <a:off x="838200" y="365125"/>
            <a:ext cx="10515600" cy="1325563"/>
          </a:xfrm>
        </p:spPr>
        <p:txBody>
          <a:bodyPr/>
          <a:lstStyle/>
          <a:p>
            <a:r>
              <a:rPr lang="nb-NO" dirty="0" err="1"/>
              <a:t>Azure</a:t>
            </a:r>
            <a:r>
              <a:rPr lang="nb-NO" dirty="0"/>
              <a:t> Virtual Network (</a:t>
            </a:r>
            <a:r>
              <a:rPr lang="nb-NO" dirty="0" err="1"/>
              <a:t>aka</a:t>
            </a:r>
            <a:r>
              <a:rPr lang="nb-NO" dirty="0"/>
              <a:t> </a:t>
            </a:r>
            <a:r>
              <a:rPr lang="nb-NO" dirty="0" err="1"/>
              <a:t>VNet</a:t>
            </a:r>
            <a:r>
              <a:rPr lang="nb-NO" dirty="0"/>
              <a:t>)</a:t>
            </a:r>
          </a:p>
        </p:txBody>
      </p:sp>
      <p:sp>
        <p:nvSpPr>
          <p:cNvPr id="5" name="Content Placeholder 2">
            <a:extLst>
              <a:ext uri="{FF2B5EF4-FFF2-40B4-BE49-F238E27FC236}">
                <a16:creationId xmlns:a16="http://schemas.microsoft.com/office/drawing/2014/main" id="{8276646A-D0C3-17DF-7B2C-61A9B6695DD9}"/>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fundamental building block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secure communication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with Internet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between Azure resources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on-premises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Filter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Route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integration for Azure services</a:t>
            </a:r>
          </a:p>
          <a:p>
            <a:pPr marL="152396" indent="0">
              <a:buNone/>
            </a:pPr>
            <a:endParaRPr lang="nb-NO" dirty="0"/>
          </a:p>
        </p:txBody>
      </p:sp>
      <p:pic>
        <p:nvPicPr>
          <p:cNvPr id="6" name="Graphic 5">
            <a:extLst>
              <a:ext uri="{FF2B5EF4-FFF2-40B4-BE49-F238E27FC236}">
                <a16:creationId xmlns:a16="http://schemas.microsoft.com/office/drawing/2014/main" id="{0EFD094A-8F71-D661-2EFA-7A1BA16BEC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42732" y="458231"/>
            <a:ext cx="866617" cy="866617"/>
          </a:xfrm>
          <a:prstGeom prst="rect">
            <a:avLst/>
          </a:prstGeom>
        </p:spPr>
      </p:pic>
    </p:spTree>
    <p:extLst>
      <p:ext uri="{BB962C8B-B14F-4D97-AF65-F5344CB8AC3E}">
        <p14:creationId xmlns:p14="http://schemas.microsoft.com/office/powerpoint/2010/main" val="325185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4EA889-4A1B-81F7-85D2-1A1D8D6EAAF4}"/>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sp>
        <p:nvSpPr>
          <p:cNvPr id="5" name="Content Placeholder 2">
            <a:extLst>
              <a:ext uri="{FF2B5EF4-FFF2-40B4-BE49-F238E27FC236}">
                <a16:creationId xmlns:a16="http://schemas.microsoft.com/office/drawing/2014/main" id="{68DD4096-B7E1-3FE4-E66A-9BCCC528C514}"/>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Scoped to a subscription </a:t>
            </a:r>
          </a:p>
          <a:p>
            <a:r>
              <a:rPr lang="nb-NO"/>
              <a:t>Regional resource</a:t>
            </a:r>
          </a:p>
          <a:p>
            <a:r>
              <a:rPr lang="nb-NO"/>
              <a:t>Address space (IPv4 CIDR) </a:t>
            </a:r>
          </a:p>
          <a:p>
            <a:r>
              <a:rPr lang="nb-NO"/>
              <a:t>At least one subnet</a:t>
            </a:r>
          </a:p>
          <a:p>
            <a:r>
              <a:rPr lang="nb-NO"/>
              <a:t>-5 IPs from subnet (0-3, 255)</a:t>
            </a:r>
          </a:p>
          <a:p>
            <a:r>
              <a:rPr lang="nb-NO"/>
              <a:t>Min subnet size - /29 (3 IPs)</a:t>
            </a:r>
            <a:endParaRPr lang="nb-NO" dirty="0"/>
          </a:p>
        </p:txBody>
      </p:sp>
      <p:sp>
        <p:nvSpPr>
          <p:cNvPr id="6" name="Rectangle 5">
            <a:extLst>
              <a:ext uri="{FF2B5EF4-FFF2-40B4-BE49-F238E27FC236}">
                <a16:creationId xmlns:a16="http://schemas.microsoft.com/office/drawing/2014/main" id="{66A76866-D045-4973-4D36-829054841258}"/>
              </a:ext>
            </a:extLst>
          </p:cNvPr>
          <p:cNvSpPr/>
          <p:nvPr/>
        </p:nvSpPr>
        <p:spPr>
          <a:xfrm>
            <a:off x="6111428" y="2612149"/>
            <a:ext cx="5418387" cy="2372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solidFill>
                <a:schemeClr val="tx1"/>
              </a:solidFill>
            </a:endParaRPr>
          </a:p>
        </p:txBody>
      </p:sp>
      <p:pic>
        <p:nvPicPr>
          <p:cNvPr id="7" name="Graphic 6">
            <a:extLst>
              <a:ext uri="{FF2B5EF4-FFF2-40B4-BE49-F238E27FC236}">
                <a16:creationId xmlns:a16="http://schemas.microsoft.com/office/drawing/2014/main" id="{D118E7A4-74AA-A727-0D20-20B7253B4B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088" y="4761433"/>
            <a:ext cx="180000" cy="180000"/>
          </a:xfrm>
          <a:prstGeom prst="rect">
            <a:avLst/>
          </a:prstGeom>
        </p:spPr>
      </p:pic>
      <p:sp>
        <p:nvSpPr>
          <p:cNvPr id="8" name="Rectangle 7">
            <a:extLst>
              <a:ext uri="{FF2B5EF4-FFF2-40B4-BE49-F238E27FC236}">
                <a16:creationId xmlns:a16="http://schemas.microsoft.com/office/drawing/2014/main" id="{8DF72DC2-8D77-3424-7AFF-1749F1BD03F9}"/>
              </a:ext>
            </a:extLst>
          </p:cNvPr>
          <p:cNvSpPr/>
          <p:nvPr/>
        </p:nvSpPr>
        <p:spPr>
          <a:xfrm>
            <a:off x="6290747" y="2826011"/>
            <a:ext cx="4936788" cy="19277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9" name="TextBox 8">
            <a:extLst>
              <a:ext uri="{FF2B5EF4-FFF2-40B4-BE49-F238E27FC236}">
                <a16:creationId xmlns:a16="http://schemas.microsoft.com/office/drawing/2014/main" id="{75D50E6B-F992-C5E6-3984-A7F9D9DD00D5}"/>
              </a:ext>
            </a:extLst>
          </p:cNvPr>
          <p:cNvSpPr txBox="1"/>
          <p:nvPr/>
        </p:nvSpPr>
        <p:spPr>
          <a:xfrm>
            <a:off x="6253422" y="4535674"/>
            <a:ext cx="1074688" cy="246221"/>
          </a:xfrm>
          <a:prstGeom prst="rect">
            <a:avLst/>
          </a:prstGeom>
          <a:noFill/>
        </p:spPr>
        <p:txBody>
          <a:bodyPr wrap="square" rtlCol="0">
            <a:spAutoFit/>
          </a:bodyPr>
          <a:lstStyle/>
          <a:p>
            <a:r>
              <a:rPr lang="nb-NO" sz="1000" dirty="0" err="1">
                <a:solidFill>
                  <a:schemeClr val="tx1"/>
                </a:solidFill>
              </a:rPr>
              <a:t>Sweden</a:t>
            </a:r>
            <a:r>
              <a:rPr lang="nb-NO" sz="1000" dirty="0">
                <a:solidFill>
                  <a:schemeClr val="tx1"/>
                </a:solidFill>
              </a:rPr>
              <a:t> East</a:t>
            </a:r>
          </a:p>
        </p:txBody>
      </p:sp>
      <p:pic>
        <p:nvPicPr>
          <p:cNvPr id="10" name="Graphic 9">
            <a:extLst>
              <a:ext uri="{FF2B5EF4-FFF2-40B4-BE49-F238E27FC236}">
                <a16:creationId xmlns:a16="http://schemas.microsoft.com/office/drawing/2014/main" id="{39C7822A-069C-C62A-C3CB-A97899853B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6739" y="4348614"/>
            <a:ext cx="180000" cy="180000"/>
          </a:xfrm>
          <a:prstGeom prst="rect">
            <a:avLst/>
          </a:prstGeom>
        </p:spPr>
      </p:pic>
      <p:sp>
        <p:nvSpPr>
          <p:cNvPr id="11" name="Rectangle 10">
            <a:extLst>
              <a:ext uri="{FF2B5EF4-FFF2-40B4-BE49-F238E27FC236}">
                <a16:creationId xmlns:a16="http://schemas.microsoft.com/office/drawing/2014/main" id="{C125C5C7-EDBD-ED4F-9F92-B82DF4410A19}"/>
              </a:ext>
            </a:extLst>
          </p:cNvPr>
          <p:cNvSpPr/>
          <p:nvPr/>
        </p:nvSpPr>
        <p:spPr>
          <a:xfrm>
            <a:off x="6442677" y="3012672"/>
            <a:ext cx="4550589" cy="1537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2" name="Rectangle 11">
            <a:extLst>
              <a:ext uri="{FF2B5EF4-FFF2-40B4-BE49-F238E27FC236}">
                <a16:creationId xmlns:a16="http://schemas.microsoft.com/office/drawing/2014/main" id="{7F776C96-8DFB-7F47-4E4D-091DC677859A}"/>
              </a:ext>
            </a:extLst>
          </p:cNvPr>
          <p:cNvSpPr/>
          <p:nvPr/>
        </p:nvSpPr>
        <p:spPr>
          <a:xfrm>
            <a:off x="6656738" y="3201597"/>
            <a:ext cx="4040986" cy="11000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pic>
        <p:nvPicPr>
          <p:cNvPr id="13" name="Graphic 12">
            <a:extLst>
              <a:ext uri="{FF2B5EF4-FFF2-40B4-BE49-F238E27FC236}">
                <a16:creationId xmlns:a16="http://schemas.microsoft.com/office/drawing/2014/main" id="{BD198B81-0E09-FFED-B40E-412DA8E44A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10874" y="4120775"/>
            <a:ext cx="171450" cy="171450"/>
          </a:xfrm>
          <a:prstGeom prst="rect">
            <a:avLst/>
          </a:prstGeom>
        </p:spPr>
      </p:pic>
      <p:sp>
        <p:nvSpPr>
          <p:cNvPr id="14" name="TextBox 13">
            <a:extLst>
              <a:ext uri="{FF2B5EF4-FFF2-40B4-BE49-F238E27FC236}">
                <a16:creationId xmlns:a16="http://schemas.microsoft.com/office/drawing/2014/main" id="{B49439AE-77D7-0EAC-210F-C5DF3CF2826A}"/>
              </a:ext>
            </a:extLst>
          </p:cNvPr>
          <p:cNvSpPr txBox="1"/>
          <p:nvPr/>
        </p:nvSpPr>
        <p:spPr>
          <a:xfrm>
            <a:off x="6599839" y="4309744"/>
            <a:ext cx="1366014" cy="246221"/>
          </a:xfrm>
          <a:prstGeom prst="rect">
            <a:avLst/>
          </a:prstGeom>
          <a:noFill/>
        </p:spPr>
        <p:txBody>
          <a:bodyPr wrap="square" rtlCol="0">
            <a:spAutoFit/>
          </a:bodyPr>
          <a:lstStyle/>
          <a:p>
            <a:r>
              <a:rPr lang="nb-NO" sz="1000" dirty="0" err="1">
                <a:solidFill>
                  <a:schemeClr val="tx1"/>
                </a:solidFill>
              </a:rPr>
              <a:t>ndx-foobar-rg</a:t>
            </a:r>
            <a:endParaRPr lang="nb-NO" sz="1000" dirty="0">
              <a:solidFill>
                <a:schemeClr val="tx1"/>
              </a:solidFill>
            </a:endParaRPr>
          </a:p>
        </p:txBody>
      </p:sp>
      <p:sp>
        <p:nvSpPr>
          <p:cNvPr id="15" name="TextBox 14">
            <a:extLst>
              <a:ext uri="{FF2B5EF4-FFF2-40B4-BE49-F238E27FC236}">
                <a16:creationId xmlns:a16="http://schemas.microsoft.com/office/drawing/2014/main" id="{9872DFDB-C8C5-06D9-3CC3-A7E0E73B5243}"/>
              </a:ext>
            </a:extLst>
          </p:cNvPr>
          <p:cNvSpPr txBox="1"/>
          <p:nvPr/>
        </p:nvSpPr>
        <p:spPr>
          <a:xfrm>
            <a:off x="6804076" y="4070716"/>
            <a:ext cx="1778042" cy="246221"/>
          </a:xfrm>
          <a:prstGeom prst="rect">
            <a:avLst/>
          </a:prstGeom>
          <a:noFill/>
        </p:spPr>
        <p:txBody>
          <a:bodyPr wrap="square" rtlCol="0">
            <a:spAutoFit/>
          </a:bodyPr>
          <a:lstStyle/>
          <a:p>
            <a:r>
              <a:rPr lang="nb-NO" sz="1000" dirty="0" err="1">
                <a:solidFill>
                  <a:schemeClr val="tx1"/>
                </a:solidFill>
              </a:rPr>
              <a:t>ndx-appa-vnet</a:t>
            </a:r>
            <a:r>
              <a:rPr lang="nb-NO" sz="1000" dirty="0">
                <a:solidFill>
                  <a:schemeClr val="tx1"/>
                </a:solidFill>
              </a:rPr>
              <a:t> 10.20.0.0/22</a:t>
            </a:r>
          </a:p>
        </p:txBody>
      </p:sp>
      <p:sp>
        <p:nvSpPr>
          <p:cNvPr id="16" name="Rectangle 15">
            <a:extLst>
              <a:ext uri="{FF2B5EF4-FFF2-40B4-BE49-F238E27FC236}">
                <a16:creationId xmlns:a16="http://schemas.microsoft.com/office/drawing/2014/main" id="{39A69865-9D18-5076-5890-9A8DD752C133}"/>
              </a:ext>
            </a:extLst>
          </p:cNvPr>
          <p:cNvSpPr/>
          <p:nvPr/>
        </p:nvSpPr>
        <p:spPr>
          <a:xfrm>
            <a:off x="6809138" y="3352737"/>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7" name="TextBox 16">
            <a:extLst>
              <a:ext uri="{FF2B5EF4-FFF2-40B4-BE49-F238E27FC236}">
                <a16:creationId xmlns:a16="http://schemas.microsoft.com/office/drawing/2014/main" id="{5FB170FF-0F3F-D708-3292-A0AC3877367A}"/>
              </a:ext>
            </a:extLst>
          </p:cNvPr>
          <p:cNvSpPr txBox="1"/>
          <p:nvPr/>
        </p:nvSpPr>
        <p:spPr>
          <a:xfrm>
            <a:off x="6808662" y="3336623"/>
            <a:ext cx="1366842" cy="246221"/>
          </a:xfrm>
          <a:prstGeom prst="rect">
            <a:avLst/>
          </a:prstGeom>
          <a:noFill/>
        </p:spPr>
        <p:txBody>
          <a:bodyPr wrap="square" rtlCol="0">
            <a:spAutoFit/>
          </a:bodyPr>
          <a:lstStyle/>
          <a:p>
            <a:r>
              <a:rPr lang="nb-NO" sz="1000" dirty="0">
                <a:solidFill>
                  <a:schemeClr val="tx1"/>
                </a:solidFill>
              </a:rPr>
              <a:t>app-</a:t>
            </a:r>
            <a:r>
              <a:rPr lang="nb-NO" sz="1000" dirty="0" err="1">
                <a:solidFill>
                  <a:schemeClr val="tx1"/>
                </a:solidFill>
              </a:rPr>
              <a:t>snet</a:t>
            </a:r>
            <a:r>
              <a:rPr lang="nb-NO" sz="1000" dirty="0">
                <a:solidFill>
                  <a:schemeClr val="tx1"/>
                </a:solidFill>
              </a:rPr>
              <a:t> 10.20.0.0/23</a:t>
            </a:r>
          </a:p>
        </p:txBody>
      </p:sp>
      <p:sp>
        <p:nvSpPr>
          <p:cNvPr id="18" name="TextBox 17">
            <a:extLst>
              <a:ext uri="{FF2B5EF4-FFF2-40B4-BE49-F238E27FC236}">
                <a16:creationId xmlns:a16="http://schemas.microsoft.com/office/drawing/2014/main" id="{6427D1BC-0C70-ED05-2241-5A1C7A86A0AF}"/>
              </a:ext>
            </a:extLst>
          </p:cNvPr>
          <p:cNvSpPr txBox="1"/>
          <p:nvPr/>
        </p:nvSpPr>
        <p:spPr>
          <a:xfrm>
            <a:off x="6238078" y="4738228"/>
            <a:ext cx="1184216" cy="246221"/>
          </a:xfrm>
          <a:prstGeom prst="rect">
            <a:avLst/>
          </a:prstGeom>
          <a:noFill/>
        </p:spPr>
        <p:txBody>
          <a:bodyPr wrap="square" rtlCol="0">
            <a:spAutoFit/>
          </a:bodyPr>
          <a:lstStyle/>
          <a:p>
            <a:r>
              <a:rPr lang="nb-NO" sz="1000" dirty="0">
                <a:solidFill>
                  <a:schemeClr val="tx1"/>
                </a:solidFill>
              </a:rPr>
              <a:t>Subscription B</a:t>
            </a:r>
          </a:p>
        </p:txBody>
      </p:sp>
      <p:pic>
        <p:nvPicPr>
          <p:cNvPr id="19" name="Graphic 18">
            <a:extLst>
              <a:ext uri="{FF2B5EF4-FFF2-40B4-BE49-F238E27FC236}">
                <a16:creationId xmlns:a16="http://schemas.microsoft.com/office/drawing/2014/main" id="{CF98E64A-BA58-CC68-EFF2-2C08D8D998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3689" y="3606394"/>
            <a:ext cx="336571" cy="336571"/>
          </a:xfrm>
          <a:prstGeom prst="rect">
            <a:avLst/>
          </a:prstGeom>
        </p:spPr>
      </p:pic>
      <p:pic>
        <p:nvPicPr>
          <p:cNvPr id="20" name="Graphic 19">
            <a:extLst>
              <a:ext uri="{FF2B5EF4-FFF2-40B4-BE49-F238E27FC236}">
                <a16:creationId xmlns:a16="http://schemas.microsoft.com/office/drawing/2014/main" id="{72AF5413-71C2-2B8C-260B-24D8CB26C0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9528" y="358420"/>
            <a:ext cx="860287" cy="860287"/>
          </a:xfrm>
          <a:prstGeom prst="rect">
            <a:avLst/>
          </a:prstGeom>
        </p:spPr>
      </p:pic>
      <p:sp>
        <p:nvSpPr>
          <p:cNvPr id="21" name="Rectangle 20">
            <a:extLst>
              <a:ext uri="{FF2B5EF4-FFF2-40B4-BE49-F238E27FC236}">
                <a16:creationId xmlns:a16="http://schemas.microsoft.com/office/drawing/2014/main" id="{3CE2DCD3-0478-8428-C488-CA8FB3320BCA}"/>
              </a:ext>
            </a:extLst>
          </p:cNvPr>
          <p:cNvSpPr/>
          <p:nvPr/>
        </p:nvSpPr>
        <p:spPr>
          <a:xfrm>
            <a:off x="8820621" y="3361801"/>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22" name="TextBox 21">
            <a:extLst>
              <a:ext uri="{FF2B5EF4-FFF2-40B4-BE49-F238E27FC236}">
                <a16:creationId xmlns:a16="http://schemas.microsoft.com/office/drawing/2014/main" id="{56E60934-4905-B108-0510-629CD506D57F}"/>
              </a:ext>
            </a:extLst>
          </p:cNvPr>
          <p:cNvSpPr txBox="1"/>
          <p:nvPr/>
        </p:nvSpPr>
        <p:spPr>
          <a:xfrm>
            <a:off x="8793977" y="3346536"/>
            <a:ext cx="1366842" cy="246221"/>
          </a:xfrm>
          <a:prstGeom prst="rect">
            <a:avLst/>
          </a:prstGeom>
          <a:noFill/>
        </p:spPr>
        <p:txBody>
          <a:bodyPr wrap="square" rtlCol="0">
            <a:spAutoFit/>
          </a:bodyPr>
          <a:lstStyle/>
          <a:p>
            <a:r>
              <a:rPr lang="nb-NO" sz="1000" dirty="0" err="1">
                <a:solidFill>
                  <a:schemeClr val="tx1"/>
                </a:solidFill>
              </a:rPr>
              <a:t>api-snet</a:t>
            </a:r>
            <a:r>
              <a:rPr lang="nb-NO" sz="1000" dirty="0">
                <a:solidFill>
                  <a:schemeClr val="tx1"/>
                </a:solidFill>
              </a:rPr>
              <a:t> 10.20.2.0/23</a:t>
            </a:r>
          </a:p>
        </p:txBody>
      </p:sp>
      <p:pic>
        <p:nvPicPr>
          <p:cNvPr id="23" name="Graphic 22">
            <a:extLst>
              <a:ext uri="{FF2B5EF4-FFF2-40B4-BE49-F238E27FC236}">
                <a16:creationId xmlns:a16="http://schemas.microsoft.com/office/drawing/2014/main" id="{A6FAA1D6-6158-47BE-C334-87BD9C7186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55994" y="3601741"/>
            <a:ext cx="299786" cy="299786"/>
          </a:xfrm>
          <a:prstGeom prst="rect">
            <a:avLst/>
          </a:prstGeom>
        </p:spPr>
      </p:pic>
      <p:pic>
        <p:nvPicPr>
          <p:cNvPr id="24" name="Graphic 23">
            <a:extLst>
              <a:ext uri="{FF2B5EF4-FFF2-40B4-BE49-F238E27FC236}">
                <a16:creationId xmlns:a16="http://schemas.microsoft.com/office/drawing/2014/main" id="{6FF94CCE-A4EB-6E89-CE68-A22A39F5B3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23449" y="3563091"/>
            <a:ext cx="350921" cy="350921"/>
          </a:xfrm>
          <a:prstGeom prst="rect">
            <a:avLst/>
          </a:prstGeom>
        </p:spPr>
      </p:pic>
      <p:sp>
        <p:nvSpPr>
          <p:cNvPr id="25" name="TextBox 24">
            <a:extLst>
              <a:ext uri="{FF2B5EF4-FFF2-40B4-BE49-F238E27FC236}">
                <a16:creationId xmlns:a16="http://schemas.microsoft.com/office/drawing/2014/main" id="{894FA32E-CBCF-E5C8-54D4-82BE4861D908}"/>
              </a:ext>
            </a:extLst>
          </p:cNvPr>
          <p:cNvSpPr txBox="1"/>
          <p:nvPr/>
        </p:nvSpPr>
        <p:spPr>
          <a:xfrm>
            <a:off x="7055259" y="3824191"/>
            <a:ext cx="1366842" cy="246221"/>
          </a:xfrm>
          <a:prstGeom prst="rect">
            <a:avLst/>
          </a:prstGeom>
          <a:noFill/>
        </p:spPr>
        <p:txBody>
          <a:bodyPr wrap="square" rtlCol="0">
            <a:spAutoFit/>
          </a:bodyPr>
          <a:lstStyle/>
          <a:p>
            <a:r>
              <a:rPr lang="nb-NO" sz="1000" dirty="0">
                <a:solidFill>
                  <a:schemeClr val="tx1"/>
                </a:solidFill>
              </a:rPr>
              <a:t>10.20.0.4</a:t>
            </a:r>
          </a:p>
        </p:txBody>
      </p:sp>
      <p:pic>
        <p:nvPicPr>
          <p:cNvPr id="26" name="Google Shape;56;p13">
            <a:extLst>
              <a:ext uri="{FF2B5EF4-FFF2-40B4-BE49-F238E27FC236}">
                <a16:creationId xmlns:a16="http://schemas.microsoft.com/office/drawing/2014/main" id="{FD3F0DB1-D31C-0EDA-3F53-25E313D266EF}"/>
              </a:ext>
            </a:extLst>
          </p:cNvPr>
          <p:cNvPicPr preferRelativeResize="0"/>
          <p:nvPr/>
        </p:nvPicPr>
        <p:blipFill>
          <a:blip r:embed="rId14">
            <a:alphaModFix/>
          </a:blip>
          <a:stretch>
            <a:fillRect/>
          </a:stretch>
        </p:blipFill>
        <p:spPr>
          <a:xfrm>
            <a:off x="10989179" y="5736492"/>
            <a:ext cx="1202821" cy="1121508"/>
          </a:xfrm>
          <a:prstGeom prst="rect">
            <a:avLst/>
          </a:prstGeom>
          <a:noFill/>
          <a:ln>
            <a:noFill/>
          </a:ln>
        </p:spPr>
      </p:pic>
      <p:pic>
        <p:nvPicPr>
          <p:cNvPr id="27" name="Graphic 4">
            <a:extLst>
              <a:ext uri="{FF2B5EF4-FFF2-40B4-BE49-F238E27FC236}">
                <a16:creationId xmlns:a16="http://schemas.microsoft.com/office/drawing/2014/main" id="{5080CD06-4DAD-57E2-8C5A-93EB420B49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55803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BCEDBC-091E-4BA6-E2B7-068714BD2E92}"/>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pic>
        <p:nvPicPr>
          <p:cNvPr id="5" name="Picture 2" descr="Azure Virtual Network peering | Microsoft Learn">
            <a:extLst>
              <a:ext uri="{FF2B5EF4-FFF2-40B4-BE49-F238E27FC236}">
                <a16:creationId xmlns:a16="http://schemas.microsoft.com/office/drawing/2014/main" id="{957E725B-93A9-1255-5400-ADA91C761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968" y="1825625"/>
            <a:ext cx="6753225" cy="37814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B6B9AFEF-BEBE-0F52-2926-7A93C36D1D86}"/>
              </a:ext>
            </a:extLst>
          </p:cNvPr>
          <p:cNvSpPr txBox="1">
            <a:spLocks/>
          </p:cNvSpPr>
          <p:nvPr/>
        </p:nvSpPr>
        <p:spPr>
          <a:xfrm>
            <a:off x="838200" y="1825625"/>
            <a:ext cx="4419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Virtual network peering</a:t>
            </a:r>
          </a:p>
          <a:p>
            <a:r>
              <a:rPr lang="nb-NO"/>
              <a:t>Global Virtual network peering (cross region)</a:t>
            </a:r>
            <a:endParaRPr lang="nb-NO" dirty="0"/>
          </a:p>
        </p:txBody>
      </p:sp>
      <p:pic>
        <p:nvPicPr>
          <p:cNvPr id="7" name="Google Shape;56;p13">
            <a:extLst>
              <a:ext uri="{FF2B5EF4-FFF2-40B4-BE49-F238E27FC236}">
                <a16:creationId xmlns:a16="http://schemas.microsoft.com/office/drawing/2014/main" id="{0CF1E96C-A3F4-D88B-75E5-2805E377300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8" name="Graphic 4">
            <a:extLst>
              <a:ext uri="{FF2B5EF4-FFF2-40B4-BE49-F238E27FC236}">
                <a16:creationId xmlns:a16="http://schemas.microsoft.com/office/drawing/2014/main" id="{A38E2EC9-1BC7-9D2D-9FB2-CFEF6A29B3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92797527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11011</TotalTime>
  <Words>1820</Words>
  <Application>Microsoft Office PowerPoint</Application>
  <PresentationFormat>Widescreen</PresentationFormat>
  <Paragraphs>237</Paragraphs>
  <Slides>32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Comic Sans MS</vt:lpstr>
      <vt:lpstr>JetBrains Mono</vt:lpstr>
      <vt:lpstr>Segoe UI</vt:lpstr>
      <vt:lpstr>Segoe UI Semibold</vt:lpstr>
      <vt:lpstr>1_Office Theme</vt:lpstr>
      <vt:lpstr>PowerPoint Presentation</vt:lpstr>
      <vt:lpstr>Infrastructure as Code User Group roadmap</vt:lpstr>
      <vt:lpstr>Workshops in your organization</vt:lpstr>
      <vt:lpstr>Microsoft Teams 101</vt:lpstr>
      <vt:lpstr>Practical information</vt:lpstr>
      <vt:lpstr>Azure Global Network</vt:lpstr>
      <vt:lpstr>Azure Virtual Network (aka VNet)</vt:lpstr>
      <vt:lpstr>Azure Virtual Network</vt:lpstr>
      <vt:lpstr>Azure Virtual Network</vt:lpstr>
      <vt:lpstr>Outbound access</vt:lpstr>
      <vt:lpstr>Inbound access: VPN Gateway</vt:lpstr>
      <vt:lpstr>Inbound access: Azure Express Route</vt:lpstr>
      <vt:lpstr>Application protection services</vt:lpstr>
      <vt:lpstr>Network Security Group - NSG</vt:lpstr>
      <vt:lpstr>Service tags</vt:lpstr>
      <vt:lpstr>Network Security Group – default NSG rules</vt:lpstr>
      <vt:lpstr>Network Security Group – examples</vt:lpstr>
      <vt:lpstr>Service endpoints</vt:lpstr>
      <vt:lpstr>Service endpoints</vt:lpstr>
      <vt:lpstr>Private Endpoints and Private links</vt:lpstr>
      <vt:lpstr>Private Endpoints and Private links</vt:lpstr>
      <vt:lpstr>Private connectivity to your own service</vt:lpstr>
      <vt:lpstr>Private Endpoint Name Resolution</vt:lpstr>
      <vt:lpstr>Virtual network workloads without custom DNS server</vt:lpstr>
      <vt:lpstr>On-premises workloads using a DNS forwarder</vt:lpstr>
      <vt:lpstr>Azure Private DNS Resolver</vt:lpstr>
      <vt:lpstr>NSG support for Private Endpoint</vt:lpstr>
      <vt:lpstr>Private Endpoints in Azure Landing Zone</vt:lpstr>
      <vt:lpstr>PowerPoint Presentation</vt:lpstr>
      <vt:lpstr>Deploy Storage Account Blob Private Endpoint DNS Record Policy</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478</cp:revision>
  <dcterms:created xsi:type="dcterms:W3CDTF">2021-09-08T19:49:35Z</dcterms:created>
  <dcterms:modified xsi:type="dcterms:W3CDTF">2023-06-27T14:49:40Z</dcterms:modified>
</cp:coreProperties>
</file>