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076136299" r:id="rId2"/>
    <p:sldId id="301" r:id="rId3"/>
    <p:sldId id="2076136325" r:id="rId4"/>
    <p:sldId id="260" r:id="rId5"/>
    <p:sldId id="259" r:id="rId6"/>
    <p:sldId id="2076136340" r:id="rId7"/>
    <p:sldId id="2076136338" r:id="rId8"/>
    <p:sldId id="2076136326" r:id="rId9"/>
    <p:sldId id="2076136329" r:id="rId10"/>
    <p:sldId id="2076136327" r:id="rId11"/>
    <p:sldId id="2076136328" r:id="rId12"/>
    <p:sldId id="2076136330" r:id="rId13"/>
    <p:sldId id="2076136331" r:id="rId14"/>
    <p:sldId id="2076136333" r:id="rId15"/>
    <p:sldId id="2076136332" r:id="rId16"/>
    <p:sldId id="2076136346" r:id="rId17"/>
    <p:sldId id="2076136334" r:id="rId18"/>
    <p:sldId id="2076136335" r:id="rId19"/>
    <p:sldId id="2076136339" r:id="rId20"/>
    <p:sldId id="2076136337" r:id="rId21"/>
    <p:sldId id="2076136341" r:id="rId22"/>
    <p:sldId id="2076136343" r:id="rId23"/>
    <p:sldId id="2076136342" r:id="rId24"/>
    <p:sldId id="2076136345" r:id="rId25"/>
    <p:sldId id="2076136344" r:id="rId26"/>
    <p:sldId id="2076136302" r:id="rId2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0482" autoAdjust="0"/>
  </p:normalViewPr>
  <p:slideViewPr>
    <p:cSldViewPr snapToGrid="0">
      <p:cViewPr varScale="1">
        <p:scale>
          <a:sx n="68" d="100"/>
          <a:sy n="68" d="100"/>
        </p:scale>
        <p:origin x="1224" y="67"/>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27.06.2023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private-link/private-endpoint-overview"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learn.microsoft.com/en-us/azure/private-link/private-link-service-overview" TargetMode="External"/><Relationship Id="rId4" Type="http://schemas.openxmlformats.org/officeDocument/2006/relationships/hyperlink" Target="https://learn.microsoft.com/en-us/azure/private-link/private-link-overvie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azure/virtual-network/virtual-networks-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learn.microsoft.com/en-us/azure/dns/dns-private-resolver-overview#inbound-endpoint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virtual-network/network-security-groups-overview#security-rul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Azure Private Link enables you to access Azure PaaS Services (for example, Azure KeyVault and SQL Database) and Azure hosted customer-owned/partner services over a </a:t>
            </a:r>
            <a:r>
              <a:rPr lang="en-US" b="0" i="0" u="none" strike="noStrike" dirty="0">
                <a:solidFill>
                  <a:srgbClr val="161616"/>
                </a:solidFill>
                <a:effectLst/>
                <a:latin typeface="Segoe UI" panose="020B0502040204020203" pitchFamily="34" charset="0"/>
                <a:hlinkClick r:id="rId3"/>
              </a:rPr>
              <a:t>private endpoint</a:t>
            </a:r>
            <a:r>
              <a:rPr lang="en-US" b="0" i="0" dirty="0">
                <a:solidFill>
                  <a:srgbClr val="161616"/>
                </a:solidFill>
                <a:effectLst/>
                <a:latin typeface="Segoe UI" panose="020B0502040204020203" pitchFamily="34" charset="0"/>
              </a:rPr>
              <a:t> in your virtual network.</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Traffic between your virtual network and the service travels the Microsoft backbone network. </a:t>
            </a:r>
          </a:p>
          <a:p>
            <a:pPr algn="l"/>
            <a:endParaRPr lang="en-US" b="0"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Privately access services on the Azure platform</a:t>
            </a:r>
          </a:p>
          <a:p>
            <a:pPr algn="l">
              <a:buFont typeface="Arial" panose="020B0604020202020204" pitchFamily="34" charset="0"/>
              <a:buNone/>
            </a:pPr>
            <a:r>
              <a:rPr lang="en-US" b="0" i="0" dirty="0">
                <a:solidFill>
                  <a:srgbClr val="161616"/>
                </a:solidFill>
                <a:effectLst/>
                <a:latin typeface="Segoe UI" panose="020B0502040204020203" pitchFamily="34" charset="0"/>
              </a:rPr>
              <a:t>Connect your virtual network using private endpoints to all services that can be used as application components in Azure. Service providers can render their services in their own virtual network and consumers can access those services in their local virtual network. The Private Link platform will handle the connectivity between the consumer and services over the Azure backbone network.</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On-premises and peered networks</a:t>
            </a:r>
          </a:p>
          <a:p>
            <a:pPr algn="l">
              <a:buFont typeface="Arial" panose="020B0604020202020204" pitchFamily="34" charset="0"/>
              <a:buNone/>
            </a:pPr>
            <a:r>
              <a:rPr lang="en-US" b="0" i="0" dirty="0">
                <a:solidFill>
                  <a:srgbClr val="161616"/>
                </a:solidFill>
                <a:effectLst/>
                <a:latin typeface="Segoe UI" panose="020B0502040204020203" pitchFamily="34" charset="0"/>
              </a:rPr>
              <a:t>Access services running in Azure from on-premises over ExpressRoute private peering, VPN tunnels, and peered virtual networks using private endpoints. There's no need to configure ExpressRoute Microsoft peering or traverse the internet to reach the service. Private Link provides a secure way to migrate workloads to Azure.</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Protection against data leakage</a:t>
            </a:r>
          </a:p>
          <a:p>
            <a:pPr algn="l">
              <a:buFont typeface="Arial" panose="020B0604020202020204" pitchFamily="34" charset="0"/>
              <a:buNone/>
            </a:pPr>
            <a:r>
              <a:rPr lang="en-US" b="0" i="0" dirty="0">
                <a:solidFill>
                  <a:srgbClr val="161616"/>
                </a:solidFill>
                <a:effectLst/>
                <a:latin typeface="Segoe UI" panose="020B0502040204020203" pitchFamily="34" charset="0"/>
              </a:rPr>
              <a:t>A private endpoint is mapped to an instance of a PaaS resource instead of the entire service. Consumers can only connect to the specific resource. Access to any other resource in the service is blocked. This mechanism provides protection against data leakage risks.</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Extend to your own services</a:t>
            </a:r>
          </a:p>
          <a:p>
            <a:pPr algn="l">
              <a:buFont typeface="Arial" panose="020B0604020202020204" pitchFamily="34" charset="0"/>
              <a:buNone/>
            </a:pPr>
            <a:r>
              <a:rPr lang="en-US" b="0" i="0" dirty="0">
                <a:solidFill>
                  <a:srgbClr val="161616"/>
                </a:solidFill>
                <a:effectLst/>
                <a:latin typeface="Segoe UI" panose="020B0502040204020203" pitchFamily="34" charset="0"/>
              </a:rPr>
              <a:t>Enable the same experience and functionality to render your service privately to consumers in Azure. By placing your service behind a standard Azure Load Balancer, you can enable it for Private Link. The consumer can then connect directly to your service using a private endpoint in their own virtual network. You can manage the connection requests using an approval call flow. Azure Private Link works for consumers and services belonging to different Azure Active Directory tenants.</a:t>
            </a:r>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t>
            </a:r>
            <a:r>
              <a:rPr lang="en-US" b="0" i="0" u="none" strike="noStrike" dirty="0">
                <a:effectLst/>
                <a:latin typeface="Segoe UI" panose="020B0502040204020203" pitchFamily="34" charset="0"/>
                <a:hlinkClick r:id="rId3"/>
              </a:rPr>
              <a:t>private endpoints</a:t>
            </a:r>
            <a:r>
              <a:rPr lang="en-US" b="0" i="0" dirty="0">
                <a:solidFill>
                  <a:srgbClr val="161616"/>
                </a:solidFill>
                <a:effectLst/>
                <a:latin typeface="Segoe UI" panose="020B0502040204020203" pitchFamily="34" charset="0"/>
              </a:rPr>
              <a:t> for your Azure Storage accounts to allow clients on a virtual network (VNet) to securely access data over a </a:t>
            </a:r>
            <a:r>
              <a:rPr lang="en-US" b="0" i="0" u="none" strike="noStrike" dirty="0">
                <a:effectLst/>
                <a:latin typeface="Segoe UI" panose="020B0502040204020203" pitchFamily="34" charset="0"/>
                <a:hlinkClick r:id="rId4"/>
              </a:rPr>
              <a:t>Private Link</a:t>
            </a:r>
            <a:r>
              <a:rPr lang="en-US" b="0" i="0" dirty="0">
                <a:solidFill>
                  <a:srgbClr val="161616"/>
                </a:solidFill>
                <a:effectLst/>
                <a:latin typeface="Segoe UI" panose="020B0502040204020203" pitchFamily="34" charset="0"/>
              </a:rPr>
              <a:t>. The private endpoint uses a separate IP address from the VNet address space for each storage account service. Network traffic between the clients on the VNet and the storage account traverses over the VNet and a private link on the Microsoft backbone network, eliminating exposure from the public internet.</a:t>
            </a:r>
            <a:endParaRPr lang="nb-NO" dirty="0"/>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Exposing your service to the public internet is no longer necessary. You can create your own </a:t>
            </a:r>
            <a:r>
              <a:rPr lang="en-US" b="0" i="0" u="none" strike="noStrike" dirty="0">
                <a:solidFill>
                  <a:srgbClr val="161616"/>
                </a:solidFill>
                <a:effectLst/>
                <a:latin typeface="Segoe UI" panose="020B0502040204020203" pitchFamily="34" charset="0"/>
                <a:hlinkClick r:id="rId5"/>
              </a:rPr>
              <a:t>private link service</a:t>
            </a:r>
            <a:r>
              <a:rPr lang="en-US" b="0" i="0" dirty="0">
                <a:solidFill>
                  <a:srgbClr val="161616"/>
                </a:solidFill>
                <a:effectLst/>
                <a:latin typeface="Segoe UI" panose="020B0502040204020203" pitchFamily="34" charset="0"/>
              </a:rPr>
              <a:t> in your virtual network and deliver it to your customers. </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89952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20</a:t>
            </a:fld>
            <a:endParaRPr lang="nb-NO"/>
          </a:p>
        </p:txBody>
      </p:sp>
    </p:spTree>
    <p:extLst>
      <p:ext uri="{BB962C8B-B14F-4D97-AF65-F5344CB8AC3E}">
        <p14:creationId xmlns:p14="http://schemas.microsoft.com/office/powerpoint/2010/main" val="346461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284590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It's important to correctly configure your DNS settings to resolve the private endpoint IP address to the fully qualified domain name (FQDN) of the connection string.</a:t>
            </a:r>
          </a:p>
          <a:p>
            <a:pPr algn="l"/>
            <a:r>
              <a:rPr lang="en-US" b="0" i="0" dirty="0">
                <a:solidFill>
                  <a:srgbClr val="161616"/>
                </a:solidFill>
                <a:effectLst/>
                <a:latin typeface="Segoe UI" panose="020B0502040204020203" pitchFamily="34" charset="0"/>
              </a:rPr>
              <a:t>Existing Microsoft Azure services might already have a DNS configuration for a public endpoint. This configuration must be overridden to connect using your private endpoint.</a:t>
            </a:r>
          </a:p>
          <a:p>
            <a:pPr algn="l"/>
            <a:r>
              <a:rPr lang="en-US" b="0" i="0" dirty="0">
                <a:solidFill>
                  <a:srgbClr val="161616"/>
                </a:solidFill>
                <a:effectLst/>
                <a:latin typeface="Segoe UI" panose="020B0502040204020203" pitchFamily="34" charset="0"/>
              </a:rPr>
              <a:t>The network interface associated with the private endpoint contains the information to configure your DNS. The network interface information includes FQDN and private IP addresses for your private link resource.</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22</a:t>
            </a:fld>
            <a:endParaRPr lang="nb-NO"/>
          </a:p>
        </p:txBody>
      </p:sp>
    </p:spTree>
    <p:extLst>
      <p:ext uri="{BB962C8B-B14F-4D97-AF65-F5344CB8AC3E}">
        <p14:creationId xmlns:p14="http://schemas.microsoft.com/office/powerpoint/2010/main" val="55569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DNS Private Resolver is a service that enables you to query Azure DNS private zones from an on-premises environment and vice versa without deploying VM based DNS servers.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Azure DNS Private Resolver requires an </a:t>
            </a:r>
            <a:r>
              <a:rPr lang="en-US" b="0" i="0" u="none" strike="noStrike" dirty="0">
                <a:effectLst/>
                <a:latin typeface="Segoe UI" panose="020B0502040204020203" pitchFamily="34" charset="0"/>
                <a:hlinkClick r:id="rId3"/>
              </a:rPr>
              <a:t>Azure Virtual Network</a:t>
            </a:r>
            <a:r>
              <a:rPr lang="en-US" b="0" i="0" dirty="0">
                <a:solidFill>
                  <a:srgbClr val="161616"/>
                </a:solidFill>
                <a:effectLst/>
                <a:latin typeface="Segoe UI" panose="020B0502040204020203" pitchFamily="34" charset="0"/>
              </a:rPr>
              <a:t>. When you create an Azure DNS Private Resolver inside a virtual network, one or more </a:t>
            </a:r>
            <a:r>
              <a:rPr lang="en-US" b="0" i="0" u="none" strike="noStrike" dirty="0">
                <a:effectLst/>
                <a:latin typeface="Segoe UI" panose="020B0502040204020203" pitchFamily="34" charset="0"/>
                <a:hlinkClick r:id="rId4"/>
              </a:rPr>
              <a:t>inbound endpoints</a:t>
            </a:r>
            <a:r>
              <a:rPr lang="en-US" b="0" i="0" dirty="0">
                <a:solidFill>
                  <a:srgbClr val="161616"/>
                </a:solidFill>
                <a:effectLst/>
                <a:latin typeface="Segoe UI" panose="020B0502040204020203" pitchFamily="34" charset="0"/>
              </a:rPr>
              <a:t> are established that can be used as the destination for DNS queries. </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25</a:t>
            </a:fld>
            <a:endParaRPr lang="nb-NO"/>
          </a:p>
        </p:txBody>
      </p:sp>
    </p:spTree>
    <p:extLst>
      <p:ext uri="{BB962C8B-B14F-4D97-AF65-F5344CB8AC3E}">
        <p14:creationId xmlns:p14="http://schemas.microsoft.com/office/powerpoint/2010/main" val="105575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Virtual Network (VNet) is the fundamental building block for your private network in Azure. </a:t>
            </a:r>
          </a:p>
          <a:p>
            <a:r>
              <a:rPr lang="en-US" b="0" i="0" dirty="0">
                <a:solidFill>
                  <a:srgbClr val="161616"/>
                </a:solidFill>
                <a:effectLst/>
                <a:latin typeface="Segoe UI" panose="020B0502040204020203" pitchFamily="34" charset="0"/>
              </a:rPr>
              <a:t>VNet enables many types of Azure resources, such as Azure Virtual Machines (VM), to securely communicate with each other, the internet, and on-premises networks. </a:t>
            </a:r>
          </a:p>
          <a:p>
            <a:r>
              <a:rPr lang="en-US" b="0" i="0" dirty="0">
                <a:solidFill>
                  <a:srgbClr val="161616"/>
                </a:solidFill>
                <a:effectLst/>
                <a:latin typeface="Segoe UI" panose="020B0502040204020203" pitchFamily="34" charset="0"/>
              </a:rPr>
              <a:t>VNet is similar to a traditional network that you'd operate in your own data center, but brings with it additional benefits of Azure's infrastructure such as scale, availability, and isolation.</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7</a:t>
            </a:fld>
            <a:endParaRPr lang="nb-NO"/>
          </a:p>
        </p:txBody>
      </p:sp>
    </p:spTree>
    <p:extLst>
      <p:ext uri="{BB962C8B-B14F-4D97-AF65-F5344CB8AC3E}">
        <p14:creationId xmlns:p14="http://schemas.microsoft.com/office/powerpoint/2010/main" val="97281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https://learn.microsoft.com/en-us/azure/vpn-gateway/vpn-gateway-about-vpngateways</a:t>
            </a:r>
          </a:p>
          <a:p>
            <a:endParaRPr lang="nb-NO" dirty="0"/>
          </a:p>
          <a:p>
            <a:r>
              <a:rPr lang="en-US" b="0" i="0" dirty="0">
                <a:solidFill>
                  <a:srgbClr val="161616"/>
                </a:solidFill>
                <a:effectLst/>
                <a:latin typeface="Segoe UI" panose="020B0502040204020203" pitchFamily="34" charset="0"/>
              </a:rPr>
              <a:t>Azure VPN Gateway is a service that uses a specific type of virtual network gateway to send encrypted traffic between an Azure virtual network and on-premises locations over the public Internet. You can also use VPN Gateway to send encrypted traffic between Azure virtual networks over the Microsoft network. </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166088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an Azure network security group to filter network traffic between Azure resources in an Azure virtual network. A network security group contains </a:t>
            </a:r>
            <a:r>
              <a:rPr lang="en-US" b="0" i="0" u="none" strike="noStrike" dirty="0">
                <a:effectLst/>
                <a:latin typeface="Segoe UI" panose="020B0502040204020203" pitchFamily="34" charset="0"/>
                <a:hlinkClick r:id="rId3"/>
              </a:rPr>
              <a:t>security rules</a:t>
            </a:r>
            <a:r>
              <a:rPr lang="en-US" b="0" i="0" dirty="0">
                <a:solidFill>
                  <a:srgbClr val="161616"/>
                </a:solidFill>
                <a:effectLst/>
                <a:latin typeface="Segoe UI" panose="020B0502040204020203" pitchFamily="34" charset="0"/>
              </a:rPr>
              <a:t> that allow or deny inbound network traffic to, or outbound network traffic from, several types of Azure resources. For each rule, you can specify source and destination, port, and protocol.</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360509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https://learn.microsoft.com/en-us/azure/virtual-network/service-tags-overview</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14</a:t>
            </a:fld>
            <a:endParaRPr lang="nb-NO"/>
          </a:p>
        </p:txBody>
      </p:sp>
    </p:spTree>
    <p:extLst>
      <p:ext uri="{BB962C8B-B14F-4D97-AF65-F5344CB8AC3E}">
        <p14:creationId xmlns:p14="http://schemas.microsoft.com/office/powerpoint/2010/main" val="389468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https://learn.microsoft.com/en-us/azure/virtual-network/virtual-network-service-endpoints-overview</a:t>
            </a:r>
          </a:p>
          <a:p>
            <a:endParaRPr lang="nb-NO" dirty="0"/>
          </a:p>
          <a:p>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17</a:t>
            </a:fld>
            <a:endParaRPr lang="nb-NO"/>
          </a:p>
        </p:txBody>
      </p:sp>
    </p:spTree>
    <p:extLst>
      <p:ext uri="{BB962C8B-B14F-4D97-AF65-F5344CB8AC3E}">
        <p14:creationId xmlns:p14="http://schemas.microsoft.com/office/powerpoint/2010/main" val="141881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67086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sv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2.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hyperlink" Target="https://learn.microsoft.com/en-us/azure/virtual-network/network-security-groups-overview" TargetMode="External"/><Relationship Id="rId3" Type="http://schemas.openxmlformats.org/officeDocument/2006/relationships/image" Target="../media/image36.png"/><Relationship Id="rId7"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8.sv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46.png"/><Relationship Id="rId4" Type="http://schemas.openxmlformats.org/officeDocument/2006/relationships/image" Target="../media/image9.svg"/><Relationship Id="rId9"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learn.microsoft.com/en-us/azure/private-link/private-link-service-overview"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learn.microsoft.com/en-us/azure/dns/dns-private-resolver-overview"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9.svg"/><Relationship Id="rId7" Type="http://schemas.openxmlformats.org/officeDocument/2006/relationships/image" Target="../media/image17.svg"/><Relationship Id="rId12" Type="http://schemas.openxmlformats.org/officeDocument/2006/relationships/image" Target="../media/image26.png"/><Relationship Id="rId2" Type="http://schemas.openxmlformats.org/officeDocument/2006/relationships/image" Target="../media/image18.png"/><Relationship Id="rId16" Type="http://schemas.openxmlformats.org/officeDocument/2006/relationships/image" Target="../media/image2.sv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1.svg"/><Relationship Id="rId15" Type="http://schemas.openxmlformats.org/officeDocument/2006/relationships/image" Target="../media/image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sv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258891" y="3711157"/>
            <a:ext cx="6100094" cy="125864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Working with Azure Private Links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27.06.2023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98AD8761-1DFA-75A4-F789-38D363B6DD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0334" y="1973799"/>
            <a:ext cx="1147552" cy="1147552"/>
          </a:xfrm>
          <a:prstGeom prst="rect">
            <a:avLst/>
          </a:prstGeom>
        </p:spPr>
      </p:pic>
      <p:pic>
        <p:nvPicPr>
          <p:cNvPr id="11" name="Graphic 10">
            <a:extLst>
              <a:ext uri="{FF2B5EF4-FFF2-40B4-BE49-F238E27FC236}">
                <a16:creationId xmlns:a16="http://schemas.microsoft.com/office/drawing/2014/main" id="{3E27198C-DC99-922B-A066-6F7D8171A9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26947" y="3137381"/>
            <a:ext cx="1147552" cy="1147552"/>
          </a:xfrm>
          <a:prstGeom prst="rect">
            <a:avLst/>
          </a:prstGeom>
        </p:spPr>
      </p:pic>
      <p:pic>
        <p:nvPicPr>
          <p:cNvPr id="15" name="Graphic 14">
            <a:extLst>
              <a:ext uri="{FF2B5EF4-FFF2-40B4-BE49-F238E27FC236}">
                <a16:creationId xmlns:a16="http://schemas.microsoft.com/office/drawing/2014/main" id="{95250E79-B463-F794-B27F-C843497064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77688" y="4071354"/>
            <a:ext cx="1032550" cy="1032550"/>
          </a:xfrm>
          <a:prstGeom prst="rect">
            <a:avLst/>
          </a:prstGeom>
        </p:spPr>
      </p:pic>
      <p:pic>
        <p:nvPicPr>
          <p:cNvPr id="16" name="Picture 4" descr="AzureFunBytes - Getting started with Bicep - Azure DevOps Blog">
            <a:extLst>
              <a:ext uri="{FF2B5EF4-FFF2-40B4-BE49-F238E27FC236}">
                <a16:creationId xmlns:a16="http://schemas.microsoft.com/office/drawing/2014/main" id="{DA60C3A7-B664-BE89-61AE-CEA3AF047E7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9373" y="1262973"/>
            <a:ext cx="1421652" cy="142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1EA45A-C743-587E-EA03-217DB76B6F25}"/>
              </a:ext>
            </a:extLst>
          </p:cNvPr>
          <p:cNvSpPr>
            <a:spLocks noGrp="1"/>
          </p:cNvSpPr>
          <p:nvPr>
            <p:ph type="title"/>
          </p:nvPr>
        </p:nvSpPr>
        <p:spPr>
          <a:xfrm>
            <a:off x="838200" y="365125"/>
            <a:ext cx="10515600" cy="1325563"/>
          </a:xfrm>
        </p:spPr>
        <p:txBody>
          <a:bodyPr/>
          <a:lstStyle/>
          <a:p>
            <a:r>
              <a:rPr lang="nb-NO" dirty="0" err="1"/>
              <a:t>Outbound</a:t>
            </a:r>
            <a:r>
              <a:rPr lang="nb-NO" dirty="0"/>
              <a:t> </a:t>
            </a:r>
            <a:r>
              <a:rPr lang="nb-NO" dirty="0" err="1"/>
              <a:t>access</a:t>
            </a:r>
            <a:endParaRPr lang="nb-NO" dirty="0"/>
          </a:p>
        </p:txBody>
      </p:sp>
      <p:pic>
        <p:nvPicPr>
          <p:cNvPr id="5" name="Picture 2" descr="Diagram of explicit outbound options.">
            <a:extLst>
              <a:ext uri="{FF2B5EF4-FFF2-40B4-BE49-F238E27FC236}">
                <a16:creationId xmlns:a16="http://schemas.microsoft.com/office/drawing/2014/main" id="{02192C08-9211-30D2-215D-2110E5AA8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91" y="1058496"/>
            <a:ext cx="5936181" cy="5046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9D03E0-AE4A-0C32-19B5-604B80B0ECEA}"/>
              </a:ext>
            </a:extLst>
          </p:cNvPr>
          <p:cNvPicPr>
            <a:picLocks noChangeAspect="1"/>
          </p:cNvPicPr>
          <p:nvPr/>
        </p:nvPicPr>
        <p:blipFill>
          <a:blip r:embed="rId3"/>
          <a:stretch>
            <a:fillRect/>
          </a:stretch>
        </p:blipFill>
        <p:spPr>
          <a:xfrm>
            <a:off x="7208520" y="3848100"/>
            <a:ext cx="2600095" cy="1758095"/>
          </a:xfrm>
          <a:prstGeom prst="rect">
            <a:avLst/>
          </a:prstGeom>
        </p:spPr>
      </p:pic>
      <p:sp>
        <p:nvSpPr>
          <p:cNvPr id="7" name="Content Placeholder 2">
            <a:extLst>
              <a:ext uri="{FF2B5EF4-FFF2-40B4-BE49-F238E27FC236}">
                <a16:creationId xmlns:a16="http://schemas.microsoft.com/office/drawing/2014/main" id="{F15DDB48-454B-B799-2E58-25DD13F4ADE5}"/>
              </a:ext>
            </a:extLst>
          </p:cNvPr>
          <p:cNvSpPr txBox="1">
            <a:spLocks/>
          </p:cNvSpPr>
          <p:nvPr/>
        </p:nvSpPr>
        <p:spPr>
          <a:xfrm>
            <a:off x="7208520" y="1391285"/>
            <a:ext cx="5257800" cy="2997835"/>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Implicit</a:t>
            </a:r>
          </a:p>
          <a:p>
            <a:r>
              <a:rPr lang="nb-NO"/>
              <a:t>Explicit</a:t>
            </a:r>
            <a:endParaRPr lang="nb-NO" dirty="0"/>
          </a:p>
        </p:txBody>
      </p:sp>
      <p:pic>
        <p:nvPicPr>
          <p:cNvPr id="8" name="Picture 7">
            <a:extLst>
              <a:ext uri="{FF2B5EF4-FFF2-40B4-BE49-F238E27FC236}">
                <a16:creationId xmlns:a16="http://schemas.microsoft.com/office/drawing/2014/main" id="{A8BF53A4-DB5B-6A8E-7381-297B5E86C420}"/>
              </a:ext>
            </a:extLst>
          </p:cNvPr>
          <p:cNvPicPr>
            <a:picLocks noChangeAspect="1"/>
          </p:cNvPicPr>
          <p:nvPr/>
        </p:nvPicPr>
        <p:blipFill>
          <a:blip r:embed="rId4"/>
          <a:stretch>
            <a:fillRect/>
          </a:stretch>
        </p:blipFill>
        <p:spPr>
          <a:xfrm>
            <a:off x="9442272" y="4539528"/>
            <a:ext cx="1844037" cy="1757721"/>
          </a:xfrm>
          <a:prstGeom prst="rect">
            <a:avLst/>
          </a:prstGeom>
        </p:spPr>
      </p:pic>
      <p:pic>
        <p:nvPicPr>
          <p:cNvPr id="9" name="Google Shape;56;p13">
            <a:extLst>
              <a:ext uri="{FF2B5EF4-FFF2-40B4-BE49-F238E27FC236}">
                <a16:creationId xmlns:a16="http://schemas.microsoft.com/office/drawing/2014/main" id="{CC50B964-6D7D-50E7-1963-887AE5DD5E37}"/>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0C6DFA33-7954-EC30-77CB-2FC3FF1201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97" y="6262308"/>
            <a:ext cx="1718444" cy="574556"/>
          </a:xfrm>
          <a:prstGeom prst="rect">
            <a:avLst/>
          </a:prstGeom>
        </p:spPr>
      </p:pic>
    </p:spTree>
    <p:extLst>
      <p:ext uri="{BB962C8B-B14F-4D97-AF65-F5344CB8AC3E}">
        <p14:creationId xmlns:p14="http://schemas.microsoft.com/office/powerpoint/2010/main" val="180038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C2A8C9-3822-F1B9-EF50-E018B5B02A26}"/>
              </a:ext>
            </a:extLst>
          </p:cNvPr>
          <p:cNvSpPr>
            <a:spLocks noGrp="1"/>
          </p:cNvSpPr>
          <p:nvPr>
            <p:ph type="title"/>
          </p:nvPr>
        </p:nvSpPr>
        <p:spPr>
          <a:xfrm>
            <a:off x="838200" y="365125"/>
            <a:ext cx="10515600" cy="1325563"/>
          </a:xfrm>
        </p:spPr>
        <p:txBody>
          <a:bodyPr/>
          <a:lstStyle/>
          <a:p>
            <a:r>
              <a:rPr lang="nb-NO" dirty="0" err="1"/>
              <a:t>Inbound</a:t>
            </a:r>
            <a:r>
              <a:rPr lang="nb-NO" dirty="0"/>
              <a:t> </a:t>
            </a:r>
            <a:r>
              <a:rPr lang="nb-NO" dirty="0" err="1"/>
              <a:t>access</a:t>
            </a:r>
            <a:r>
              <a:rPr lang="nb-NO" dirty="0"/>
              <a:t>: VPN Gateway</a:t>
            </a:r>
          </a:p>
        </p:txBody>
      </p:sp>
      <p:pic>
        <p:nvPicPr>
          <p:cNvPr id="5" name="Picture 4" descr="Diagram of site-to-site VPN Gateway cross-premises connections.">
            <a:extLst>
              <a:ext uri="{FF2B5EF4-FFF2-40B4-BE49-F238E27FC236}">
                <a16:creationId xmlns:a16="http://schemas.microsoft.com/office/drawing/2014/main" id="{9AB2479F-7173-6C94-DDD4-A0C9D9C47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74" y="1690688"/>
            <a:ext cx="9617026" cy="15001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agram of point-to-site connections.">
            <a:extLst>
              <a:ext uri="{FF2B5EF4-FFF2-40B4-BE49-F238E27FC236}">
                <a16:creationId xmlns:a16="http://schemas.microsoft.com/office/drawing/2014/main" id="{167A3F51-70D7-BE90-4ECC-862E70A8D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198" y="3282267"/>
            <a:ext cx="8568344" cy="33782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617DE1EE-5727-C406-837B-8AD095C72D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43631" y="365125"/>
            <a:ext cx="789536" cy="789536"/>
          </a:xfrm>
          <a:prstGeom prst="rect">
            <a:avLst/>
          </a:prstGeom>
        </p:spPr>
      </p:pic>
      <p:sp>
        <p:nvSpPr>
          <p:cNvPr id="8" name="TextBox 7">
            <a:extLst>
              <a:ext uri="{FF2B5EF4-FFF2-40B4-BE49-F238E27FC236}">
                <a16:creationId xmlns:a16="http://schemas.microsoft.com/office/drawing/2014/main" id="{5F0BA751-2634-BF24-A8F9-6D13132B1120}"/>
              </a:ext>
            </a:extLst>
          </p:cNvPr>
          <p:cNvSpPr txBox="1"/>
          <p:nvPr/>
        </p:nvSpPr>
        <p:spPr>
          <a:xfrm>
            <a:off x="505669" y="2241440"/>
            <a:ext cx="1203343" cy="369332"/>
          </a:xfrm>
          <a:prstGeom prst="rect">
            <a:avLst/>
          </a:prstGeom>
          <a:noFill/>
        </p:spPr>
        <p:txBody>
          <a:bodyPr wrap="none" rtlCol="0">
            <a:spAutoFit/>
          </a:bodyPr>
          <a:lstStyle/>
          <a:p>
            <a:r>
              <a:rPr lang="nb-NO" dirty="0"/>
              <a:t>Site-to-</a:t>
            </a:r>
            <a:r>
              <a:rPr lang="nb-NO" dirty="0" err="1"/>
              <a:t>site</a:t>
            </a:r>
            <a:endParaRPr lang="nb-NO" dirty="0"/>
          </a:p>
        </p:txBody>
      </p:sp>
      <p:sp>
        <p:nvSpPr>
          <p:cNvPr id="9" name="TextBox 8">
            <a:extLst>
              <a:ext uri="{FF2B5EF4-FFF2-40B4-BE49-F238E27FC236}">
                <a16:creationId xmlns:a16="http://schemas.microsoft.com/office/drawing/2014/main" id="{22412437-A8A3-9763-4138-675CD265CAF2}"/>
              </a:ext>
            </a:extLst>
          </p:cNvPr>
          <p:cNvSpPr txBox="1"/>
          <p:nvPr/>
        </p:nvSpPr>
        <p:spPr>
          <a:xfrm>
            <a:off x="505668" y="5182760"/>
            <a:ext cx="1340175" cy="369332"/>
          </a:xfrm>
          <a:prstGeom prst="rect">
            <a:avLst/>
          </a:prstGeom>
          <a:noFill/>
        </p:spPr>
        <p:txBody>
          <a:bodyPr wrap="none" rtlCol="0">
            <a:spAutoFit/>
          </a:bodyPr>
          <a:lstStyle/>
          <a:p>
            <a:r>
              <a:rPr lang="nb-NO" dirty="0"/>
              <a:t>Point-to-</a:t>
            </a:r>
            <a:r>
              <a:rPr lang="nb-NO" dirty="0" err="1"/>
              <a:t>site</a:t>
            </a:r>
            <a:endParaRPr lang="nb-NO" dirty="0"/>
          </a:p>
        </p:txBody>
      </p:sp>
      <p:pic>
        <p:nvPicPr>
          <p:cNvPr id="10" name="Google Shape;56;p13">
            <a:extLst>
              <a:ext uri="{FF2B5EF4-FFF2-40B4-BE49-F238E27FC236}">
                <a16:creationId xmlns:a16="http://schemas.microsoft.com/office/drawing/2014/main" id="{321B2102-988B-29C7-AD55-7C6159863526}"/>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06501890-CAE9-61BC-7196-D896EBA21E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90294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46272-2617-1A70-B0BE-1D5A108D3071}"/>
              </a:ext>
            </a:extLst>
          </p:cNvPr>
          <p:cNvSpPr>
            <a:spLocks noGrp="1"/>
          </p:cNvSpPr>
          <p:nvPr>
            <p:ph type="title"/>
          </p:nvPr>
        </p:nvSpPr>
        <p:spPr>
          <a:xfrm>
            <a:off x="838200" y="365125"/>
            <a:ext cx="10515600" cy="1325563"/>
          </a:xfrm>
        </p:spPr>
        <p:txBody>
          <a:bodyPr/>
          <a:lstStyle/>
          <a:p>
            <a:r>
              <a:rPr lang="nb-NO" dirty="0"/>
              <a:t>Application </a:t>
            </a:r>
            <a:r>
              <a:rPr lang="nb-NO" dirty="0" err="1"/>
              <a:t>protection</a:t>
            </a:r>
            <a:r>
              <a:rPr lang="nb-NO" dirty="0"/>
              <a:t> services</a:t>
            </a:r>
          </a:p>
        </p:txBody>
      </p:sp>
      <p:sp>
        <p:nvSpPr>
          <p:cNvPr id="5" name="Content Placeholder 2">
            <a:extLst>
              <a:ext uri="{FF2B5EF4-FFF2-40B4-BE49-F238E27FC236}">
                <a16:creationId xmlns:a16="http://schemas.microsoft.com/office/drawing/2014/main" id="{D0C4B9DF-5AE4-2447-2350-61F97CB4753C}"/>
              </a:ext>
            </a:extLst>
          </p:cNvPr>
          <p:cNvSpPr txBox="1">
            <a:spLocks/>
          </p:cNvSpPr>
          <p:nvPr/>
        </p:nvSpPr>
        <p:spPr>
          <a:xfrm>
            <a:off x="838200" y="1825625"/>
            <a:ext cx="10515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dirty="0"/>
              <a:t>Network security groups (NSG)</a:t>
            </a:r>
          </a:p>
          <a:p>
            <a:r>
              <a:rPr lang="nb-NO" dirty="0"/>
              <a:t>Service endpoints</a:t>
            </a:r>
          </a:p>
          <a:p>
            <a:r>
              <a:rPr lang="nb-NO" dirty="0"/>
              <a:t>Private Links, Private Endpoints</a:t>
            </a:r>
          </a:p>
          <a:p>
            <a:r>
              <a:rPr lang="nb-NO" dirty="0">
                <a:solidFill>
                  <a:schemeClr val="bg1">
                    <a:lumMod val="85000"/>
                  </a:schemeClr>
                </a:solidFill>
              </a:rPr>
              <a:t>Azure Firewall (AFW)</a:t>
            </a:r>
          </a:p>
          <a:p>
            <a:r>
              <a:rPr lang="nb-NO" dirty="0">
                <a:solidFill>
                  <a:schemeClr val="bg1">
                    <a:lumMod val="85000"/>
                  </a:schemeClr>
                </a:solidFill>
              </a:rPr>
              <a:t>Web Application Firewall (WAF)</a:t>
            </a:r>
          </a:p>
          <a:p>
            <a:r>
              <a:rPr lang="nb-NO" dirty="0">
                <a:solidFill>
                  <a:schemeClr val="bg1">
                    <a:lumMod val="85000"/>
                  </a:schemeClr>
                </a:solidFill>
              </a:rPr>
              <a:t>DDoS Protection</a:t>
            </a:r>
          </a:p>
          <a:p>
            <a:pPr marL="0" indent="0">
              <a:buFont typeface="Arial" panose="020B0604020202020204" pitchFamily="34" charset="0"/>
              <a:buNone/>
            </a:pPr>
            <a:endParaRPr lang="nb-NO" dirty="0"/>
          </a:p>
          <a:p>
            <a:endParaRPr lang="nb-NO" dirty="0"/>
          </a:p>
          <a:p>
            <a:endParaRPr lang="nb-NO" dirty="0"/>
          </a:p>
        </p:txBody>
      </p:sp>
      <p:pic>
        <p:nvPicPr>
          <p:cNvPr id="6" name="Google Shape;56;p13">
            <a:extLst>
              <a:ext uri="{FF2B5EF4-FFF2-40B4-BE49-F238E27FC236}">
                <a16:creationId xmlns:a16="http://schemas.microsoft.com/office/drawing/2014/main" id="{87817940-1D63-3614-9938-6632C006A180}"/>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670451EB-452A-7F9A-EE11-E24B3A9BA0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9437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SG-processing">
            <a:extLst>
              <a:ext uri="{FF2B5EF4-FFF2-40B4-BE49-F238E27FC236}">
                <a16:creationId xmlns:a16="http://schemas.microsoft.com/office/drawing/2014/main" id="{C41088A9-1CDE-0381-F03F-DDBF708A2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4" y="1225191"/>
            <a:ext cx="5538965" cy="49293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C56D551-9C59-1E0C-DC86-AF32D5DAE5A8}"/>
              </a:ext>
            </a:extLst>
          </p:cNvPr>
          <p:cNvSpPr>
            <a:spLocks noGrp="1"/>
          </p:cNvSpPr>
          <p:nvPr>
            <p:ph type="title"/>
          </p:nvPr>
        </p:nvSpPr>
        <p:spPr>
          <a:xfrm>
            <a:off x="838200" y="365125"/>
            <a:ext cx="10515600" cy="1325563"/>
          </a:xfrm>
        </p:spPr>
        <p:txBody>
          <a:bodyPr/>
          <a:lstStyle/>
          <a:p>
            <a:r>
              <a:rPr lang="nb-NO" dirty="0"/>
              <a:t>Network Security Group - NSG</a:t>
            </a:r>
          </a:p>
        </p:txBody>
      </p:sp>
      <p:sp>
        <p:nvSpPr>
          <p:cNvPr id="6" name="Content Placeholder 2">
            <a:extLst>
              <a:ext uri="{FF2B5EF4-FFF2-40B4-BE49-F238E27FC236}">
                <a16:creationId xmlns:a16="http://schemas.microsoft.com/office/drawing/2014/main" id="{6E8BBC1B-19A5-E5C8-65D1-9D471444EFC0}"/>
              </a:ext>
            </a:extLst>
          </p:cNvPr>
          <p:cNvSpPr txBox="1">
            <a:spLocks/>
          </p:cNvSpPr>
          <p:nvPr/>
        </p:nvSpPr>
        <p:spPr>
          <a:xfrm>
            <a:off x="838200" y="1825625"/>
            <a:ext cx="5344886"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b-NO" b="1"/>
              <a:t>NSG rule properties</a:t>
            </a:r>
          </a:p>
          <a:p>
            <a:r>
              <a:rPr lang="nb-NO"/>
              <a:t>Name</a:t>
            </a:r>
          </a:p>
          <a:p>
            <a:r>
              <a:rPr lang="nb-NO"/>
              <a:t>Priority</a:t>
            </a:r>
          </a:p>
          <a:p>
            <a:r>
              <a:rPr lang="nb-NO"/>
              <a:t>Source and Destination</a:t>
            </a:r>
          </a:p>
          <a:p>
            <a:r>
              <a:rPr lang="nb-NO"/>
              <a:t>Protocol </a:t>
            </a:r>
          </a:p>
          <a:p>
            <a:r>
              <a:rPr lang="nb-NO"/>
              <a:t>Direction (inbound | outbound)</a:t>
            </a:r>
          </a:p>
          <a:p>
            <a:r>
              <a:rPr lang="nb-NO"/>
              <a:t>Port range</a:t>
            </a:r>
          </a:p>
          <a:p>
            <a:r>
              <a:rPr lang="nb-NO"/>
              <a:t>Action (allow | deny)</a:t>
            </a:r>
            <a:endParaRPr lang="nb-NO" dirty="0"/>
          </a:p>
        </p:txBody>
      </p:sp>
      <p:pic>
        <p:nvPicPr>
          <p:cNvPr id="7" name="Graphic 6">
            <a:extLst>
              <a:ext uri="{FF2B5EF4-FFF2-40B4-BE49-F238E27FC236}">
                <a16:creationId xmlns:a16="http://schemas.microsoft.com/office/drawing/2014/main" id="{8FAF7C91-744A-FB2A-5250-B3B2A98FA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5447" y="346283"/>
            <a:ext cx="978353" cy="978353"/>
          </a:xfrm>
          <a:prstGeom prst="rect">
            <a:avLst/>
          </a:prstGeom>
        </p:spPr>
      </p:pic>
      <p:pic>
        <p:nvPicPr>
          <p:cNvPr id="9" name="Graphic 4">
            <a:extLst>
              <a:ext uri="{FF2B5EF4-FFF2-40B4-BE49-F238E27FC236}">
                <a16:creationId xmlns:a16="http://schemas.microsoft.com/office/drawing/2014/main" id="{AFB25257-0D7A-CF7C-0467-3A05E672E9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
        <p:nvSpPr>
          <p:cNvPr id="3" name="TextBox 2">
            <a:extLst>
              <a:ext uri="{FF2B5EF4-FFF2-40B4-BE49-F238E27FC236}">
                <a16:creationId xmlns:a16="http://schemas.microsoft.com/office/drawing/2014/main" id="{B144803E-3525-DB5C-08B8-8CE1582DD8F3}"/>
              </a:ext>
            </a:extLst>
          </p:cNvPr>
          <p:cNvSpPr txBox="1"/>
          <p:nvPr/>
        </p:nvSpPr>
        <p:spPr>
          <a:xfrm>
            <a:off x="2580350" y="6289458"/>
            <a:ext cx="8911739" cy="369332"/>
          </a:xfrm>
          <a:prstGeom prst="rect">
            <a:avLst/>
          </a:prstGeom>
          <a:noFill/>
        </p:spPr>
        <p:txBody>
          <a:bodyPr wrap="square">
            <a:spAutoFit/>
          </a:bodyPr>
          <a:lstStyle/>
          <a:p>
            <a:pPr algn="ctr"/>
            <a:r>
              <a:rPr lang="nb-NO" dirty="0">
                <a:hlinkClick r:id="rId8"/>
              </a:rPr>
              <a:t>https://learn.microsoft.com/en-us/azure/virtual-network/network-security-groups-overview</a:t>
            </a:r>
            <a:r>
              <a:rPr lang="nb-NO" dirty="0"/>
              <a:t> </a:t>
            </a:r>
            <a:endParaRPr lang="en-US" dirty="0"/>
          </a:p>
        </p:txBody>
      </p:sp>
    </p:spTree>
    <p:extLst>
      <p:ext uri="{BB962C8B-B14F-4D97-AF65-F5344CB8AC3E}">
        <p14:creationId xmlns:p14="http://schemas.microsoft.com/office/powerpoint/2010/main" val="166755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E9F9D2-4F96-215A-2A2D-AF3CAAF3CE85}"/>
              </a:ext>
            </a:extLst>
          </p:cNvPr>
          <p:cNvSpPr>
            <a:spLocks noGrp="1"/>
          </p:cNvSpPr>
          <p:nvPr>
            <p:ph type="title"/>
          </p:nvPr>
        </p:nvSpPr>
        <p:spPr>
          <a:xfrm>
            <a:off x="838200" y="365125"/>
            <a:ext cx="10515600" cy="1325563"/>
          </a:xfrm>
        </p:spPr>
        <p:txBody>
          <a:bodyPr/>
          <a:lstStyle/>
          <a:p>
            <a:r>
              <a:rPr lang="nb-NO" dirty="0"/>
              <a:t>Service tags</a:t>
            </a:r>
          </a:p>
        </p:txBody>
      </p:sp>
      <p:pic>
        <p:nvPicPr>
          <p:cNvPr id="5" name="Picture 2" descr="Network isolation of Azure services using service tags">
            <a:extLst>
              <a:ext uri="{FF2B5EF4-FFF2-40B4-BE49-F238E27FC236}">
                <a16:creationId xmlns:a16="http://schemas.microsoft.com/office/drawing/2014/main" id="{940C2CE2-DA25-BBA5-1532-7022CF403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069" y="1690688"/>
            <a:ext cx="5272837" cy="459403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6;p13">
            <a:extLst>
              <a:ext uri="{FF2B5EF4-FFF2-40B4-BE49-F238E27FC236}">
                <a16:creationId xmlns:a16="http://schemas.microsoft.com/office/drawing/2014/main" id="{98E90CBB-9422-C5D4-94FE-7E93329797B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F4BEA66B-BB61-749C-412B-3AF961A26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95538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default NSG rules</a:t>
            </a:r>
          </a:p>
        </p:txBody>
      </p:sp>
      <p:pic>
        <p:nvPicPr>
          <p:cNvPr id="5" name="Picture 4">
            <a:extLst>
              <a:ext uri="{FF2B5EF4-FFF2-40B4-BE49-F238E27FC236}">
                <a16:creationId xmlns:a16="http://schemas.microsoft.com/office/drawing/2014/main" id="{49D27FC2-CE3E-BC75-4D6E-1D346AF9C419}"/>
              </a:ext>
            </a:extLst>
          </p:cNvPr>
          <p:cNvPicPr>
            <a:picLocks noChangeAspect="1"/>
          </p:cNvPicPr>
          <p:nvPr/>
        </p:nvPicPr>
        <p:blipFill>
          <a:blip r:embed="rId2"/>
          <a:stretch>
            <a:fillRect/>
          </a:stretch>
        </p:blipFill>
        <p:spPr>
          <a:xfrm>
            <a:off x="602685" y="4964504"/>
            <a:ext cx="11276190" cy="1180952"/>
          </a:xfrm>
          <a:prstGeom prst="rect">
            <a:avLst/>
          </a:prstGeom>
        </p:spPr>
      </p:pic>
      <p:pic>
        <p:nvPicPr>
          <p:cNvPr id="6" name="Picture 5">
            <a:extLst>
              <a:ext uri="{FF2B5EF4-FFF2-40B4-BE49-F238E27FC236}">
                <a16:creationId xmlns:a16="http://schemas.microsoft.com/office/drawing/2014/main" id="{8BA779A6-4F14-D947-40DC-AF9AD15FADA5}"/>
              </a:ext>
            </a:extLst>
          </p:cNvPr>
          <p:cNvPicPr>
            <a:picLocks noChangeAspect="1"/>
          </p:cNvPicPr>
          <p:nvPr/>
        </p:nvPicPr>
        <p:blipFill>
          <a:blip r:embed="rId3"/>
          <a:stretch>
            <a:fillRect/>
          </a:stretch>
        </p:blipFill>
        <p:spPr>
          <a:xfrm>
            <a:off x="362666" y="2393710"/>
            <a:ext cx="11466667" cy="1247619"/>
          </a:xfrm>
          <a:prstGeom prst="rect">
            <a:avLst/>
          </a:prstGeom>
        </p:spPr>
      </p:pic>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sp>
        <p:nvSpPr>
          <p:cNvPr id="8" name="TextBox 7">
            <a:extLst>
              <a:ext uri="{FF2B5EF4-FFF2-40B4-BE49-F238E27FC236}">
                <a16:creationId xmlns:a16="http://schemas.microsoft.com/office/drawing/2014/main" id="{412CE2B8-6EF0-AE37-0CB2-103E0DDCF44C}"/>
              </a:ext>
            </a:extLst>
          </p:cNvPr>
          <p:cNvSpPr txBox="1"/>
          <p:nvPr/>
        </p:nvSpPr>
        <p:spPr>
          <a:xfrm>
            <a:off x="525780" y="4511040"/>
            <a:ext cx="1160895" cy="369332"/>
          </a:xfrm>
          <a:prstGeom prst="rect">
            <a:avLst/>
          </a:prstGeom>
          <a:noFill/>
        </p:spPr>
        <p:txBody>
          <a:bodyPr wrap="none" rtlCol="0">
            <a:spAutoFit/>
          </a:bodyPr>
          <a:lstStyle/>
          <a:p>
            <a:r>
              <a:rPr lang="nb-NO" b="1" u="sng" dirty="0" err="1"/>
              <a:t>Outbound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03173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examples</a:t>
            </a:r>
          </a:p>
        </p:txBody>
      </p:sp>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a:extLst>
              <a:ext uri="{FF2B5EF4-FFF2-40B4-BE49-F238E27FC236}">
                <a16:creationId xmlns:a16="http://schemas.microsoft.com/office/drawing/2014/main" id="{220D2255-C367-54F2-5560-5E2F22F92AC3}"/>
              </a:ext>
            </a:extLst>
          </p:cNvPr>
          <p:cNvPicPr>
            <a:picLocks noChangeAspect="1"/>
          </p:cNvPicPr>
          <p:nvPr/>
        </p:nvPicPr>
        <p:blipFill>
          <a:blip r:embed="rId5"/>
          <a:stretch>
            <a:fillRect/>
          </a:stretch>
        </p:blipFill>
        <p:spPr>
          <a:xfrm>
            <a:off x="525780" y="2885320"/>
            <a:ext cx="10238095" cy="2723809"/>
          </a:xfrm>
          <a:prstGeom prst="rect">
            <a:avLst/>
          </a:prstGeom>
        </p:spPr>
      </p:pic>
    </p:spTree>
    <p:extLst>
      <p:ext uri="{BB962C8B-B14F-4D97-AF65-F5344CB8AC3E}">
        <p14:creationId xmlns:p14="http://schemas.microsoft.com/office/powerpoint/2010/main" val="385791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curing Azure services to virtual networks">
            <a:extLst>
              <a:ext uri="{FF2B5EF4-FFF2-40B4-BE49-F238E27FC236}">
                <a16:creationId xmlns:a16="http://schemas.microsoft.com/office/drawing/2014/main" id="{AB146F59-0695-53F3-C4AD-8DE48228A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349" y="533400"/>
            <a:ext cx="7108544" cy="61950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51A7366-51C3-8C43-C340-3B7D95B20F67}"/>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6" name="Google Shape;56;p13">
            <a:extLst>
              <a:ext uri="{FF2B5EF4-FFF2-40B4-BE49-F238E27FC236}">
                <a16:creationId xmlns:a16="http://schemas.microsoft.com/office/drawing/2014/main" id="{437B9BAE-D32A-96BF-5C68-FF453D37D47C}"/>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2552AB2E-1599-341C-868D-9D1E8EF4A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21533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64AE39D8-E574-A44B-39FB-3357EFB87CD3}"/>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4" name="Title 1">
            <a:extLst>
              <a:ext uri="{FF2B5EF4-FFF2-40B4-BE49-F238E27FC236}">
                <a16:creationId xmlns:a16="http://schemas.microsoft.com/office/drawing/2014/main" id="{B5EF3408-3A5E-95CF-24BC-930418F15B35}"/>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5" name="Picture 2" descr="Service Endpoints">
            <a:extLst>
              <a:ext uri="{FF2B5EF4-FFF2-40B4-BE49-F238E27FC236}">
                <a16:creationId xmlns:a16="http://schemas.microsoft.com/office/drawing/2014/main" id="{187CF094-8894-BD97-CF11-CDA4AEBC6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140" y="1270440"/>
            <a:ext cx="9951720" cy="488632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659C9C74-55F9-F296-1192-2C5799B8C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3699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C0FD-17AD-5A86-D7E4-9F8B19EDB8BE}"/>
              </a:ext>
            </a:extLst>
          </p:cNvPr>
          <p:cNvSpPr>
            <a:spLocks noGrp="1"/>
          </p:cNvSpPr>
          <p:nvPr>
            <p:ph type="title"/>
          </p:nvPr>
        </p:nvSpPr>
        <p:spPr/>
        <p:txBody>
          <a:bodyPr/>
          <a:lstStyle/>
          <a:p>
            <a:r>
              <a:rPr lang="nb-NO" dirty="0"/>
              <a:t>Private Endpoints and Private links</a:t>
            </a:r>
            <a:endParaRPr lang="en-US" dirty="0"/>
          </a:p>
        </p:txBody>
      </p:sp>
      <p:sp>
        <p:nvSpPr>
          <p:cNvPr id="3" name="Text Placeholder 2">
            <a:extLst>
              <a:ext uri="{FF2B5EF4-FFF2-40B4-BE49-F238E27FC236}">
                <a16:creationId xmlns:a16="http://schemas.microsoft.com/office/drawing/2014/main" id="{F3573E1E-0EF5-AAA2-CA6A-EA2A0E5671A1}"/>
              </a:ext>
            </a:extLst>
          </p:cNvPr>
          <p:cNvSpPr>
            <a:spLocks noGrp="1"/>
          </p:cNvSpPr>
          <p:nvPr>
            <p:ph type="body" idx="1"/>
          </p:nvPr>
        </p:nvSpPr>
        <p:spPr>
          <a:xfrm>
            <a:off x="415600" y="1536633"/>
            <a:ext cx="9816971" cy="4555200"/>
          </a:xfrm>
        </p:spPr>
        <p:txBody>
          <a:bodyPr/>
          <a:lstStyle/>
          <a:p>
            <a:r>
              <a:rPr lang="en-US" dirty="0"/>
              <a:t>Privately access services on the Azure platform</a:t>
            </a:r>
          </a:p>
          <a:p>
            <a:r>
              <a:rPr lang="en-US" dirty="0"/>
              <a:t>On-premises and peered networks</a:t>
            </a:r>
          </a:p>
          <a:p>
            <a:r>
              <a:rPr lang="en-US" dirty="0"/>
              <a:t>Protection against data leakage</a:t>
            </a:r>
          </a:p>
          <a:p>
            <a:r>
              <a:rPr lang="en-US" dirty="0"/>
              <a:t>Extend to your own services</a:t>
            </a:r>
          </a:p>
          <a:p>
            <a:endParaRPr lang="en-US" dirty="0"/>
          </a:p>
        </p:txBody>
      </p:sp>
      <p:pic>
        <p:nvPicPr>
          <p:cNvPr id="5" name="Graphic 4">
            <a:extLst>
              <a:ext uri="{FF2B5EF4-FFF2-40B4-BE49-F238E27FC236}">
                <a16:creationId xmlns:a16="http://schemas.microsoft.com/office/drawing/2014/main" id="{0EA27CB8-8340-5A1C-F770-C3908B90DB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7" name="Graphic 6">
            <a:extLst>
              <a:ext uri="{FF2B5EF4-FFF2-40B4-BE49-F238E27FC236}">
                <a16:creationId xmlns:a16="http://schemas.microsoft.com/office/drawing/2014/main" id="{A6F93A32-B015-AFD9-3272-41FB676F2C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49914" y="689655"/>
            <a:ext cx="504825" cy="504825"/>
          </a:xfrm>
          <a:prstGeom prst="rect">
            <a:avLst/>
          </a:prstGeom>
        </p:spPr>
      </p:pic>
      <p:pic>
        <p:nvPicPr>
          <p:cNvPr id="8" name="Graphic 7">
            <a:extLst>
              <a:ext uri="{FF2B5EF4-FFF2-40B4-BE49-F238E27FC236}">
                <a16:creationId xmlns:a16="http://schemas.microsoft.com/office/drawing/2014/main" id="{EB2288CB-7369-C8D3-ECA2-E1BDC79D55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96474" y="682035"/>
            <a:ext cx="512445" cy="512445"/>
          </a:xfrm>
          <a:prstGeom prst="rect">
            <a:avLst/>
          </a:prstGeom>
        </p:spPr>
      </p:pic>
      <p:pic>
        <p:nvPicPr>
          <p:cNvPr id="12" name="Picture 11">
            <a:extLst>
              <a:ext uri="{FF2B5EF4-FFF2-40B4-BE49-F238E27FC236}">
                <a16:creationId xmlns:a16="http://schemas.microsoft.com/office/drawing/2014/main" id="{5440BA41-7AD3-536D-DFC2-8162EF583A16}"/>
              </a:ext>
            </a:extLst>
          </p:cNvPr>
          <p:cNvPicPr>
            <a:picLocks noChangeAspect="1"/>
          </p:cNvPicPr>
          <p:nvPr/>
        </p:nvPicPr>
        <p:blipFill>
          <a:blip r:embed="rId9"/>
          <a:stretch>
            <a:fillRect/>
          </a:stretch>
        </p:blipFill>
        <p:spPr>
          <a:xfrm>
            <a:off x="3204753" y="3123982"/>
            <a:ext cx="8831383" cy="3734017"/>
          </a:xfrm>
          <a:prstGeom prst="rect">
            <a:avLst/>
          </a:prstGeom>
        </p:spPr>
      </p:pic>
    </p:spTree>
    <p:extLst>
      <p:ext uri="{BB962C8B-B14F-4D97-AF65-F5344CB8AC3E}">
        <p14:creationId xmlns:p14="http://schemas.microsoft.com/office/powerpoint/2010/main" val="265766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dirty="0"/>
              <a:t>[x] Automate DNS and certificates management on Azure</a:t>
            </a:r>
          </a:p>
          <a:p>
            <a:r>
              <a:rPr lang="en-US" strike="sngStrike" dirty="0"/>
              <a:t>[  ] Working with Azure Container Apps</a:t>
            </a:r>
          </a:p>
          <a:p>
            <a:r>
              <a:rPr lang="en-US" b="1" dirty="0"/>
              <a:t>[  ] Working with Azure Private Links</a:t>
            </a:r>
          </a:p>
          <a:p>
            <a:r>
              <a:rPr lang="en-US" dirty="0"/>
              <a:t>[  ] Azure Landing Zones 101 (August)</a:t>
            </a:r>
          </a:p>
          <a:p>
            <a:r>
              <a:rPr lang="en-US" dirty="0"/>
              <a:t>[  ] Security in AKS</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D70B8D-F4A3-86FA-9A6F-58153D20A1E2}"/>
              </a:ext>
            </a:extLst>
          </p:cNvPr>
          <p:cNvSpPr>
            <a:spLocks noGrp="1"/>
          </p:cNvSpPr>
          <p:nvPr>
            <p:ph type="title"/>
          </p:nvPr>
        </p:nvSpPr>
        <p:spPr>
          <a:xfrm>
            <a:off x="829491" y="365125"/>
            <a:ext cx="10515600" cy="1325563"/>
          </a:xfrm>
        </p:spPr>
        <p:txBody>
          <a:bodyPr/>
          <a:lstStyle/>
          <a:p>
            <a:r>
              <a:rPr lang="nb-NO" dirty="0"/>
              <a:t>Private Endpoints and Private links</a:t>
            </a:r>
          </a:p>
        </p:txBody>
      </p:sp>
      <p:pic>
        <p:nvPicPr>
          <p:cNvPr id="6" name="Graphic 5">
            <a:extLst>
              <a:ext uri="{FF2B5EF4-FFF2-40B4-BE49-F238E27FC236}">
                <a16:creationId xmlns:a16="http://schemas.microsoft.com/office/drawing/2014/main" id="{72E6C37A-4761-0879-FCC4-87FA90144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1205" y="689655"/>
            <a:ext cx="504825" cy="504825"/>
          </a:xfrm>
          <a:prstGeom prst="rect">
            <a:avLst/>
          </a:prstGeom>
        </p:spPr>
      </p:pic>
      <p:pic>
        <p:nvPicPr>
          <p:cNvPr id="7" name="Graphic 6">
            <a:extLst>
              <a:ext uri="{FF2B5EF4-FFF2-40B4-BE49-F238E27FC236}">
                <a16:creationId xmlns:a16="http://schemas.microsoft.com/office/drawing/2014/main" id="{3C9AEE6C-7595-3B30-2D91-B1F1E5006D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87765" y="682035"/>
            <a:ext cx="512445" cy="512445"/>
          </a:xfrm>
          <a:prstGeom prst="rect">
            <a:avLst/>
          </a:prstGeom>
        </p:spPr>
      </p:pic>
      <p:pic>
        <p:nvPicPr>
          <p:cNvPr id="8" name="Google Shape;56;p13">
            <a:extLst>
              <a:ext uri="{FF2B5EF4-FFF2-40B4-BE49-F238E27FC236}">
                <a16:creationId xmlns:a16="http://schemas.microsoft.com/office/drawing/2014/main" id="{A6456909-D685-4140-DFD9-7F11E5F1F19C}"/>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CD948D9C-3987-BB03-C1B3-9E45EB45F86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pic>
        <p:nvPicPr>
          <p:cNvPr id="5" name="Picture 2" descr="Private Endpoints">
            <a:extLst>
              <a:ext uri="{FF2B5EF4-FFF2-40B4-BE49-F238E27FC236}">
                <a16:creationId xmlns:a16="http://schemas.microsoft.com/office/drawing/2014/main" id="{BEC9D205-D857-592C-8D3D-A217147F8B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491" y="1449341"/>
            <a:ext cx="9466218" cy="46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49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25AF-0E78-4B16-15F9-E711B76B28EF}"/>
              </a:ext>
            </a:extLst>
          </p:cNvPr>
          <p:cNvSpPr>
            <a:spLocks noGrp="1"/>
          </p:cNvSpPr>
          <p:nvPr>
            <p:ph type="title"/>
          </p:nvPr>
        </p:nvSpPr>
        <p:spPr/>
        <p:txBody>
          <a:bodyPr/>
          <a:lstStyle/>
          <a:p>
            <a:r>
              <a:rPr lang="en-US" dirty="0"/>
              <a:t>Private connectivity to your own service</a:t>
            </a:r>
          </a:p>
        </p:txBody>
      </p:sp>
      <p:pic>
        <p:nvPicPr>
          <p:cNvPr id="7" name="Picture 6">
            <a:extLst>
              <a:ext uri="{FF2B5EF4-FFF2-40B4-BE49-F238E27FC236}">
                <a16:creationId xmlns:a16="http://schemas.microsoft.com/office/drawing/2014/main" id="{B1D682F2-5444-1467-5B34-3539E23636D1}"/>
              </a:ext>
            </a:extLst>
          </p:cNvPr>
          <p:cNvPicPr>
            <a:picLocks noChangeAspect="1"/>
          </p:cNvPicPr>
          <p:nvPr/>
        </p:nvPicPr>
        <p:blipFill>
          <a:blip r:embed="rId3"/>
          <a:stretch>
            <a:fillRect/>
          </a:stretch>
        </p:blipFill>
        <p:spPr>
          <a:xfrm>
            <a:off x="871930" y="2154386"/>
            <a:ext cx="10657143" cy="3838095"/>
          </a:xfrm>
          <a:prstGeom prst="rect">
            <a:avLst/>
          </a:prstGeom>
        </p:spPr>
      </p:pic>
      <p:sp>
        <p:nvSpPr>
          <p:cNvPr id="9" name="TextBox 8">
            <a:extLst>
              <a:ext uri="{FF2B5EF4-FFF2-40B4-BE49-F238E27FC236}">
                <a16:creationId xmlns:a16="http://schemas.microsoft.com/office/drawing/2014/main" id="{FC4B0CBB-CE0A-E448-22B2-3DD9A60443C6}"/>
              </a:ext>
            </a:extLst>
          </p:cNvPr>
          <p:cNvSpPr txBox="1"/>
          <p:nvPr/>
        </p:nvSpPr>
        <p:spPr>
          <a:xfrm>
            <a:off x="1785257" y="6420568"/>
            <a:ext cx="8621486" cy="369332"/>
          </a:xfrm>
          <a:prstGeom prst="rect">
            <a:avLst/>
          </a:prstGeom>
          <a:noFill/>
        </p:spPr>
        <p:txBody>
          <a:bodyPr wrap="square">
            <a:spAutoFit/>
          </a:bodyPr>
          <a:lstStyle/>
          <a:p>
            <a:pPr algn="ctr"/>
            <a:r>
              <a:rPr lang="en-US" dirty="0">
                <a:hlinkClick r:id="rId4"/>
              </a:rPr>
              <a:t>https://learn.microsoft.com/en-us/azure/private-link/private-link-service-overview</a:t>
            </a:r>
            <a:r>
              <a:rPr lang="en-US" dirty="0"/>
              <a:t> </a:t>
            </a:r>
          </a:p>
        </p:txBody>
      </p:sp>
    </p:spTree>
    <p:extLst>
      <p:ext uri="{BB962C8B-B14F-4D97-AF65-F5344CB8AC3E}">
        <p14:creationId xmlns:p14="http://schemas.microsoft.com/office/powerpoint/2010/main" val="363178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7B95-3A98-8E1E-B970-45DD1A5C3165}"/>
              </a:ext>
            </a:extLst>
          </p:cNvPr>
          <p:cNvSpPr>
            <a:spLocks noGrp="1"/>
          </p:cNvSpPr>
          <p:nvPr>
            <p:ph type="title"/>
          </p:nvPr>
        </p:nvSpPr>
        <p:spPr/>
        <p:txBody>
          <a:bodyPr/>
          <a:lstStyle/>
          <a:p>
            <a:r>
              <a:rPr lang="nb-NO" dirty="0"/>
              <a:t>Private Endpoint Name Resolution</a:t>
            </a:r>
            <a:endParaRPr lang="en-US" dirty="0"/>
          </a:p>
        </p:txBody>
      </p:sp>
      <p:sp>
        <p:nvSpPr>
          <p:cNvPr id="3" name="Text Placeholder 2">
            <a:extLst>
              <a:ext uri="{FF2B5EF4-FFF2-40B4-BE49-F238E27FC236}">
                <a16:creationId xmlns:a16="http://schemas.microsoft.com/office/drawing/2014/main" id="{7A1826FA-9E0A-CE06-D788-E33F97678F83}"/>
              </a:ext>
            </a:extLst>
          </p:cNvPr>
          <p:cNvSpPr>
            <a:spLocks noGrp="1"/>
          </p:cNvSpPr>
          <p:nvPr>
            <p:ph type="body" idx="1"/>
          </p:nvPr>
        </p:nvSpPr>
        <p:spPr/>
        <p:txBody>
          <a:bodyPr/>
          <a:lstStyle/>
          <a:p>
            <a:r>
              <a:rPr lang="nb-NO" dirty="0"/>
              <a:t>Host file</a:t>
            </a:r>
          </a:p>
          <a:p>
            <a:r>
              <a:rPr lang="it-IT" dirty="0"/>
              <a:t>Use a private DNS zone</a:t>
            </a:r>
            <a:endParaRPr lang="nb-NO" dirty="0"/>
          </a:p>
          <a:p>
            <a:r>
              <a:rPr lang="nb-NO" dirty="0"/>
              <a:t>Use your DNS forwarder </a:t>
            </a:r>
            <a:endParaRPr lang="en-US" dirty="0"/>
          </a:p>
        </p:txBody>
      </p:sp>
    </p:spTree>
    <p:extLst>
      <p:ext uri="{BB962C8B-B14F-4D97-AF65-F5344CB8AC3E}">
        <p14:creationId xmlns:p14="http://schemas.microsoft.com/office/powerpoint/2010/main" val="1967842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Virtual network workloads without custom DNS server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descr="Single virtual network and Azure-provided DNS">
            <a:extLst>
              <a:ext uri="{FF2B5EF4-FFF2-40B4-BE49-F238E27FC236}">
                <a16:creationId xmlns:a16="http://schemas.microsoft.com/office/drawing/2014/main" id="{95B6E968-14E2-A19F-C19F-9BE21AE75F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581" y="1659825"/>
            <a:ext cx="8591256" cy="460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6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On-premises workloads using a DNS forwarder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2050" name="Picture 2" descr="On-premises using Azure DNS">
            <a:extLst>
              <a:ext uri="{FF2B5EF4-FFF2-40B4-BE49-F238E27FC236}">
                <a16:creationId xmlns:a16="http://schemas.microsoft.com/office/drawing/2014/main" id="{85246742-DEA9-F611-6666-D14D66782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2212" y="1702158"/>
            <a:ext cx="72675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3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B668-9D07-468F-2826-CDA0A50E6950}"/>
              </a:ext>
            </a:extLst>
          </p:cNvPr>
          <p:cNvSpPr>
            <a:spLocks noGrp="1"/>
          </p:cNvSpPr>
          <p:nvPr>
            <p:ph type="title"/>
          </p:nvPr>
        </p:nvSpPr>
        <p:spPr/>
        <p:txBody>
          <a:bodyPr/>
          <a:lstStyle/>
          <a:p>
            <a:r>
              <a:rPr lang="nb-NO" dirty="0"/>
              <a:t>Azure Private DNS Resolver</a:t>
            </a:r>
            <a:endParaRPr lang="en-US" dirty="0"/>
          </a:p>
        </p:txBody>
      </p:sp>
      <p:pic>
        <p:nvPicPr>
          <p:cNvPr id="1026" name="Picture 2" descr="arch">
            <a:extLst>
              <a:ext uri="{FF2B5EF4-FFF2-40B4-BE49-F238E27FC236}">
                <a16:creationId xmlns:a16="http://schemas.microsoft.com/office/drawing/2014/main" id="{739D6B31-D0C6-02F0-27D7-EB1BE2675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80" y="1892618"/>
            <a:ext cx="11132820" cy="39747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F66604-75AB-AD5F-07D0-33364C0AC025}"/>
              </a:ext>
            </a:extLst>
          </p:cNvPr>
          <p:cNvSpPr txBox="1"/>
          <p:nvPr/>
        </p:nvSpPr>
        <p:spPr>
          <a:xfrm>
            <a:off x="1950886" y="6264633"/>
            <a:ext cx="8518207" cy="369332"/>
          </a:xfrm>
          <a:prstGeom prst="rect">
            <a:avLst/>
          </a:prstGeom>
          <a:noFill/>
        </p:spPr>
        <p:txBody>
          <a:bodyPr wrap="square">
            <a:spAutoFit/>
          </a:bodyPr>
          <a:lstStyle/>
          <a:p>
            <a:pPr algn="ctr"/>
            <a:r>
              <a:rPr lang="en-US" dirty="0">
                <a:hlinkClick r:id="rId4"/>
              </a:rPr>
              <a:t>https://learn.microsoft.com/en-us/azure/dns/dns-private-resolver-overview</a:t>
            </a:r>
            <a:r>
              <a:rPr lang="en-US" dirty="0"/>
              <a:t> </a:t>
            </a:r>
          </a:p>
        </p:txBody>
      </p:sp>
    </p:spTree>
    <p:extLst>
      <p:ext uri="{BB962C8B-B14F-4D97-AF65-F5344CB8AC3E}">
        <p14:creationId xmlns:p14="http://schemas.microsoft.com/office/powerpoint/2010/main" val="196664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0" indent="0">
              <a:spcAft>
                <a:spcPts val="2133"/>
              </a:spcAft>
              <a:buNone/>
            </a:pPr>
            <a:endParaRPr lang="en-US" dirty="0"/>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A2BB9B-7809-EC72-3E6B-E93E36792B7E}"/>
              </a:ext>
            </a:extLst>
          </p:cNvPr>
          <p:cNvSpPr>
            <a:spLocks noGrp="1"/>
          </p:cNvSpPr>
          <p:nvPr>
            <p:ph type="title"/>
          </p:nvPr>
        </p:nvSpPr>
        <p:spPr>
          <a:xfrm>
            <a:off x="838200" y="365125"/>
            <a:ext cx="10515600" cy="1325563"/>
          </a:xfrm>
        </p:spPr>
        <p:txBody>
          <a:bodyPr/>
          <a:lstStyle/>
          <a:p>
            <a:r>
              <a:rPr lang="en-US" dirty="0"/>
              <a:t>Azure Global Network</a:t>
            </a:r>
          </a:p>
        </p:txBody>
      </p:sp>
      <p:pic>
        <p:nvPicPr>
          <p:cNvPr id="5" name="Picture 4">
            <a:extLst>
              <a:ext uri="{FF2B5EF4-FFF2-40B4-BE49-F238E27FC236}">
                <a16:creationId xmlns:a16="http://schemas.microsoft.com/office/drawing/2014/main" id="{082858AE-AE1D-48F3-0D8B-ED28CED76861}"/>
              </a:ext>
            </a:extLst>
          </p:cNvPr>
          <p:cNvPicPr>
            <a:picLocks noChangeAspect="1"/>
          </p:cNvPicPr>
          <p:nvPr/>
        </p:nvPicPr>
        <p:blipFill>
          <a:blip r:embed="rId2"/>
          <a:stretch>
            <a:fillRect/>
          </a:stretch>
        </p:blipFill>
        <p:spPr>
          <a:xfrm>
            <a:off x="887392" y="1394095"/>
            <a:ext cx="10417215" cy="5205487"/>
          </a:xfrm>
          <a:prstGeom prst="rect">
            <a:avLst/>
          </a:prstGeom>
        </p:spPr>
      </p:pic>
    </p:spTree>
    <p:extLst>
      <p:ext uri="{BB962C8B-B14F-4D97-AF65-F5344CB8AC3E}">
        <p14:creationId xmlns:p14="http://schemas.microsoft.com/office/powerpoint/2010/main" val="24616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79631-D1F4-90FB-A388-973A66B5EE58}"/>
              </a:ext>
            </a:extLst>
          </p:cNvPr>
          <p:cNvSpPr>
            <a:spLocks noGrp="1"/>
          </p:cNvSpPr>
          <p:nvPr>
            <p:ph type="title"/>
          </p:nvPr>
        </p:nvSpPr>
        <p:spPr>
          <a:xfrm>
            <a:off x="838200" y="365125"/>
            <a:ext cx="10515600" cy="1325563"/>
          </a:xfrm>
        </p:spPr>
        <p:txBody>
          <a:bodyPr/>
          <a:lstStyle/>
          <a:p>
            <a:r>
              <a:rPr lang="nb-NO" dirty="0" err="1"/>
              <a:t>Azure</a:t>
            </a:r>
            <a:r>
              <a:rPr lang="nb-NO" dirty="0"/>
              <a:t> Virtual Network (</a:t>
            </a:r>
            <a:r>
              <a:rPr lang="nb-NO" dirty="0" err="1"/>
              <a:t>aka</a:t>
            </a:r>
            <a:r>
              <a:rPr lang="nb-NO" dirty="0"/>
              <a:t> </a:t>
            </a:r>
            <a:r>
              <a:rPr lang="nb-NO" dirty="0" err="1"/>
              <a:t>VNet</a:t>
            </a:r>
            <a:r>
              <a:rPr lang="nb-NO" dirty="0"/>
              <a:t>)</a:t>
            </a:r>
          </a:p>
        </p:txBody>
      </p:sp>
      <p:sp>
        <p:nvSpPr>
          <p:cNvPr id="5" name="Content Placeholder 2">
            <a:extLst>
              <a:ext uri="{FF2B5EF4-FFF2-40B4-BE49-F238E27FC236}">
                <a16:creationId xmlns:a16="http://schemas.microsoft.com/office/drawing/2014/main" id="{8276646A-D0C3-17DF-7B2C-61A9B6695DD9}"/>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fundamental building block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secure communication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with Internet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between Azure resources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on-premises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Filter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Route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integration for Azure services</a:t>
            </a:r>
          </a:p>
          <a:p>
            <a:pPr marL="152396" indent="0">
              <a:buNone/>
            </a:pPr>
            <a:endParaRPr lang="nb-NO" dirty="0"/>
          </a:p>
        </p:txBody>
      </p:sp>
      <p:pic>
        <p:nvPicPr>
          <p:cNvPr id="6" name="Graphic 5">
            <a:extLst>
              <a:ext uri="{FF2B5EF4-FFF2-40B4-BE49-F238E27FC236}">
                <a16:creationId xmlns:a16="http://schemas.microsoft.com/office/drawing/2014/main" id="{0EFD094A-8F71-D661-2EFA-7A1BA16BE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2732" y="458231"/>
            <a:ext cx="866617" cy="866617"/>
          </a:xfrm>
          <a:prstGeom prst="rect">
            <a:avLst/>
          </a:prstGeom>
        </p:spPr>
      </p:pic>
    </p:spTree>
    <p:extLst>
      <p:ext uri="{BB962C8B-B14F-4D97-AF65-F5344CB8AC3E}">
        <p14:creationId xmlns:p14="http://schemas.microsoft.com/office/powerpoint/2010/main" val="32518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EA889-4A1B-81F7-85D2-1A1D8D6EAAF4}"/>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sp>
        <p:nvSpPr>
          <p:cNvPr id="5" name="Content Placeholder 2">
            <a:extLst>
              <a:ext uri="{FF2B5EF4-FFF2-40B4-BE49-F238E27FC236}">
                <a16:creationId xmlns:a16="http://schemas.microsoft.com/office/drawing/2014/main" id="{68DD4096-B7E1-3FE4-E66A-9BCCC528C514}"/>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Scoped to a subscription </a:t>
            </a:r>
          </a:p>
          <a:p>
            <a:r>
              <a:rPr lang="nb-NO"/>
              <a:t>Regional resource</a:t>
            </a:r>
          </a:p>
          <a:p>
            <a:r>
              <a:rPr lang="nb-NO"/>
              <a:t>Address space (IPv4 CIDR) </a:t>
            </a:r>
          </a:p>
          <a:p>
            <a:r>
              <a:rPr lang="nb-NO"/>
              <a:t>At least one subnet</a:t>
            </a:r>
          </a:p>
          <a:p>
            <a:r>
              <a:rPr lang="nb-NO"/>
              <a:t>-5 IPs from subnet (0-3, 255)</a:t>
            </a:r>
          </a:p>
          <a:p>
            <a:r>
              <a:rPr lang="nb-NO"/>
              <a:t>Min subnet size - /29 (3 IPs)</a:t>
            </a:r>
            <a:endParaRPr lang="nb-NO" dirty="0"/>
          </a:p>
        </p:txBody>
      </p:sp>
      <p:sp>
        <p:nvSpPr>
          <p:cNvPr id="6" name="Rectangle 5">
            <a:extLst>
              <a:ext uri="{FF2B5EF4-FFF2-40B4-BE49-F238E27FC236}">
                <a16:creationId xmlns:a16="http://schemas.microsoft.com/office/drawing/2014/main" id="{66A76866-D045-4973-4D36-829054841258}"/>
              </a:ext>
            </a:extLst>
          </p:cNvPr>
          <p:cNvSpPr/>
          <p:nvPr/>
        </p:nvSpPr>
        <p:spPr>
          <a:xfrm>
            <a:off x="6111428" y="2612149"/>
            <a:ext cx="5418387" cy="2372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solidFill>
                <a:schemeClr val="tx1"/>
              </a:solidFill>
            </a:endParaRPr>
          </a:p>
        </p:txBody>
      </p:sp>
      <p:pic>
        <p:nvPicPr>
          <p:cNvPr id="7" name="Graphic 6">
            <a:extLst>
              <a:ext uri="{FF2B5EF4-FFF2-40B4-BE49-F238E27FC236}">
                <a16:creationId xmlns:a16="http://schemas.microsoft.com/office/drawing/2014/main" id="{D118E7A4-74AA-A727-0D20-20B7253B4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088" y="4761433"/>
            <a:ext cx="180000" cy="180000"/>
          </a:xfrm>
          <a:prstGeom prst="rect">
            <a:avLst/>
          </a:prstGeom>
        </p:spPr>
      </p:pic>
      <p:sp>
        <p:nvSpPr>
          <p:cNvPr id="8" name="Rectangle 7">
            <a:extLst>
              <a:ext uri="{FF2B5EF4-FFF2-40B4-BE49-F238E27FC236}">
                <a16:creationId xmlns:a16="http://schemas.microsoft.com/office/drawing/2014/main" id="{8DF72DC2-8D77-3424-7AFF-1749F1BD03F9}"/>
              </a:ext>
            </a:extLst>
          </p:cNvPr>
          <p:cNvSpPr/>
          <p:nvPr/>
        </p:nvSpPr>
        <p:spPr>
          <a:xfrm>
            <a:off x="6290747" y="2826011"/>
            <a:ext cx="4936788" cy="1927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9" name="TextBox 8">
            <a:extLst>
              <a:ext uri="{FF2B5EF4-FFF2-40B4-BE49-F238E27FC236}">
                <a16:creationId xmlns:a16="http://schemas.microsoft.com/office/drawing/2014/main" id="{75D50E6B-F992-C5E6-3984-A7F9D9DD00D5}"/>
              </a:ext>
            </a:extLst>
          </p:cNvPr>
          <p:cNvSpPr txBox="1"/>
          <p:nvPr/>
        </p:nvSpPr>
        <p:spPr>
          <a:xfrm>
            <a:off x="6253422" y="4535674"/>
            <a:ext cx="1074688" cy="246221"/>
          </a:xfrm>
          <a:prstGeom prst="rect">
            <a:avLst/>
          </a:prstGeom>
          <a:noFill/>
        </p:spPr>
        <p:txBody>
          <a:bodyPr wrap="square" rtlCol="0">
            <a:spAutoFit/>
          </a:bodyPr>
          <a:lstStyle/>
          <a:p>
            <a:r>
              <a:rPr lang="nb-NO" sz="1000" dirty="0" err="1">
                <a:solidFill>
                  <a:schemeClr val="tx1"/>
                </a:solidFill>
              </a:rPr>
              <a:t>Sweden</a:t>
            </a:r>
            <a:r>
              <a:rPr lang="nb-NO" sz="1000" dirty="0">
                <a:solidFill>
                  <a:schemeClr val="tx1"/>
                </a:solidFill>
              </a:rPr>
              <a:t> East</a:t>
            </a:r>
          </a:p>
        </p:txBody>
      </p:sp>
      <p:pic>
        <p:nvPicPr>
          <p:cNvPr id="10" name="Graphic 9">
            <a:extLst>
              <a:ext uri="{FF2B5EF4-FFF2-40B4-BE49-F238E27FC236}">
                <a16:creationId xmlns:a16="http://schemas.microsoft.com/office/drawing/2014/main" id="{39C7822A-069C-C62A-C3CB-A97899853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6739" y="4348614"/>
            <a:ext cx="180000" cy="180000"/>
          </a:xfrm>
          <a:prstGeom prst="rect">
            <a:avLst/>
          </a:prstGeom>
        </p:spPr>
      </p:pic>
      <p:sp>
        <p:nvSpPr>
          <p:cNvPr id="11" name="Rectangle 10">
            <a:extLst>
              <a:ext uri="{FF2B5EF4-FFF2-40B4-BE49-F238E27FC236}">
                <a16:creationId xmlns:a16="http://schemas.microsoft.com/office/drawing/2014/main" id="{C125C5C7-EDBD-ED4F-9F92-B82DF4410A19}"/>
              </a:ext>
            </a:extLst>
          </p:cNvPr>
          <p:cNvSpPr/>
          <p:nvPr/>
        </p:nvSpPr>
        <p:spPr>
          <a:xfrm>
            <a:off x="6442677" y="3012672"/>
            <a:ext cx="4550589" cy="1537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2" name="Rectangle 11">
            <a:extLst>
              <a:ext uri="{FF2B5EF4-FFF2-40B4-BE49-F238E27FC236}">
                <a16:creationId xmlns:a16="http://schemas.microsoft.com/office/drawing/2014/main" id="{7F776C96-8DFB-7F47-4E4D-091DC677859A}"/>
              </a:ext>
            </a:extLst>
          </p:cNvPr>
          <p:cNvSpPr/>
          <p:nvPr/>
        </p:nvSpPr>
        <p:spPr>
          <a:xfrm>
            <a:off x="6656738" y="3201597"/>
            <a:ext cx="4040986" cy="11000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pic>
        <p:nvPicPr>
          <p:cNvPr id="13" name="Graphic 12">
            <a:extLst>
              <a:ext uri="{FF2B5EF4-FFF2-40B4-BE49-F238E27FC236}">
                <a16:creationId xmlns:a16="http://schemas.microsoft.com/office/drawing/2014/main" id="{BD198B81-0E09-FFED-B40E-412DA8E44A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0874" y="4120775"/>
            <a:ext cx="171450" cy="171450"/>
          </a:xfrm>
          <a:prstGeom prst="rect">
            <a:avLst/>
          </a:prstGeom>
        </p:spPr>
      </p:pic>
      <p:sp>
        <p:nvSpPr>
          <p:cNvPr id="14" name="TextBox 13">
            <a:extLst>
              <a:ext uri="{FF2B5EF4-FFF2-40B4-BE49-F238E27FC236}">
                <a16:creationId xmlns:a16="http://schemas.microsoft.com/office/drawing/2014/main" id="{B49439AE-77D7-0EAC-210F-C5DF3CF2826A}"/>
              </a:ext>
            </a:extLst>
          </p:cNvPr>
          <p:cNvSpPr txBox="1"/>
          <p:nvPr/>
        </p:nvSpPr>
        <p:spPr>
          <a:xfrm>
            <a:off x="6599839" y="4309744"/>
            <a:ext cx="1366014" cy="246221"/>
          </a:xfrm>
          <a:prstGeom prst="rect">
            <a:avLst/>
          </a:prstGeom>
          <a:noFill/>
        </p:spPr>
        <p:txBody>
          <a:bodyPr wrap="square" rtlCol="0">
            <a:spAutoFit/>
          </a:bodyPr>
          <a:lstStyle/>
          <a:p>
            <a:r>
              <a:rPr lang="nb-NO" sz="1000" dirty="0" err="1">
                <a:solidFill>
                  <a:schemeClr val="tx1"/>
                </a:solidFill>
              </a:rPr>
              <a:t>ndx-foobar-rg</a:t>
            </a:r>
            <a:endParaRPr lang="nb-NO" sz="1000" dirty="0">
              <a:solidFill>
                <a:schemeClr val="tx1"/>
              </a:solidFill>
            </a:endParaRPr>
          </a:p>
        </p:txBody>
      </p:sp>
      <p:sp>
        <p:nvSpPr>
          <p:cNvPr id="15" name="TextBox 14">
            <a:extLst>
              <a:ext uri="{FF2B5EF4-FFF2-40B4-BE49-F238E27FC236}">
                <a16:creationId xmlns:a16="http://schemas.microsoft.com/office/drawing/2014/main" id="{9872DFDB-C8C5-06D9-3CC3-A7E0E73B5243}"/>
              </a:ext>
            </a:extLst>
          </p:cNvPr>
          <p:cNvSpPr txBox="1"/>
          <p:nvPr/>
        </p:nvSpPr>
        <p:spPr>
          <a:xfrm>
            <a:off x="6804076" y="4070716"/>
            <a:ext cx="1778042" cy="246221"/>
          </a:xfrm>
          <a:prstGeom prst="rect">
            <a:avLst/>
          </a:prstGeom>
          <a:noFill/>
        </p:spPr>
        <p:txBody>
          <a:bodyPr wrap="square" rtlCol="0">
            <a:spAutoFit/>
          </a:bodyPr>
          <a:lstStyle/>
          <a:p>
            <a:r>
              <a:rPr lang="nb-NO" sz="1000" dirty="0" err="1">
                <a:solidFill>
                  <a:schemeClr val="tx1"/>
                </a:solidFill>
              </a:rPr>
              <a:t>ndx-appa-vnet</a:t>
            </a:r>
            <a:r>
              <a:rPr lang="nb-NO" sz="1000" dirty="0">
                <a:solidFill>
                  <a:schemeClr val="tx1"/>
                </a:solidFill>
              </a:rPr>
              <a:t> 10.20.0.0/22</a:t>
            </a:r>
          </a:p>
        </p:txBody>
      </p:sp>
      <p:sp>
        <p:nvSpPr>
          <p:cNvPr id="16" name="Rectangle 15">
            <a:extLst>
              <a:ext uri="{FF2B5EF4-FFF2-40B4-BE49-F238E27FC236}">
                <a16:creationId xmlns:a16="http://schemas.microsoft.com/office/drawing/2014/main" id="{39A69865-9D18-5076-5890-9A8DD752C133}"/>
              </a:ext>
            </a:extLst>
          </p:cNvPr>
          <p:cNvSpPr/>
          <p:nvPr/>
        </p:nvSpPr>
        <p:spPr>
          <a:xfrm>
            <a:off x="6809138" y="3352737"/>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7" name="TextBox 16">
            <a:extLst>
              <a:ext uri="{FF2B5EF4-FFF2-40B4-BE49-F238E27FC236}">
                <a16:creationId xmlns:a16="http://schemas.microsoft.com/office/drawing/2014/main" id="{5FB170FF-0F3F-D708-3292-A0AC3877367A}"/>
              </a:ext>
            </a:extLst>
          </p:cNvPr>
          <p:cNvSpPr txBox="1"/>
          <p:nvPr/>
        </p:nvSpPr>
        <p:spPr>
          <a:xfrm>
            <a:off x="6808662" y="3336623"/>
            <a:ext cx="1366842" cy="246221"/>
          </a:xfrm>
          <a:prstGeom prst="rect">
            <a:avLst/>
          </a:prstGeom>
          <a:noFill/>
        </p:spPr>
        <p:txBody>
          <a:bodyPr wrap="square" rtlCol="0">
            <a:spAutoFit/>
          </a:bodyPr>
          <a:lstStyle/>
          <a:p>
            <a:r>
              <a:rPr lang="nb-NO" sz="1000" dirty="0">
                <a:solidFill>
                  <a:schemeClr val="tx1"/>
                </a:solidFill>
              </a:rPr>
              <a:t>app-</a:t>
            </a:r>
            <a:r>
              <a:rPr lang="nb-NO" sz="1000" dirty="0" err="1">
                <a:solidFill>
                  <a:schemeClr val="tx1"/>
                </a:solidFill>
              </a:rPr>
              <a:t>snet</a:t>
            </a:r>
            <a:r>
              <a:rPr lang="nb-NO" sz="1000" dirty="0">
                <a:solidFill>
                  <a:schemeClr val="tx1"/>
                </a:solidFill>
              </a:rPr>
              <a:t> 10.20.0.0/23</a:t>
            </a:r>
          </a:p>
        </p:txBody>
      </p:sp>
      <p:sp>
        <p:nvSpPr>
          <p:cNvPr id="18" name="TextBox 17">
            <a:extLst>
              <a:ext uri="{FF2B5EF4-FFF2-40B4-BE49-F238E27FC236}">
                <a16:creationId xmlns:a16="http://schemas.microsoft.com/office/drawing/2014/main" id="{6427D1BC-0C70-ED05-2241-5A1C7A86A0AF}"/>
              </a:ext>
            </a:extLst>
          </p:cNvPr>
          <p:cNvSpPr txBox="1"/>
          <p:nvPr/>
        </p:nvSpPr>
        <p:spPr>
          <a:xfrm>
            <a:off x="6238078" y="4738228"/>
            <a:ext cx="1184216" cy="246221"/>
          </a:xfrm>
          <a:prstGeom prst="rect">
            <a:avLst/>
          </a:prstGeom>
          <a:noFill/>
        </p:spPr>
        <p:txBody>
          <a:bodyPr wrap="square" rtlCol="0">
            <a:spAutoFit/>
          </a:bodyPr>
          <a:lstStyle/>
          <a:p>
            <a:r>
              <a:rPr lang="nb-NO" sz="1000" dirty="0">
                <a:solidFill>
                  <a:schemeClr val="tx1"/>
                </a:solidFill>
              </a:rPr>
              <a:t>Subscription B</a:t>
            </a:r>
          </a:p>
        </p:txBody>
      </p:sp>
      <p:pic>
        <p:nvPicPr>
          <p:cNvPr id="19" name="Graphic 18">
            <a:extLst>
              <a:ext uri="{FF2B5EF4-FFF2-40B4-BE49-F238E27FC236}">
                <a16:creationId xmlns:a16="http://schemas.microsoft.com/office/drawing/2014/main" id="{CF98E64A-BA58-CC68-EFF2-2C08D8D998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3689" y="3606394"/>
            <a:ext cx="336571" cy="336571"/>
          </a:xfrm>
          <a:prstGeom prst="rect">
            <a:avLst/>
          </a:prstGeom>
        </p:spPr>
      </p:pic>
      <p:pic>
        <p:nvPicPr>
          <p:cNvPr id="20" name="Graphic 19">
            <a:extLst>
              <a:ext uri="{FF2B5EF4-FFF2-40B4-BE49-F238E27FC236}">
                <a16:creationId xmlns:a16="http://schemas.microsoft.com/office/drawing/2014/main" id="{72AF5413-71C2-2B8C-260B-24D8CB26C0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9528" y="358420"/>
            <a:ext cx="860287" cy="860287"/>
          </a:xfrm>
          <a:prstGeom prst="rect">
            <a:avLst/>
          </a:prstGeom>
        </p:spPr>
      </p:pic>
      <p:sp>
        <p:nvSpPr>
          <p:cNvPr id="21" name="Rectangle 20">
            <a:extLst>
              <a:ext uri="{FF2B5EF4-FFF2-40B4-BE49-F238E27FC236}">
                <a16:creationId xmlns:a16="http://schemas.microsoft.com/office/drawing/2014/main" id="{3CE2DCD3-0478-8428-C488-CA8FB3320BCA}"/>
              </a:ext>
            </a:extLst>
          </p:cNvPr>
          <p:cNvSpPr/>
          <p:nvPr/>
        </p:nvSpPr>
        <p:spPr>
          <a:xfrm>
            <a:off x="8820621" y="3361801"/>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22" name="TextBox 21">
            <a:extLst>
              <a:ext uri="{FF2B5EF4-FFF2-40B4-BE49-F238E27FC236}">
                <a16:creationId xmlns:a16="http://schemas.microsoft.com/office/drawing/2014/main" id="{56E60934-4905-B108-0510-629CD506D57F}"/>
              </a:ext>
            </a:extLst>
          </p:cNvPr>
          <p:cNvSpPr txBox="1"/>
          <p:nvPr/>
        </p:nvSpPr>
        <p:spPr>
          <a:xfrm>
            <a:off x="8793977" y="3346536"/>
            <a:ext cx="1366842" cy="246221"/>
          </a:xfrm>
          <a:prstGeom prst="rect">
            <a:avLst/>
          </a:prstGeom>
          <a:noFill/>
        </p:spPr>
        <p:txBody>
          <a:bodyPr wrap="square" rtlCol="0">
            <a:spAutoFit/>
          </a:bodyPr>
          <a:lstStyle/>
          <a:p>
            <a:r>
              <a:rPr lang="nb-NO" sz="1000" dirty="0" err="1">
                <a:solidFill>
                  <a:schemeClr val="tx1"/>
                </a:solidFill>
              </a:rPr>
              <a:t>api-snet</a:t>
            </a:r>
            <a:r>
              <a:rPr lang="nb-NO" sz="1000" dirty="0">
                <a:solidFill>
                  <a:schemeClr val="tx1"/>
                </a:solidFill>
              </a:rPr>
              <a:t> 10.20.2.0/23</a:t>
            </a:r>
          </a:p>
        </p:txBody>
      </p:sp>
      <p:pic>
        <p:nvPicPr>
          <p:cNvPr id="23" name="Graphic 22">
            <a:extLst>
              <a:ext uri="{FF2B5EF4-FFF2-40B4-BE49-F238E27FC236}">
                <a16:creationId xmlns:a16="http://schemas.microsoft.com/office/drawing/2014/main" id="{A6FAA1D6-6158-47BE-C334-87BD9C7186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55994" y="3601741"/>
            <a:ext cx="299786" cy="299786"/>
          </a:xfrm>
          <a:prstGeom prst="rect">
            <a:avLst/>
          </a:prstGeom>
        </p:spPr>
      </p:pic>
      <p:pic>
        <p:nvPicPr>
          <p:cNvPr id="24" name="Graphic 23">
            <a:extLst>
              <a:ext uri="{FF2B5EF4-FFF2-40B4-BE49-F238E27FC236}">
                <a16:creationId xmlns:a16="http://schemas.microsoft.com/office/drawing/2014/main" id="{6FF94CCE-A4EB-6E89-CE68-A22A39F5B3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23449" y="3563091"/>
            <a:ext cx="350921" cy="350921"/>
          </a:xfrm>
          <a:prstGeom prst="rect">
            <a:avLst/>
          </a:prstGeom>
        </p:spPr>
      </p:pic>
      <p:sp>
        <p:nvSpPr>
          <p:cNvPr id="25" name="TextBox 24">
            <a:extLst>
              <a:ext uri="{FF2B5EF4-FFF2-40B4-BE49-F238E27FC236}">
                <a16:creationId xmlns:a16="http://schemas.microsoft.com/office/drawing/2014/main" id="{894FA32E-CBCF-E5C8-54D4-82BE4861D908}"/>
              </a:ext>
            </a:extLst>
          </p:cNvPr>
          <p:cNvSpPr txBox="1"/>
          <p:nvPr/>
        </p:nvSpPr>
        <p:spPr>
          <a:xfrm>
            <a:off x="7055259" y="3824191"/>
            <a:ext cx="1366842" cy="246221"/>
          </a:xfrm>
          <a:prstGeom prst="rect">
            <a:avLst/>
          </a:prstGeom>
          <a:noFill/>
        </p:spPr>
        <p:txBody>
          <a:bodyPr wrap="square" rtlCol="0">
            <a:spAutoFit/>
          </a:bodyPr>
          <a:lstStyle/>
          <a:p>
            <a:r>
              <a:rPr lang="nb-NO" sz="1000" dirty="0">
                <a:solidFill>
                  <a:schemeClr val="tx1"/>
                </a:solidFill>
              </a:rPr>
              <a:t>10.20.0.4</a:t>
            </a:r>
          </a:p>
        </p:txBody>
      </p:sp>
      <p:pic>
        <p:nvPicPr>
          <p:cNvPr id="26" name="Google Shape;56;p13">
            <a:extLst>
              <a:ext uri="{FF2B5EF4-FFF2-40B4-BE49-F238E27FC236}">
                <a16:creationId xmlns:a16="http://schemas.microsoft.com/office/drawing/2014/main" id="{FD3F0DB1-D31C-0EDA-3F53-25E313D266EF}"/>
              </a:ext>
            </a:extLst>
          </p:cNvPr>
          <p:cNvPicPr preferRelativeResize="0"/>
          <p:nvPr/>
        </p:nvPicPr>
        <p:blipFill>
          <a:blip r:embed="rId14">
            <a:alphaModFix/>
          </a:blip>
          <a:stretch>
            <a:fillRect/>
          </a:stretch>
        </p:blipFill>
        <p:spPr>
          <a:xfrm>
            <a:off x="10989179" y="5736492"/>
            <a:ext cx="1202821" cy="1121508"/>
          </a:xfrm>
          <a:prstGeom prst="rect">
            <a:avLst/>
          </a:prstGeom>
          <a:noFill/>
          <a:ln>
            <a:noFill/>
          </a:ln>
        </p:spPr>
      </p:pic>
      <p:pic>
        <p:nvPicPr>
          <p:cNvPr id="27" name="Graphic 4">
            <a:extLst>
              <a:ext uri="{FF2B5EF4-FFF2-40B4-BE49-F238E27FC236}">
                <a16:creationId xmlns:a16="http://schemas.microsoft.com/office/drawing/2014/main" id="{5080CD06-4DAD-57E2-8C5A-93EB420B49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55803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animBg="1"/>
      <p:bldP spid="12" grpId="0" animBg="1"/>
      <p:bldP spid="14" grpId="0"/>
      <p:bldP spid="15" grpId="0"/>
      <p:bldP spid="16" grpId="0" animBg="1"/>
      <p:bldP spid="17" grpId="0"/>
      <p:bldP spid="18" grpId="0"/>
      <p:bldP spid="21" grpId="0" animBg="1"/>
      <p:bldP spid="22"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BCEDBC-091E-4BA6-E2B7-068714BD2E92}"/>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pic>
        <p:nvPicPr>
          <p:cNvPr id="5" name="Picture 2" descr="Azure Virtual Network peering | Microsoft Learn">
            <a:extLst>
              <a:ext uri="{FF2B5EF4-FFF2-40B4-BE49-F238E27FC236}">
                <a16:creationId xmlns:a16="http://schemas.microsoft.com/office/drawing/2014/main" id="{957E725B-93A9-1255-5400-ADA91C76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968" y="1825625"/>
            <a:ext cx="6753225" cy="3781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B6B9AFEF-BEBE-0F52-2926-7A93C36D1D86}"/>
              </a:ext>
            </a:extLst>
          </p:cNvPr>
          <p:cNvSpPr txBox="1">
            <a:spLocks/>
          </p:cNvSpPr>
          <p:nvPr/>
        </p:nvSpPr>
        <p:spPr>
          <a:xfrm>
            <a:off x="838200" y="1825625"/>
            <a:ext cx="4419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Virtual network peering</a:t>
            </a:r>
          </a:p>
          <a:p>
            <a:r>
              <a:rPr lang="nb-NO"/>
              <a:t>Global Virtual network peering (cross region)</a:t>
            </a:r>
            <a:endParaRPr lang="nb-NO" dirty="0"/>
          </a:p>
        </p:txBody>
      </p:sp>
      <p:pic>
        <p:nvPicPr>
          <p:cNvPr id="7" name="Google Shape;56;p13">
            <a:extLst>
              <a:ext uri="{FF2B5EF4-FFF2-40B4-BE49-F238E27FC236}">
                <a16:creationId xmlns:a16="http://schemas.microsoft.com/office/drawing/2014/main" id="{0CF1E96C-A3F4-D88B-75E5-2805E3773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4">
            <a:extLst>
              <a:ext uri="{FF2B5EF4-FFF2-40B4-BE49-F238E27FC236}">
                <a16:creationId xmlns:a16="http://schemas.microsoft.com/office/drawing/2014/main" id="{A38E2EC9-1BC7-9D2D-9FB2-CFEF6A29B3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92797527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10853</TotalTime>
  <Words>1523</Words>
  <Application>Microsoft Office PowerPoint</Application>
  <PresentationFormat>Widescreen</PresentationFormat>
  <Paragraphs>169</Paragraphs>
  <Slides>26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Comic Sans MS</vt:lpstr>
      <vt:lpstr>JetBrains Mono</vt:lpstr>
      <vt:lpstr>Segoe UI</vt:lpstr>
      <vt:lpstr>1_Office Theme</vt:lpstr>
      <vt:lpstr>PowerPoint Presentation</vt:lpstr>
      <vt:lpstr>Infrastructure as Code User Group roadmap</vt:lpstr>
      <vt:lpstr>Workshops in your organization</vt:lpstr>
      <vt:lpstr>Microsoft Teams 101</vt:lpstr>
      <vt:lpstr>Practical information</vt:lpstr>
      <vt:lpstr>Azure Global Network</vt:lpstr>
      <vt:lpstr>Azure Virtual Network (aka VNet)</vt:lpstr>
      <vt:lpstr>Azure Virtual Network</vt:lpstr>
      <vt:lpstr>Azure Virtual Network</vt:lpstr>
      <vt:lpstr>Outbound access</vt:lpstr>
      <vt:lpstr>Inbound access: VPN Gateway</vt:lpstr>
      <vt:lpstr>Application protection services</vt:lpstr>
      <vt:lpstr>Network Security Group - NSG</vt:lpstr>
      <vt:lpstr>Service tags</vt:lpstr>
      <vt:lpstr>Network Security Group – default NSG rules</vt:lpstr>
      <vt:lpstr>Network Security Group – examples</vt:lpstr>
      <vt:lpstr>Service endpoints</vt:lpstr>
      <vt:lpstr>Service endpoints</vt:lpstr>
      <vt:lpstr>Private Endpoints and Private links</vt:lpstr>
      <vt:lpstr>Private Endpoints and Private links</vt:lpstr>
      <vt:lpstr>Private connectivity to your own service</vt:lpstr>
      <vt:lpstr>Private Endpoint Name Resolution</vt:lpstr>
      <vt:lpstr>Virtual network workloads without custom DNS server</vt:lpstr>
      <vt:lpstr>On-premises workloads using a DNS forwarder</vt:lpstr>
      <vt:lpstr>Azure Private DNS Resolver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460</cp:revision>
  <dcterms:created xsi:type="dcterms:W3CDTF">2021-09-08T19:49:35Z</dcterms:created>
  <dcterms:modified xsi:type="dcterms:W3CDTF">2023-06-27T11:42:41Z</dcterms:modified>
</cp:coreProperties>
</file>