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3"/>
  </p:notesMasterIdLst>
  <p:handoutMasterIdLst>
    <p:handoutMasterId r:id="rId24"/>
  </p:handoutMasterIdLst>
  <p:sldIdLst>
    <p:sldId id="603" r:id="rId6"/>
    <p:sldId id="2474" r:id="rId7"/>
    <p:sldId id="2475" r:id="rId8"/>
    <p:sldId id="2448" r:id="rId9"/>
    <p:sldId id="2476" r:id="rId10"/>
    <p:sldId id="2442" r:id="rId11"/>
    <p:sldId id="2477" r:id="rId12"/>
    <p:sldId id="2478" r:id="rId13"/>
    <p:sldId id="2443" r:id="rId14"/>
    <p:sldId id="2449" r:id="rId15"/>
    <p:sldId id="2450" r:id="rId16"/>
    <p:sldId id="2479" r:id="rId17"/>
    <p:sldId id="2451" r:id="rId18"/>
    <p:sldId id="2453" r:id="rId19"/>
    <p:sldId id="2480" r:id="rId20"/>
    <p:sldId id="2452" r:id="rId21"/>
    <p:sldId id="582" r:id="rId2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16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91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30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42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57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4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</a:rPr>
              <a:t>2012-2014 </a:t>
            </a:r>
            <a:r>
              <a:rPr lang="zh-CN" altLang="en-US" sz="8800" dirty="0">
                <a:solidFill>
                  <a:schemeClr val="bg1"/>
                </a:solidFill>
              </a:rPr>
              <a:t>年</a:t>
            </a:r>
            <a:endParaRPr lang="en-US" altLang="zh-CN" sz="8800" dirty="0">
              <a:solidFill>
                <a:schemeClr val="bg1"/>
              </a:solidFill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</a:rPr>
              <a:t> AI </a:t>
            </a:r>
            <a:r>
              <a:rPr lang="zh-CN" altLang="en-US" sz="8800" dirty="0">
                <a:solidFill>
                  <a:schemeClr val="bg1"/>
                </a:solidFill>
              </a:rPr>
              <a:t>重大事件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2014 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商业化与巨头布局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神经形态芯片的突破：</a:t>
            </a:r>
            <a:endParaRPr lang="en-US" altLang="zh-CN" dirty="0"/>
          </a:p>
          <a:p>
            <a:pPr lvl="1"/>
            <a:r>
              <a:rPr lang="en-US" altLang="zh-CN" dirty="0"/>
              <a:t>2014</a:t>
            </a:r>
            <a:r>
              <a:rPr lang="zh-CN" altLang="en-US" dirty="0"/>
              <a:t>年，</a:t>
            </a:r>
            <a:r>
              <a:rPr lang="en-US" altLang="zh-CN" dirty="0"/>
              <a:t>《</a:t>
            </a:r>
            <a:r>
              <a:rPr lang="zh-CN" altLang="en-US" dirty="0"/>
              <a:t>麻省理工科技评论</a:t>
            </a:r>
            <a:r>
              <a:rPr lang="en-US" altLang="zh-CN" dirty="0"/>
              <a:t>》</a:t>
            </a:r>
            <a:r>
              <a:rPr lang="zh-CN" altLang="en-US" dirty="0"/>
              <a:t>评选出的“十大突破性技术”中包括神经形态芯片，这标志着</a:t>
            </a:r>
            <a:r>
              <a:rPr lang="en" altLang="zh-CN" dirty="0"/>
              <a:t>AI</a:t>
            </a:r>
            <a:r>
              <a:rPr lang="zh-CN" altLang="en-US" dirty="0"/>
              <a:t>硬件领域的重要进展。</a:t>
            </a:r>
            <a:endParaRPr lang="en-US" altLang="zh-CN" dirty="0"/>
          </a:p>
          <a:p>
            <a:r>
              <a:rPr lang="en" altLang="zh-CN" dirty="0"/>
              <a:t>Google</a:t>
            </a:r>
            <a:r>
              <a:rPr lang="zh-CN" altLang="en-US" dirty="0"/>
              <a:t>收购</a:t>
            </a:r>
            <a:r>
              <a:rPr lang="en" altLang="zh-CN" dirty="0"/>
              <a:t>DeepMind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2014</a:t>
            </a:r>
            <a:r>
              <a:rPr lang="zh-CN" altLang="en-US" dirty="0"/>
              <a:t>年，</a:t>
            </a:r>
            <a:r>
              <a:rPr lang="en" altLang="zh-CN" dirty="0"/>
              <a:t>Google</a:t>
            </a:r>
            <a:r>
              <a:rPr lang="zh-CN" altLang="en-US" dirty="0"/>
              <a:t>以</a:t>
            </a:r>
            <a:r>
              <a:rPr lang="en-US" altLang="zh-CN" dirty="0"/>
              <a:t>6</a:t>
            </a:r>
            <a:r>
              <a:rPr lang="zh-CN" altLang="en-US" dirty="0"/>
              <a:t>亿美元收购</a:t>
            </a:r>
            <a:r>
              <a:rPr lang="en" altLang="zh-CN" dirty="0"/>
              <a:t>DeepMind</a:t>
            </a:r>
            <a:r>
              <a:rPr lang="zh-CN" altLang="en" dirty="0"/>
              <a:t>，</a:t>
            </a:r>
            <a:r>
              <a:rPr lang="zh-CN" altLang="en-US" dirty="0"/>
              <a:t>这是</a:t>
            </a:r>
            <a:r>
              <a:rPr lang="en" altLang="zh-CN" dirty="0"/>
              <a:t>AI</a:t>
            </a:r>
            <a:r>
              <a:rPr lang="zh-CN" altLang="en-US" dirty="0"/>
              <a:t>领域的重要并购事件。</a:t>
            </a:r>
            <a:r>
              <a:rPr lang="en" altLang="zh-CN" dirty="0"/>
              <a:t>DeepMind</a:t>
            </a:r>
            <a:r>
              <a:rPr lang="zh-CN" altLang="en-US" dirty="0"/>
              <a:t>随后在</a:t>
            </a:r>
            <a:r>
              <a:rPr lang="en-US" altLang="zh-CN" dirty="0"/>
              <a:t>2016</a:t>
            </a:r>
            <a:r>
              <a:rPr lang="zh-CN" altLang="en-US" dirty="0"/>
              <a:t>年推出了</a:t>
            </a:r>
            <a:r>
              <a:rPr lang="en" altLang="zh-CN" dirty="0"/>
              <a:t>AlphaGo</a:t>
            </a:r>
            <a:r>
              <a:rPr lang="zh-CN" altLang="en" dirty="0"/>
              <a:t>，</a:t>
            </a:r>
            <a:r>
              <a:rPr lang="zh-CN" altLang="en-US" dirty="0"/>
              <a:t>进一步推动了</a:t>
            </a:r>
            <a:r>
              <a:rPr lang="en" altLang="zh-CN" dirty="0"/>
              <a:t>AI</a:t>
            </a:r>
            <a:r>
              <a:rPr lang="zh-CN" altLang="en-US" dirty="0"/>
              <a:t>的普及。</a:t>
            </a:r>
          </a:p>
          <a:p>
            <a:r>
              <a:rPr lang="zh-CN" altLang="en-US" dirty="0"/>
              <a:t>百度</a:t>
            </a:r>
            <a:r>
              <a:rPr lang="en" altLang="zh-CN" dirty="0"/>
              <a:t>AI</a:t>
            </a:r>
            <a:r>
              <a:rPr lang="zh-CN" altLang="en-US" dirty="0"/>
              <a:t>实验室的成立：</a:t>
            </a:r>
            <a:endParaRPr lang="en-US" altLang="zh-CN" dirty="0"/>
          </a:p>
          <a:p>
            <a:pPr lvl="1"/>
            <a:r>
              <a:rPr lang="zh-CN" altLang="en-US" dirty="0"/>
              <a:t>百度在硅谷设立了深度学习实验室，并聘请吴恩达担任首席科学家，标志着中国科技巨头在</a:t>
            </a:r>
            <a:r>
              <a:rPr lang="en" altLang="zh-CN" dirty="0"/>
              <a:t>AI</a:t>
            </a:r>
            <a:r>
              <a:rPr lang="zh-CN" altLang="en-US" dirty="0"/>
              <a:t>领域的全面布局。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90335-42B3-54D6-36BA-3D9558B90589}"/>
              </a:ext>
            </a:extLst>
          </p:cNvPr>
          <p:cNvSpPr txBox="1"/>
          <p:nvPr/>
        </p:nvSpPr>
        <p:spPr>
          <a:xfrm>
            <a:off x="3484180" y="307693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https://www.youtube.com/watch?v=b6e8CCPp2Kc&amp;pp=ygUIRGVlcE1pbmQ%3D</a:t>
            </a:r>
          </a:p>
        </p:txBody>
      </p:sp>
    </p:spTree>
    <p:extLst>
      <p:ext uri="{BB962C8B-B14F-4D97-AF65-F5344CB8AC3E}">
        <p14:creationId xmlns:p14="http://schemas.microsoft.com/office/powerpoint/2010/main" val="14226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A5C4621-BE29-702A-AD89-CC334009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技术的广泛应用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9650FF-B90D-534A-E3C8-CF19EDC7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计算机视觉的突破：</a:t>
            </a:r>
            <a:endParaRPr lang="en-US" altLang="zh-CN" dirty="0"/>
          </a:p>
          <a:p>
            <a:pPr lvl="1"/>
            <a:r>
              <a:rPr lang="en" altLang="zh-CN" dirty="0"/>
              <a:t>Facebook</a:t>
            </a:r>
            <a:r>
              <a:rPr lang="zh-CN" altLang="en-US" dirty="0"/>
              <a:t> 和 </a:t>
            </a:r>
            <a:r>
              <a:rPr lang="en" altLang="zh-CN" dirty="0"/>
              <a:t>Google</a:t>
            </a:r>
            <a:r>
              <a:rPr lang="zh-CN" altLang="en-US" dirty="0"/>
              <a:t> 分别推出基于深度学习图像识别系统，能够准确识别照片中的人物和场景。</a:t>
            </a:r>
          </a:p>
          <a:p>
            <a:r>
              <a:rPr lang="zh-CN" altLang="en-US" dirty="0"/>
              <a:t>语音助手的普及：</a:t>
            </a:r>
            <a:endParaRPr lang="en-US" altLang="zh-CN" dirty="0"/>
          </a:p>
          <a:p>
            <a:pPr lvl="1"/>
            <a:r>
              <a:rPr lang="zh-CN" altLang="en-US" dirty="0"/>
              <a:t>苹果 </a:t>
            </a:r>
            <a:r>
              <a:rPr lang="en" altLang="zh-CN" dirty="0"/>
              <a:t>Siri</a:t>
            </a:r>
            <a:r>
              <a:rPr lang="zh-CN" altLang="en" dirty="0"/>
              <a:t>、</a:t>
            </a:r>
            <a:r>
              <a:rPr lang="zh-CN" altLang="en-US" dirty="0"/>
              <a:t>微软 </a:t>
            </a:r>
            <a:r>
              <a:rPr lang="en" altLang="zh-CN" dirty="0"/>
              <a:t>Cortana</a:t>
            </a:r>
            <a:r>
              <a:rPr lang="zh-CN" altLang="en-US" dirty="0"/>
              <a:t> 和 </a:t>
            </a:r>
            <a:r>
              <a:rPr lang="en" altLang="zh-CN" dirty="0"/>
              <a:t>Google</a:t>
            </a:r>
            <a:r>
              <a:rPr lang="zh-CN" altLang="en-US" dirty="0"/>
              <a:t> 语音助手逐渐成为主流，推动 </a:t>
            </a:r>
            <a:r>
              <a:rPr lang="en-US" altLang="zh-CN" dirty="0"/>
              <a:t>NLP</a:t>
            </a:r>
            <a:r>
              <a:rPr lang="zh-CN" altLang="en-US" dirty="0"/>
              <a:t> 技术商业化应用。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49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7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硬件与产业发展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96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95CC3E-ECF1-045F-0389-D4231212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 硬件与算法的进步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F925D-ED59-CFEB-CBA1-9B1353D8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神经形态芯片的研发：</a:t>
            </a:r>
            <a:endParaRPr lang="en-US" altLang="zh-CN" dirty="0"/>
          </a:p>
          <a:p>
            <a:pPr lvl="1"/>
            <a:r>
              <a:rPr lang="en" altLang="zh-CN" dirty="0"/>
              <a:t>IBM</a:t>
            </a:r>
            <a:r>
              <a:rPr lang="zh-CN" altLang="en-US" dirty="0"/>
              <a:t> 在 </a:t>
            </a:r>
            <a:r>
              <a:rPr lang="en-US" altLang="zh-CN" dirty="0"/>
              <a:t>2014</a:t>
            </a:r>
            <a:r>
              <a:rPr lang="zh-CN" altLang="en-US" dirty="0"/>
              <a:t> 年推出 </a:t>
            </a:r>
            <a:r>
              <a:rPr lang="en" altLang="zh-CN" dirty="0" err="1"/>
              <a:t>TrueNorth</a:t>
            </a:r>
            <a:r>
              <a:rPr lang="zh-CN" altLang="en-US" dirty="0"/>
              <a:t> 神经形态芯片，模拟人脑神经网络结构，为</a:t>
            </a:r>
            <a:r>
              <a:rPr lang="en" altLang="zh-CN" dirty="0"/>
              <a:t>AI</a:t>
            </a:r>
            <a:r>
              <a:rPr lang="zh-CN" altLang="en-US" dirty="0"/>
              <a:t>硬件发展提供新方向。</a:t>
            </a:r>
          </a:p>
          <a:p>
            <a:r>
              <a:rPr lang="zh-CN" altLang="en-US" dirty="0"/>
              <a:t>深度学习框架的普及：</a:t>
            </a:r>
            <a:endParaRPr lang="en-US" altLang="zh-CN" dirty="0"/>
          </a:p>
          <a:p>
            <a:pPr lvl="1"/>
            <a:r>
              <a:rPr lang="en" altLang="zh-CN" dirty="0"/>
              <a:t>Caffe</a:t>
            </a:r>
            <a:r>
              <a:rPr lang="zh-CN" altLang="en" dirty="0"/>
              <a:t>、</a:t>
            </a:r>
            <a:r>
              <a:rPr lang="en" altLang="zh-CN" dirty="0"/>
              <a:t>Theano</a:t>
            </a:r>
            <a:r>
              <a:rPr lang="zh-CN" altLang="en-US" dirty="0"/>
              <a:t> 等深度学习框架的发布，降低了 </a:t>
            </a:r>
            <a:r>
              <a:rPr lang="en" altLang="zh-CN" dirty="0"/>
              <a:t>AI</a:t>
            </a:r>
            <a:r>
              <a:rPr lang="zh-CN" altLang="en-US" dirty="0"/>
              <a:t> 研究的门槛，推动了 </a:t>
            </a:r>
            <a:r>
              <a:rPr lang="en-US" altLang="zh-CN" dirty="0"/>
              <a:t>AI</a:t>
            </a:r>
            <a:r>
              <a:rPr lang="zh-CN" altLang="en-US" dirty="0"/>
              <a:t> 技术的快速传播。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D84BD3-8BAE-EF10-31EF-A62880220166}"/>
              </a:ext>
            </a:extLst>
          </p:cNvPr>
          <p:cNvSpPr txBox="1"/>
          <p:nvPr/>
        </p:nvSpPr>
        <p:spPr>
          <a:xfrm>
            <a:off x="3494690" y="150038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https://www.youtube.com/watch?v=X2TYAcr36r0&amp;t=323s&amp;pp=ygUNSUJNIFRydWVOb3J0aA%3D%3D</a:t>
            </a:r>
          </a:p>
        </p:txBody>
      </p:sp>
    </p:spTree>
    <p:extLst>
      <p:ext uri="{BB962C8B-B14F-4D97-AF65-F5344CB8AC3E}">
        <p14:creationId xmlns:p14="http://schemas.microsoft.com/office/powerpoint/2010/main" val="321601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BDA3DC-0C17-7F20-5004-C74895A4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2B1FBA-1DA5-BFDE-0908-6F23E3B0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商汤科技：</a:t>
            </a:r>
            <a:endParaRPr lang="en-US" altLang="zh-CN" dirty="0"/>
          </a:p>
          <a:p>
            <a:pPr lvl="1"/>
            <a:r>
              <a:rPr lang="en-US" altLang="zh-CN" dirty="0"/>
              <a:t>2014</a:t>
            </a:r>
            <a:r>
              <a:rPr lang="zh-CN" altLang="en-US" dirty="0"/>
              <a:t>年成立，由香港中文大学汤晓鸥教授团队创立。凭借</a:t>
            </a:r>
            <a:r>
              <a:rPr lang="en" altLang="zh-CN" dirty="0" err="1"/>
              <a:t>DeepID</a:t>
            </a:r>
            <a:r>
              <a:rPr lang="zh-CN" altLang="en-US" dirty="0"/>
              <a:t>系列人脸识别算法首次超过人眼识别率，奠定了行业地位。</a:t>
            </a:r>
          </a:p>
          <a:p>
            <a:r>
              <a:rPr lang="zh-CN" altLang="en-US" dirty="0"/>
              <a:t>旷视科技：</a:t>
            </a:r>
            <a:endParaRPr lang="en-US" altLang="zh-CN" dirty="0"/>
          </a:p>
          <a:p>
            <a:pPr lvl="1"/>
            <a:r>
              <a:rPr lang="en-US" altLang="zh-CN" dirty="0"/>
              <a:t>2011</a:t>
            </a:r>
            <a:r>
              <a:rPr lang="zh-CN" altLang="en-US" dirty="0"/>
              <a:t>年成立，由清华大学姚班毕业生印奇、唐文斌和杨沐创立。其</a:t>
            </a:r>
            <a:r>
              <a:rPr lang="en" altLang="zh-CN" dirty="0"/>
              <a:t>Face++</a:t>
            </a:r>
            <a:r>
              <a:rPr lang="zh-CN" altLang="en-US" dirty="0"/>
              <a:t>平台在人脸识别领域迅速崛起，获得阿里等投资。</a:t>
            </a:r>
          </a:p>
          <a:p>
            <a:r>
              <a:rPr lang="zh-CN" altLang="en-US" dirty="0"/>
              <a:t>依图科技：</a:t>
            </a:r>
            <a:endParaRPr lang="en-US" altLang="zh-CN" dirty="0"/>
          </a:p>
          <a:p>
            <a:pPr lvl="1"/>
            <a:r>
              <a:rPr lang="en-US" altLang="zh-CN" dirty="0"/>
              <a:t>2012</a:t>
            </a:r>
            <a:r>
              <a:rPr lang="zh-CN" altLang="en-US" dirty="0"/>
              <a:t>年成立，由朱珑和林晨曦创立，专注于安防领域，其人脸识别技术在安防市场获得认可。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2AE1FD-5739-3EFA-394E-9E968BF84BE1}"/>
              </a:ext>
            </a:extLst>
          </p:cNvPr>
          <p:cNvSpPr txBox="1"/>
          <p:nvPr/>
        </p:nvSpPr>
        <p:spPr>
          <a:xfrm>
            <a:off x="2180896" y="153191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https://www.youtube.com/watch?v=oSM0zHdAuc4&amp;t=10s&amp;pp=ygUM5ZWG5rGk56eR5oqA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71EABD-D8BE-1849-6C65-C968788941A8}"/>
              </a:ext>
            </a:extLst>
          </p:cNvPr>
          <p:cNvSpPr txBox="1"/>
          <p:nvPr/>
        </p:nvSpPr>
        <p:spPr>
          <a:xfrm>
            <a:off x="2433146" y="2814172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https://www.youtube.com/watch?v=77YEX0KlfXA&amp;pp=ygUM5pe36KeG56eR5oqA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BAE8B-B503-BD80-01A1-F4D972ED8E34}"/>
              </a:ext>
            </a:extLst>
          </p:cNvPr>
          <p:cNvSpPr txBox="1"/>
          <p:nvPr/>
        </p:nvSpPr>
        <p:spPr>
          <a:xfrm>
            <a:off x="2433146" y="440480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https://www.youtube.com/watch?v=gHVovme8ECE&amp;pp=ygUM5L6d5Zu-56eR5oqA</a:t>
            </a:r>
          </a:p>
        </p:txBody>
      </p:sp>
    </p:spTree>
    <p:extLst>
      <p:ext uri="{BB962C8B-B14F-4D97-AF65-F5344CB8AC3E}">
        <p14:creationId xmlns:p14="http://schemas.microsoft.com/office/powerpoint/2010/main" val="420640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91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E85155-DA18-9DB3-1879-35F1281D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4F14DC-E3D9-F919-67F0-2200AA4DE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 年到 </a:t>
            </a:r>
            <a:r>
              <a:rPr lang="en-US" altLang="zh-CN" dirty="0"/>
              <a:t>2014</a:t>
            </a:r>
            <a:r>
              <a:rPr lang="zh-CN" altLang="en-US" dirty="0"/>
              <a:t> 年是 </a:t>
            </a:r>
            <a:r>
              <a:rPr lang="en" altLang="zh-CN" dirty="0"/>
              <a:t>AI</a:t>
            </a:r>
            <a:r>
              <a:rPr lang="zh-CN" altLang="en-US" dirty="0"/>
              <a:t> 从实验室走向商业化的关键时期。</a:t>
            </a:r>
            <a:r>
              <a:rPr lang="en" altLang="zh-CN" dirty="0" err="1"/>
              <a:t>AlexNet</a:t>
            </a:r>
            <a:r>
              <a:rPr lang="zh-CN" altLang="en-US" dirty="0"/>
              <a:t> 的成功、深度学习的普及、巨头的布局以及新技术的发明，共同为后续的 </a:t>
            </a:r>
            <a:r>
              <a:rPr lang="en" altLang="zh-CN" dirty="0"/>
              <a:t>AI</a:t>
            </a:r>
            <a:r>
              <a:rPr lang="zh-CN" altLang="en-US" dirty="0"/>
              <a:t> 革命奠定了基础。这一时期的事件不仅改变了</a:t>
            </a:r>
            <a:r>
              <a:rPr lang="en" altLang="zh-CN" dirty="0"/>
              <a:t>AI</a:t>
            </a:r>
            <a:r>
              <a:rPr lang="zh-CN" altLang="en-US" dirty="0"/>
              <a:t>领域的技术格局，也深刻影响了科技行业和社会的未来发展方向。</a:t>
            </a:r>
          </a:p>
        </p:txBody>
      </p:sp>
    </p:spTree>
    <p:extLst>
      <p:ext uri="{BB962C8B-B14F-4D97-AF65-F5344CB8AC3E}">
        <p14:creationId xmlns:p14="http://schemas.microsoft.com/office/powerpoint/2010/main" val="2418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/>
              <a:t>2012 </a:t>
            </a:r>
            <a:r>
              <a:rPr lang="zh-CN" altLang="en-US" dirty="0"/>
              <a:t>年</a:t>
            </a:r>
            <a:endParaRPr lang="en-US" altLang="zh-CN" dirty="0"/>
          </a:p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深度学习崛起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063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2012 </a:t>
            </a:r>
            <a:r>
              <a:rPr lang="zh-CN" altLang="en-US" dirty="0"/>
              <a:t>年 </a:t>
            </a:r>
            <a:r>
              <a:rPr lang="en" altLang="zh-CN" dirty="0" err="1"/>
              <a:t>AlexNet</a:t>
            </a:r>
            <a:r>
              <a:rPr lang="zh-CN" altLang="en-US" dirty="0"/>
              <a:t> 与深度学习的崛起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深度学习的突破：</a:t>
            </a:r>
            <a:endParaRPr lang="en-US" altLang="zh-CN" dirty="0"/>
          </a:p>
          <a:p>
            <a:pPr lvl="1"/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月，吴恩达及其团队展示了“谷歌猫”项目，使用了上万台</a:t>
            </a:r>
            <a:r>
              <a:rPr lang="en-US" altLang="zh-CN" dirty="0"/>
              <a:t> CPU</a:t>
            </a:r>
            <a:r>
              <a:rPr lang="zh-CN" altLang="en-US" dirty="0"/>
              <a:t>利用</a:t>
            </a:r>
            <a:r>
              <a:rPr lang="en-US" altLang="zh-CN" dirty="0"/>
              <a:t> </a:t>
            </a:r>
            <a:r>
              <a:rPr lang="en-US" altLang="zh-CN" dirty="0" err="1"/>
              <a:t>Youtube</a:t>
            </a:r>
            <a:r>
              <a:rPr lang="en-US" altLang="zh-CN" dirty="0"/>
              <a:t> </a:t>
            </a:r>
            <a:r>
              <a:rPr lang="zh-CN" altLang="en-US" dirty="0"/>
              <a:t>里面的</a:t>
            </a:r>
            <a:r>
              <a:rPr lang="zh-CN" altLang="en-US"/>
              <a:t>数据，进行大规模</a:t>
            </a:r>
            <a:r>
              <a:rPr lang="zh-CN" altLang="en-US" dirty="0"/>
              <a:t>无监督学习，神经网络能够自主识别包含小猫的图像，这是机器自主强化学习的里程碑。</a:t>
            </a:r>
            <a:endParaRPr lang="en-US" altLang="zh-CN" dirty="0"/>
          </a:p>
          <a:p>
            <a:r>
              <a:rPr lang="en" altLang="zh-CN" dirty="0" err="1"/>
              <a:t>AlexNet</a:t>
            </a:r>
            <a:r>
              <a:rPr lang="zh-CN" altLang="en-US" dirty="0"/>
              <a:t>在</a:t>
            </a:r>
            <a:r>
              <a:rPr lang="en" altLang="zh-CN" dirty="0"/>
              <a:t>ImageNet</a:t>
            </a:r>
            <a:r>
              <a:rPr lang="zh-CN" altLang="en-US" dirty="0"/>
              <a:t>竞赛中夺冠：</a:t>
            </a:r>
            <a:endParaRPr lang="en-US" altLang="zh-CN" dirty="0"/>
          </a:p>
          <a:p>
            <a:pPr lvl="1"/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" altLang="zh-CN" dirty="0"/>
              <a:t>Geoffrey Hinton</a:t>
            </a:r>
            <a:r>
              <a:rPr lang="zh-CN" altLang="en-US" dirty="0"/>
              <a:t>团队提出的</a:t>
            </a:r>
            <a:r>
              <a:rPr lang="en" altLang="zh-CN" dirty="0" err="1"/>
              <a:t>AlexNet</a:t>
            </a:r>
            <a:r>
              <a:rPr lang="zh-CN" altLang="en-US" dirty="0"/>
              <a:t>在</a:t>
            </a:r>
            <a:r>
              <a:rPr lang="en" altLang="zh-CN" dirty="0"/>
              <a:t>ImageNet</a:t>
            </a:r>
            <a:r>
              <a:rPr lang="zh-CN" altLang="en-US" dirty="0"/>
              <a:t>大规模视觉识别挑战赛（</a:t>
            </a:r>
            <a:r>
              <a:rPr lang="en" altLang="zh-CN" dirty="0"/>
              <a:t>ILSVRC</a:t>
            </a:r>
            <a:r>
              <a:rPr lang="zh-CN" altLang="en" dirty="0"/>
              <a:t>）</a:t>
            </a:r>
            <a:r>
              <a:rPr lang="zh-CN" altLang="en-US" dirty="0"/>
              <a:t>中以</a:t>
            </a:r>
            <a:r>
              <a:rPr lang="en-US" altLang="zh-CN" dirty="0"/>
              <a:t>84%</a:t>
            </a:r>
            <a:r>
              <a:rPr lang="zh-CN" altLang="en-US" dirty="0"/>
              <a:t>的准确率夺冠，远超第二名。</a:t>
            </a:r>
            <a:r>
              <a:rPr lang="en" altLang="zh-CN" dirty="0" err="1"/>
              <a:t>AlexNet</a:t>
            </a:r>
            <a:r>
              <a:rPr lang="zh-CN" altLang="en-US" dirty="0"/>
              <a:t>采用了卷积神经网络（</a:t>
            </a:r>
            <a:r>
              <a:rPr lang="en" altLang="zh-CN" dirty="0"/>
              <a:t>CNN</a:t>
            </a:r>
            <a:r>
              <a:rPr lang="zh-CN" altLang="en" dirty="0"/>
              <a:t>）</a:t>
            </a:r>
            <a:r>
              <a:rPr lang="zh-CN" altLang="en-US" dirty="0"/>
              <a:t>和</a:t>
            </a:r>
            <a:r>
              <a:rPr lang="en" altLang="zh-CN" dirty="0"/>
              <a:t>GPU</a:t>
            </a:r>
            <a:r>
              <a:rPr lang="zh-CN" altLang="en-US" dirty="0"/>
              <a:t>加速训练，标志着深度学习在计算机视觉领域的突破。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286DD-A7B3-FEB2-87A5-20D6E7C24DD6}"/>
              </a:ext>
            </a:extLst>
          </p:cNvPr>
          <p:cNvSpPr txBox="1"/>
          <p:nvPr/>
        </p:nvSpPr>
        <p:spPr>
          <a:xfrm>
            <a:off x="2906111" y="15003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https://www.youtube.com/watch?v=0kFeyegny4w&amp;pp=ygUUQW5kcmV3IE5nIEdvb2dsZSBDYXQ%3D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84EEC9-726A-FF11-092F-12F678D9633E}"/>
              </a:ext>
            </a:extLst>
          </p:cNvPr>
          <p:cNvSpPr txBox="1"/>
          <p:nvPr/>
        </p:nvSpPr>
        <p:spPr>
          <a:xfrm>
            <a:off x="3925123" y="392772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https://www.youtube.com/watch?v=XM3dW0Xw5S4&amp;pp=ygUQQWxleE5ldCBJbWFnZW5ldA%3D%3D</a:t>
            </a:r>
          </a:p>
        </p:txBody>
      </p:sp>
    </p:spTree>
    <p:extLst>
      <p:ext uri="{BB962C8B-B14F-4D97-AF65-F5344CB8AC3E}">
        <p14:creationId xmlns:p14="http://schemas.microsoft.com/office/powerpoint/2010/main" val="83697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2012 </a:t>
            </a:r>
            <a:r>
              <a:rPr lang="zh-CN" altLang="en-US" dirty="0"/>
              <a:t>年 </a:t>
            </a:r>
            <a:r>
              <a:rPr lang="en" altLang="zh-CN" dirty="0" err="1"/>
              <a:t>AlexNet</a:t>
            </a:r>
            <a:r>
              <a:rPr lang="zh-CN" altLang="en-US" dirty="0"/>
              <a:t> 与深度学习的崛起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ImageNet</a:t>
            </a:r>
            <a:r>
              <a:rPr lang="zh-CN" altLang="en-US" dirty="0"/>
              <a:t>数据集的普及：</a:t>
            </a:r>
            <a:endParaRPr lang="en-US" altLang="zh-CN" dirty="0"/>
          </a:p>
          <a:p>
            <a:pPr lvl="1"/>
            <a:r>
              <a:rPr lang="zh-CN" altLang="en-US" dirty="0"/>
              <a:t>李飞飞团队创建的</a:t>
            </a:r>
            <a:r>
              <a:rPr lang="en" altLang="zh-CN" dirty="0"/>
              <a:t>ImageNet</a:t>
            </a:r>
            <a:r>
              <a:rPr lang="zh-CN" altLang="en-US" dirty="0"/>
              <a:t>数据集为深度学习提供了大规模的训练数据，推动了</a:t>
            </a:r>
            <a:r>
              <a:rPr lang="en" altLang="zh-CN" dirty="0"/>
              <a:t>AI</a:t>
            </a:r>
            <a:r>
              <a:rPr lang="zh-CN" altLang="en-US" dirty="0"/>
              <a:t>算法的进步。</a:t>
            </a:r>
            <a:endParaRPr lang="en-US" altLang="zh-CN" dirty="0"/>
          </a:p>
          <a:p>
            <a:r>
              <a:rPr lang="en" altLang="zh-CN" dirty="0"/>
              <a:t>GPU</a:t>
            </a:r>
            <a:r>
              <a:rPr lang="zh-CN" altLang="en-US" dirty="0"/>
              <a:t>成为</a:t>
            </a:r>
            <a:r>
              <a:rPr lang="en" altLang="zh-CN" dirty="0"/>
              <a:t>AI</a:t>
            </a:r>
            <a:r>
              <a:rPr lang="zh-CN" altLang="en-US" dirty="0"/>
              <a:t>计算的标配：</a:t>
            </a:r>
            <a:endParaRPr lang="en-US" altLang="zh-CN" dirty="0"/>
          </a:p>
          <a:p>
            <a:pPr lvl="1"/>
            <a:r>
              <a:rPr lang="en" altLang="zh-CN" dirty="0" err="1"/>
              <a:t>AlexNet</a:t>
            </a:r>
            <a:r>
              <a:rPr lang="zh-CN" altLang="en-US" dirty="0"/>
              <a:t>的成功展示了</a:t>
            </a:r>
            <a:r>
              <a:rPr lang="en" altLang="zh-CN" dirty="0"/>
              <a:t>GPU</a:t>
            </a:r>
            <a:r>
              <a:rPr lang="zh-CN" altLang="en-US" dirty="0"/>
              <a:t>在深度学习中的巨大潜力，英伟达的</a:t>
            </a:r>
            <a:r>
              <a:rPr lang="en" altLang="zh-CN" dirty="0"/>
              <a:t>GPU</a:t>
            </a:r>
            <a:r>
              <a:rPr lang="zh-CN" altLang="en-US" dirty="0"/>
              <a:t>迅速成为</a:t>
            </a:r>
            <a:r>
              <a:rPr lang="en" altLang="zh-CN" dirty="0"/>
              <a:t>AI</a:t>
            </a:r>
            <a:r>
              <a:rPr lang="zh-CN" altLang="en-US" dirty="0"/>
              <a:t>研究的核心硬件。</a:t>
            </a:r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在科学研究中的应用：</a:t>
            </a:r>
            <a:endParaRPr lang="en-US" altLang="zh-CN" dirty="0"/>
          </a:p>
          <a:p>
            <a:pPr lvl="1"/>
            <a:r>
              <a:rPr lang="en" altLang="zh-CN" dirty="0"/>
              <a:t>AI</a:t>
            </a:r>
            <a:r>
              <a:rPr lang="zh-CN" altLang="en-US" dirty="0"/>
              <a:t>在多个科学研究领域逐渐得到应用，例如利用机器学习算法分析复杂数据集，加速新药研发过程，帮助预测分子活性，缩短药物研发周期，还被应用于气候建模、基因组学等领域。</a:t>
            </a:r>
          </a:p>
          <a:p>
            <a:pPr marL="239106" lvl="1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CD2E2-2AB1-95EB-D68A-1DE8D20C2804}"/>
              </a:ext>
            </a:extLst>
          </p:cNvPr>
          <p:cNvSpPr txBox="1"/>
          <p:nvPr/>
        </p:nvSpPr>
        <p:spPr>
          <a:xfrm>
            <a:off x="3925123" y="131259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https://www.youtube.com/watch?v=40riCqvRoMs&amp;t=772s&amp;pp=ygUISW1hZ2VOZXQ%3D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102E83-D66B-40E3-5D47-CE722E65B06E}"/>
              </a:ext>
            </a:extLst>
          </p:cNvPr>
          <p:cNvSpPr txBox="1"/>
          <p:nvPr/>
        </p:nvSpPr>
        <p:spPr>
          <a:xfrm>
            <a:off x="3925123" y="255087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https://www.youtube.com/watch?v=XM3dW0Xw5S4&amp;pp=ygUQQWxleE5ldCBJbWFnZW5ldA%3D%3D</a:t>
            </a:r>
          </a:p>
        </p:txBody>
      </p:sp>
    </p:spTree>
    <p:extLst>
      <p:ext uri="{BB962C8B-B14F-4D97-AF65-F5344CB8AC3E}">
        <p14:creationId xmlns:p14="http://schemas.microsoft.com/office/powerpoint/2010/main" val="35848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7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/>
              <a:t>2013 </a:t>
            </a:r>
            <a:r>
              <a:rPr lang="zh-CN" altLang="en-US" dirty="0"/>
              <a:t>年</a:t>
            </a:r>
            <a:endParaRPr lang="en-US" altLang="zh-CN" dirty="0"/>
          </a:p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深度学习</a:t>
            </a:r>
            <a:r>
              <a:rPr lang="en-US" altLang="zh-CN" dirty="0"/>
              <a:t> </a:t>
            </a:r>
            <a:r>
              <a:rPr lang="zh-CN" altLang="en-US" dirty="0"/>
              <a:t>推广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3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2013 </a:t>
            </a:r>
            <a:r>
              <a:rPr lang="zh-CN" altLang="en-US" dirty="0"/>
              <a:t>年深度学习技术的进一步推广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深度强化学习的引入：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引入深度强化学习，这是一种基于奖励和重复学习的</a:t>
            </a:r>
            <a:r>
              <a:rPr lang="en" altLang="zh-CN" dirty="0"/>
              <a:t>CNN</a:t>
            </a:r>
            <a:r>
              <a:rPr lang="zh-CN" altLang="en" dirty="0"/>
              <a:t>，</a:t>
            </a:r>
            <a:r>
              <a:rPr lang="zh-CN" altLang="en-US" dirty="0"/>
              <a:t>抵达了人类专家的水平。</a:t>
            </a:r>
          </a:p>
          <a:p>
            <a:r>
              <a:rPr lang="en" altLang="zh-CN" dirty="0"/>
              <a:t>Word2vec</a:t>
            </a:r>
            <a:r>
              <a:rPr lang="zh-CN" altLang="en-US" dirty="0"/>
              <a:t>的引入：</a:t>
            </a:r>
            <a:endParaRPr lang="en-US" altLang="zh-CN" dirty="0"/>
          </a:p>
          <a:p>
            <a:pPr lvl="1"/>
            <a:r>
              <a:rPr lang="zh-CN" altLang="en-US" dirty="0"/>
              <a:t>谷歌研究员</a:t>
            </a:r>
            <a:r>
              <a:rPr lang="en" altLang="zh-CN" dirty="0"/>
              <a:t>Tomas </a:t>
            </a:r>
            <a:r>
              <a:rPr lang="en" altLang="zh-CN" dirty="0" err="1"/>
              <a:t>Mikolov</a:t>
            </a:r>
            <a:r>
              <a:rPr lang="zh-CN" altLang="en-US" dirty="0"/>
              <a:t>及其同事引入了</a:t>
            </a:r>
            <a:r>
              <a:rPr lang="en" altLang="zh-CN" dirty="0"/>
              <a:t>Word2vec</a:t>
            </a:r>
            <a:r>
              <a:rPr lang="zh-CN" altLang="en" dirty="0"/>
              <a:t>，</a:t>
            </a:r>
            <a:r>
              <a:rPr lang="zh-CN" altLang="en-US" dirty="0"/>
              <a:t>以自动识别单词之间的语义关系。</a:t>
            </a:r>
            <a:r>
              <a:rPr lang="en" altLang="zh-CN" dirty="0"/>
              <a:t>Word2Vec</a:t>
            </a:r>
            <a:r>
              <a:rPr lang="zh-CN" altLang="en-US" dirty="0"/>
              <a:t>模型通过将词语表示为向量，为</a:t>
            </a:r>
            <a:r>
              <a:rPr lang="en" altLang="zh-CN" dirty="0"/>
              <a:t>NLP</a:t>
            </a:r>
            <a:r>
              <a:rPr lang="zh-CN" altLang="en-US" dirty="0"/>
              <a:t>任务提供了高效的文本编码方式，成为深度学习在文本处理中的基础工具。</a:t>
            </a:r>
          </a:p>
          <a:p>
            <a:r>
              <a:rPr lang="zh-CN" altLang="en-US" dirty="0"/>
              <a:t>深度学习研究院的成立：</a:t>
            </a:r>
            <a:endParaRPr lang="en-US" altLang="zh-CN" dirty="0"/>
          </a:p>
          <a:p>
            <a:pPr lvl="1"/>
            <a:r>
              <a:rPr lang="zh-CN" altLang="en-US" dirty="0"/>
              <a:t>百度在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月的年会上宣布成立深度学习研究院</a:t>
            </a:r>
            <a:r>
              <a:rPr lang="en" altLang="zh-CN" dirty="0"/>
              <a:t>IDL</a:t>
            </a:r>
            <a:r>
              <a:rPr lang="zh-CN" altLang="en" dirty="0"/>
              <a:t>，</a:t>
            </a:r>
            <a:r>
              <a:rPr lang="zh-CN" altLang="en-US" dirty="0"/>
              <a:t>表明百度下定决心押注</a:t>
            </a:r>
            <a:r>
              <a:rPr lang="en" altLang="zh-CN" dirty="0"/>
              <a:t>AI</a:t>
            </a:r>
            <a:r>
              <a:rPr lang="zh-CN" altLang="en" dirty="0"/>
              <a:t>。</a:t>
            </a:r>
            <a:endParaRPr lang="en-US" altLang="zh-CN" dirty="0"/>
          </a:p>
          <a:p>
            <a:endParaRPr lang="zh-CN" altLang="e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3BF864-CE3C-9280-0AB0-64966C12EA16}"/>
              </a:ext>
            </a:extLst>
          </p:cNvPr>
          <p:cNvSpPr txBox="1"/>
          <p:nvPr/>
        </p:nvSpPr>
        <p:spPr>
          <a:xfrm>
            <a:off x="3301488" y="257243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https://www.youtube.com/watch?v=viZrOnJclY0&amp;pp=ygUWVG9tYXMgTWlrb2xvdiBXb3JkMnZlYw%3D%3D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F3FC2D-1040-1787-C2C6-A6885E30AD3D}"/>
              </a:ext>
            </a:extLst>
          </p:cNvPr>
          <p:cNvSpPr txBox="1"/>
          <p:nvPr/>
        </p:nvSpPr>
        <p:spPr>
          <a:xfrm>
            <a:off x="3315468" y="4371424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https://www.youtube.com/watch?v=sQ3ll3EXp38&amp;pp=ygUmQmFpZHUgRGVlcCBMZWFybmluZyBSZXNlYXJjaCBJbnN0aXR1dGU%3D</a:t>
            </a:r>
          </a:p>
        </p:txBody>
      </p:sp>
    </p:spTree>
    <p:extLst>
      <p:ext uri="{BB962C8B-B14F-4D97-AF65-F5344CB8AC3E}">
        <p14:creationId xmlns:p14="http://schemas.microsoft.com/office/powerpoint/2010/main" val="408035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2013 </a:t>
            </a:r>
            <a:r>
              <a:rPr lang="zh-CN" altLang="en-US" dirty="0"/>
              <a:t>年深度学习技术的进一步推广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深度学习在语音识别中的应用：</a:t>
            </a:r>
            <a:endParaRPr lang="en-US" altLang="zh-CN" dirty="0"/>
          </a:p>
          <a:p>
            <a:pPr lvl="1"/>
            <a:r>
              <a:rPr lang="zh-CN" altLang="en-US" dirty="0"/>
              <a:t>微软研究院使用深度学习技术大幅提升了语音识别的准确率，标志着深度学习在自然语言处理领域的突破。</a:t>
            </a:r>
          </a:p>
          <a:p>
            <a:r>
              <a:rPr lang="en" altLang="zh-CN" dirty="0"/>
              <a:t>DeepMind</a:t>
            </a:r>
            <a:r>
              <a:rPr lang="zh-CN" altLang="en-US" dirty="0"/>
              <a:t>的崛起：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提出的</a:t>
            </a:r>
            <a:r>
              <a:rPr lang="en" altLang="zh-CN" dirty="0"/>
              <a:t>DQN</a:t>
            </a:r>
            <a:r>
              <a:rPr lang="zh-CN" altLang="en" dirty="0"/>
              <a:t>（</a:t>
            </a:r>
            <a:r>
              <a:rPr lang="zh-CN" altLang="en-US" dirty="0"/>
              <a:t>深度</a:t>
            </a:r>
            <a:r>
              <a:rPr lang="en" altLang="zh-CN" dirty="0"/>
              <a:t>Q</a:t>
            </a:r>
            <a:r>
              <a:rPr lang="zh-CN" altLang="en-US" dirty="0"/>
              <a:t>网络）通过结合深度学习和强化学习，展示</a:t>
            </a:r>
            <a:r>
              <a:rPr lang="en" altLang="zh-CN" dirty="0"/>
              <a:t>DQN</a:t>
            </a:r>
            <a:r>
              <a:rPr lang="zh-CN" altLang="en-US" dirty="0"/>
              <a:t>其</a:t>
            </a:r>
            <a:r>
              <a:rPr lang="en" altLang="zh-CN" dirty="0"/>
              <a:t>AI</a:t>
            </a:r>
            <a:r>
              <a:rPr lang="zh-CN" altLang="en-US" dirty="0"/>
              <a:t>系统在</a:t>
            </a:r>
            <a:r>
              <a:rPr lang="en" altLang="zh-CN" dirty="0"/>
              <a:t>Atari</a:t>
            </a:r>
            <a:r>
              <a:rPr lang="zh-CN" altLang="en-US" dirty="0"/>
              <a:t>游戏中的超人类表现，进一步证明了深度强化学习的潜力。成功在雅达利游戏中实现了人类水平的性能，为深度强化学习奠定了基础。</a:t>
            </a:r>
          </a:p>
          <a:p>
            <a:endParaRPr lang="zh-CN" altLang="e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F823BF-6E34-F04A-9FEF-C2D9924D8E08}"/>
              </a:ext>
            </a:extLst>
          </p:cNvPr>
          <p:cNvSpPr txBox="1"/>
          <p:nvPr/>
        </p:nvSpPr>
        <p:spPr>
          <a:xfrm>
            <a:off x="3315468" y="292978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https://www.youtube.com/watch?v=dJ4rWhpAGFI&amp;pp=ygUMRGVlcE1pbmQgRFFO</a:t>
            </a:r>
          </a:p>
        </p:txBody>
      </p:sp>
    </p:spTree>
    <p:extLst>
      <p:ext uri="{BB962C8B-B14F-4D97-AF65-F5344CB8AC3E}">
        <p14:creationId xmlns:p14="http://schemas.microsoft.com/office/powerpoint/2010/main" val="1755774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7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/>
              <a:t>2014 </a:t>
            </a:r>
            <a:r>
              <a:rPr lang="zh-CN" altLang="en-US" dirty="0"/>
              <a:t>年</a:t>
            </a:r>
            <a:endParaRPr lang="en-US" altLang="zh-CN" dirty="0"/>
          </a:p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/>
              <a:t>AI </a:t>
            </a:r>
            <a:r>
              <a:rPr lang="zh-CN" altLang="en-US" dirty="0"/>
              <a:t>算法高速发展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21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2014 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商业化与巨头布局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生成对抗网络的提出：</a:t>
            </a:r>
            <a:endParaRPr lang="en-US" altLang="zh-CN" dirty="0"/>
          </a:p>
          <a:p>
            <a:pPr lvl="1"/>
            <a:r>
              <a:rPr lang="en" altLang="zh-CN" dirty="0"/>
              <a:t>Ian Goodfellow</a:t>
            </a:r>
            <a:r>
              <a:rPr lang="zh-CN" altLang="en-US" dirty="0"/>
              <a:t>及其同事创造了生成对抗网络（</a:t>
            </a:r>
            <a:r>
              <a:rPr lang="en" altLang="zh-CN" dirty="0"/>
              <a:t>GAN</a:t>
            </a:r>
            <a:r>
              <a:rPr lang="zh-CN" altLang="en" dirty="0"/>
              <a:t>），</a:t>
            </a:r>
            <a:r>
              <a:rPr lang="zh-CN" altLang="en-US" dirty="0"/>
              <a:t>这是一类用于生成照片、转换图像和深度模拟的机器学习框架。</a:t>
            </a:r>
          </a:p>
          <a:p>
            <a:r>
              <a:rPr lang="zh-CN" altLang="en-US" dirty="0"/>
              <a:t>变分自动编码器的引入：</a:t>
            </a:r>
            <a:endParaRPr lang="en-US" altLang="zh-CN" dirty="0"/>
          </a:p>
          <a:p>
            <a:pPr lvl="1"/>
            <a:r>
              <a:rPr lang="en" altLang="zh-CN" dirty="0" err="1"/>
              <a:t>Diederik</a:t>
            </a:r>
            <a:r>
              <a:rPr lang="en" altLang="zh-CN" dirty="0"/>
              <a:t> </a:t>
            </a:r>
            <a:r>
              <a:rPr lang="en" altLang="zh-CN" dirty="0" err="1"/>
              <a:t>Kingma</a:t>
            </a:r>
            <a:r>
              <a:rPr lang="zh-CN" altLang="en-US" dirty="0"/>
              <a:t>和</a:t>
            </a:r>
            <a:r>
              <a:rPr lang="en" altLang="zh-CN" dirty="0"/>
              <a:t>Max Welling</a:t>
            </a:r>
            <a:r>
              <a:rPr lang="zh-CN" altLang="en-US" dirty="0"/>
              <a:t>引入了变分自动编码器来生成图像、视频和文本。</a:t>
            </a:r>
          </a:p>
          <a:p>
            <a:r>
              <a:rPr lang="en" altLang="zh-CN" dirty="0" err="1"/>
              <a:t>DeepFace</a:t>
            </a:r>
            <a:r>
              <a:rPr lang="zh-CN" altLang="en-US" dirty="0"/>
              <a:t>的开发：</a:t>
            </a:r>
            <a:endParaRPr lang="en-US" altLang="zh-CN" dirty="0"/>
          </a:p>
          <a:p>
            <a:pPr lvl="1"/>
            <a:r>
              <a:rPr lang="en" altLang="zh-CN" dirty="0"/>
              <a:t>Facebook</a:t>
            </a:r>
            <a:r>
              <a:rPr lang="zh-CN" altLang="en-US" dirty="0"/>
              <a:t>开发了深度学习面部识别系统</a:t>
            </a:r>
            <a:r>
              <a:rPr lang="en" altLang="zh-CN" dirty="0" err="1"/>
              <a:t>DeepFace</a:t>
            </a:r>
            <a:r>
              <a:rPr lang="zh-CN" altLang="en" dirty="0"/>
              <a:t>，</a:t>
            </a:r>
            <a:r>
              <a:rPr lang="zh-CN" altLang="en-US" dirty="0"/>
              <a:t>能够以接近人类的准确度识别数字图像中的人脸。</a:t>
            </a:r>
          </a:p>
          <a:p>
            <a:r>
              <a:rPr lang="zh-CN" altLang="en-US" dirty="0"/>
              <a:t>谷歌无人驾驶汽车的进展：</a:t>
            </a:r>
            <a:endParaRPr lang="en-US" altLang="zh-CN" dirty="0"/>
          </a:p>
          <a:p>
            <a:pPr lvl="1"/>
            <a:r>
              <a:rPr lang="en-US" altLang="zh-CN" dirty="0"/>
              <a:t>2014</a:t>
            </a:r>
            <a:r>
              <a:rPr lang="zh-CN" altLang="en-US" dirty="0"/>
              <a:t>年，谷歌成为第一个通过美国州自驾车测试的公司。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AD39FA-B96D-69D6-7002-8139FCF7BD12}"/>
              </a:ext>
            </a:extLst>
          </p:cNvPr>
          <p:cNvSpPr txBox="1"/>
          <p:nvPr/>
        </p:nvSpPr>
        <p:spPr>
          <a:xfrm>
            <a:off x="3421118" y="154242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https://www.youtube.com/watch?v=9JpdAg6uMXs&amp;pp=ygUSSWFuIEdvb2RmZWxsb3cgR0FO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3B864D-2999-2643-BDB0-2005B75F0964}"/>
              </a:ext>
            </a:extLst>
          </p:cNvPr>
          <p:cNvSpPr txBox="1"/>
          <p:nvPr/>
        </p:nvSpPr>
        <p:spPr>
          <a:xfrm>
            <a:off x="2874579" y="310280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https://www.youtube.com/watch?v=qJeaCHQ1k2w&amp;pp=ygUDVkFF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A6C488-7204-882F-D1BA-F7EC97415FDD}"/>
              </a:ext>
            </a:extLst>
          </p:cNvPr>
          <p:cNvSpPr txBox="1"/>
          <p:nvPr/>
        </p:nvSpPr>
        <p:spPr>
          <a:xfrm>
            <a:off x="3315468" y="4075413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https://www.youtube.com/watch?v=n0PQqsaGMhs&amp;pp=ygURZmFjZWJvb2sgRGVlcEZhY2U%3D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D7F934-BF65-E23D-FA11-82E7336F3ABC}"/>
              </a:ext>
            </a:extLst>
          </p:cNvPr>
          <p:cNvSpPr txBox="1"/>
          <p:nvPr/>
        </p:nvSpPr>
        <p:spPr>
          <a:xfrm>
            <a:off x="3925123" y="51770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https://www.youtube.com/watch?v=K07cjCaleTk&amp;pp=ygUXR29vZ2xlIFNlbGYtRHJpdmluZy1DYXI%3D</a:t>
            </a:r>
          </a:p>
        </p:txBody>
      </p:sp>
    </p:spTree>
    <p:extLst>
      <p:ext uri="{BB962C8B-B14F-4D97-AF65-F5344CB8AC3E}">
        <p14:creationId xmlns:p14="http://schemas.microsoft.com/office/powerpoint/2010/main" val="363205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29336</TotalTime>
  <Words>1353</Words>
  <Application>Microsoft Macintosh PowerPoint</Application>
  <PresentationFormat>自定义</PresentationFormat>
  <Paragraphs>95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2012 年 AlexNet 与深度学习的崛起</vt:lpstr>
      <vt:lpstr>2012 年 AlexNet 与深度学习的崛起</vt:lpstr>
      <vt:lpstr>PowerPoint 演示文稿</vt:lpstr>
      <vt:lpstr>2013 年深度学习技术的进一步推广</vt:lpstr>
      <vt:lpstr>2013 年深度学习技术的进一步推广</vt:lpstr>
      <vt:lpstr>PowerPoint 演示文稿</vt:lpstr>
      <vt:lpstr>2014 年AI商业化与巨头布局</vt:lpstr>
      <vt:lpstr>2014 年AI商业化与巨头布局</vt:lpstr>
      <vt:lpstr>AI技术的广泛应用</vt:lpstr>
      <vt:lpstr>PowerPoint 演示文稿</vt:lpstr>
      <vt:lpstr>AI 硬件与算法的进步</vt:lpstr>
      <vt:lpstr>PowerPoint 演示文稿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9697</cp:revision>
  <cp:lastPrinted>2023-09-08T09:14:01Z</cp:lastPrinted>
  <dcterms:created xsi:type="dcterms:W3CDTF">2020-08-28T08:44:19Z</dcterms:created>
  <dcterms:modified xsi:type="dcterms:W3CDTF">2025-02-02T13:37:37Z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