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0"/>
  </p:notesMasterIdLst>
  <p:handoutMasterIdLst>
    <p:handoutMasterId r:id="rId21"/>
  </p:handoutMasterIdLst>
  <p:sldIdLst>
    <p:sldId id="603" r:id="rId6"/>
    <p:sldId id="2474" r:id="rId7"/>
    <p:sldId id="2452" r:id="rId8"/>
    <p:sldId id="2453" r:id="rId9"/>
    <p:sldId id="2473" r:id="rId10"/>
    <p:sldId id="2448" r:id="rId11"/>
    <p:sldId id="2475" r:id="rId12"/>
    <p:sldId id="2451" r:id="rId13"/>
    <p:sldId id="2476" r:id="rId14"/>
    <p:sldId id="2450" r:id="rId15"/>
    <p:sldId id="2477" r:id="rId16"/>
    <p:sldId id="2478" r:id="rId17"/>
    <p:sldId id="2449" r:id="rId18"/>
    <p:sldId id="582" r:id="rId1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1D1D1A"/>
    <a:srgbClr val="595757"/>
    <a:srgbClr val="221815"/>
    <a:srgbClr val="91A2BF"/>
    <a:srgbClr val="66BA36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162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07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40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281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90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51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143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2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2015 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年</a:t>
            </a:r>
            <a:endParaRPr lang="en-US" altLang="zh-CN" sz="8800" dirty="0">
              <a:solidFill>
                <a:schemeClr val="bg1"/>
              </a:solidFill>
              <a:latin typeface="Lexend" pitchFamily="2" charset="0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 AI 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重大事件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CB4268-2D2A-7525-DC66-94C37D1B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投资与创业热潮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A0F7EE1-4C0E-A772-434E-35CFB64DD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OpenAI</a:t>
            </a:r>
            <a:r>
              <a:rPr lang="zh-CN" altLang="en-US" dirty="0"/>
              <a:t>的成立：</a:t>
            </a:r>
            <a:endParaRPr lang="en-US" altLang="zh-CN" dirty="0"/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月，特斯拉</a:t>
            </a:r>
            <a:r>
              <a:rPr lang="en" altLang="zh-CN" dirty="0"/>
              <a:t>CEO</a:t>
            </a:r>
            <a:r>
              <a:rPr lang="zh-CN" altLang="en-US" dirty="0"/>
              <a:t>伊隆</a:t>
            </a:r>
            <a:r>
              <a:rPr lang="en-US" altLang="zh-CN" dirty="0"/>
              <a:t>·</a:t>
            </a:r>
            <a:r>
              <a:rPr lang="zh-CN" altLang="en-US" dirty="0"/>
              <a:t>马斯克、</a:t>
            </a:r>
            <a:r>
              <a:rPr lang="en" altLang="zh-CN" dirty="0"/>
              <a:t>Y Combinator</a:t>
            </a:r>
            <a:r>
              <a:rPr lang="zh-CN" altLang="en-US" dirty="0"/>
              <a:t>董事长</a:t>
            </a:r>
            <a:r>
              <a:rPr lang="en" altLang="zh-CN" dirty="0"/>
              <a:t>Sam Altman</a:t>
            </a:r>
            <a:r>
              <a:rPr lang="zh-CN" altLang="en-US" dirty="0"/>
              <a:t>等人共同出资</a:t>
            </a:r>
            <a:r>
              <a:rPr lang="en-US" altLang="zh-CN" dirty="0"/>
              <a:t>10</a:t>
            </a:r>
            <a:r>
              <a:rPr lang="zh-CN" altLang="en-US" dirty="0"/>
              <a:t>亿美元成立了非营利性</a:t>
            </a:r>
            <a:r>
              <a:rPr lang="en" altLang="zh-CN" dirty="0"/>
              <a:t>AI</a:t>
            </a:r>
            <a:r>
              <a:rPr lang="zh-CN" altLang="en-US" dirty="0"/>
              <a:t>研究机构</a:t>
            </a:r>
            <a:r>
              <a:rPr lang="en" altLang="zh-CN" dirty="0"/>
              <a:t>OpenAI</a:t>
            </a:r>
            <a:r>
              <a:rPr lang="zh-CN" altLang="en" dirty="0"/>
              <a:t>，</a:t>
            </a:r>
            <a:r>
              <a:rPr lang="zh-CN" altLang="en-US" dirty="0"/>
              <a:t>旨在推动</a:t>
            </a:r>
            <a:r>
              <a:rPr lang="en" altLang="zh-CN" dirty="0"/>
              <a:t>AI</a:t>
            </a:r>
            <a:r>
              <a:rPr lang="zh-CN" altLang="en-US" dirty="0"/>
              <a:t>的安全研究和开发，确保</a:t>
            </a:r>
            <a:r>
              <a:rPr lang="en" altLang="zh-CN" dirty="0"/>
              <a:t>AI</a:t>
            </a:r>
            <a:r>
              <a:rPr lang="zh-CN" altLang="en-US" dirty="0"/>
              <a:t>技术对人类有益。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创业公司的崛起：</a:t>
            </a:r>
            <a:endParaRPr lang="en-US" altLang="zh-CN" dirty="0"/>
          </a:p>
          <a:p>
            <a:pPr lvl="1"/>
            <a:r>
              <a:rPr lang="en-US" altLang="zh-CN" dirty="0"/>
              <a:t>2015</a:t>
            </a:r>
            <a:r>
              <a:rPr lang="zh-CN" altLang="en-US" dirty="0"/>
              <a:t>年，全球范围内有超过</a:t>
            </a:r>
            <a:r>
              <a:rPr lang="en-US" altLang="zh-CN" dirty="0"/>
              <a:t>300</a:t>
            </a:r>
            <a:r>
              <a:rPr lang="zh-CN" altLang="en-US" dirty="0"/>
              <a:t>笔</a:t>
            </a:r>
            <a:r>
              <a:rPr lang="en" altLang="zh-CN" dirty="0"/>
              <a:t>AI</a:t>
            </a:r>
            <a:r>
              <a:rPr lang="zh-CN" altLang="en-US" dirty="0"/>
              <a:t>领域的投资，总估值超过</a:t>
            </a:r>
            <a:r>
              <a:rPr lang="en-US" altLang="zh-CN" dirty="0"/>
              <a:t>87</a:t>
            </a:r>
            <a:r>
              <a:rPr lang="zh-CN" altLang="en-US" dirty="0"/>
              <a:t>亿美元。许多初创公司如</a:t>
            </a:r>
            <a:r>
              <a:rPr lang="en" altLang="zh-CN" dirty="0"/>
              <a:t>Vicarious</a:t>
            </a:r>
            <a:r>
              <a:rPr lang="zh-CN" altLang="en" dirty="0"/>
              <a:t>、</a:t>
            </a:r>
            <a:r>
              <a:rPr lang="en" altLang="zh-CN" dirty="0"/>
              <a:t>Deep Genomics</a:t>
            </a:r>
            <a:r>
              <a:rPr lang="zh-CN" altLang="en-US" dirty="0"/>
              <a:t>等在</a:t>
            </a:r>
            <a:r>
              <a:rPr lang="en" altLang="zh-CN" dirty="0"/>
              <a:t>AI</a:t>
            </a:r>
            <a:r>
              <a:rPr lang="zh-CN" altLang="en-US" dirty="0"/>
              <a:t>领域取得了显著进展。</a:t>
            </a:r>
          </a:p>
          <a:p>
            <a:r>
              <a:rPr lang="zh-CN" altLang="en-US" dirty="0"/>
              <a:t>巨头的收购与布局：</a:t>
            </a:r>
            <a:endParaRPr lang="en-US" altLang="zh-CN" dirty="0"/>
          </a:p>
          <a:p>
            <a:pPr lvl="1"/>
            <a:r>
              <a:rPr lang="zh-CN" altLang="en-US" dirty="0"/>
              <a:t>谷歌、苹果、</a:t>
            </a:r>
            <a:r>
              <a:rPr lang="en" altLang="zh-CN" dirty="0"/>
              <a:t>IBM</a:t>
            </a:r>
            <a:r>
              <a:rPr lang="zh-CN" altLang="en-US" dirty="0"/>
              <a:t>等科技巨头通过收购</a:t>
            </a:r>
            <a:r>
              <a:rPr lang="en" altLang="zh-CN" dirty="0"/>
              <a:t>AI</a:t>
            </a:r>
            <a:r>
              <a:rPr lang="zh-CN" altLang="en-US" dirty="0"/>
              <a:t>初创公司（如苹果收购</a:t>
            </a:r>
            <a:r>
              <a:rPr lang="en" altLang="zh-CN" dirty="0" err="1"/>
              <a:t>VocalIQ</a:t>
            </a:r>
            <a:r>
              <a:rPr lang="zh-CN" altLang="en-US" dirty="0"/>
              <a:t>和</a:t>
            </a:r>
            <a:r>
              <a:rPr lang="en" altLang="zh-CN" dirty="0" err="1"/>
              <a:t>Perceptio</a:t>
            </a:r>
            <a:r>
              <a:rPr lang="zh-CN" altLang="en" dirty="0"/>
              <a:t>）</a:t>
            </a:r>
            <a:r>
              <a:rPr lang="zh-CN" altLang="en-US" dirty="0"/>
              <a:t>进一步加强了其在</a:t>
            </a:r>
            <a:r>
              <a:rPr lang="en" altLang="zh-CN" dirty="0"/>
              <a:t>AI</a:t>
            </a:r>
            <a:r>
              <a:rPr lang="zh-CN" altLang="en-US" dirty="0"/>
              <a:t>领域的技术储备。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72894F-0149-D498-0C20-5D6AA86042AD}"/>
              </a:ext>
            </a:extLst>
          </p:cNvPr>
          <p:cNvSpPr txBox="1"/>
          <p:nvPr/>
        </p:nvSpPr>
        <p:spPr>
          <a:xfrm>
            <a:off x="2969173" y="139527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https://www.youtube.com/watch?v=yTkZ0waBx7E&amp;pp=ygUbVGhlIGVzdGFibGlzaG1lbnQgb2YgT3BlbkFJ</a:t>
            </a:r>
          </a:p>
        </p:txBody>
      </p:sp>
    </p:spTree>
    <p:extLst>
      <p:ext uri="{BB962C8B-B14F-4D97-AF65-F5344CB8AC3E}">
        <p14:creationId xmlns:p14="http://schemas.microsoft.com/office/powerpoint/2010/main" val="261707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CB4268-2D2A-7525-DC66-94C37D1B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投资与创业热潮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A0F7EE1-4C0E-A772-434E-35CFB64DD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技术突破：</a:t>
            </a:r>
            <a:endParaRPr lang="en-US" altLang="zh-CN" dirty="0"/>
          </a:p>
          <a:p>
            <a:pPr lvl="1"/>
            <a:r>
              <a:rPr lang="en" altLang="zh-CN" dirty="0"/>
              <a:t>AI</a:t>
            </a:r>
            <a:r>
              <a:rPr lang="zh-CN" altLang="en-US" dirty="0"/>
              <a:t>四小龙以计算机视觉（</a:t>
            </a:r>
            <a:r>
              <a:rPr lang="en" altLang="zh-CN" dirty="0"/>
              <a:t>CV</a:t>
            </a:r>
            <a:r>
              <a:rPr lang="zh-CN" altLang="en" dirty="0"/>
              <a:t>）</a:t>
            </a:r>
            <a:r>
              <a:rPr lang="zh-CN" altLang="en-US" dirty="0"/>
              <a:t>技术为核心，迅速崛起。商汤科技凭借深度学习算法在图像识别领域取得领先地位，旷视科技的人脸识别技术广泛应用于安防和金融领域，云从科技在金融和安防领域落地，依图科技则在医疗影像和安防领域表现出色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632591-DDC3-C537-C916-515B926B666D}"/>
              </a:ext>
            </a:extLst>
          </p:cNvPr>
          <p:cNvSpPr txBox="1"/>
          <p:nvPr/>
        </p:nvSpPr>
        <p:spPr>
          <a:xfrm>
            <a:off x="2412124" y="141629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https://www.youtube.com/watch?v=oSM0zHdAuc4&amp;pp=ygUM5ZWG5rGk56eR5oqA</a:t>
            </a:r>
          </a:p>
        </p:txBody>
      </p:sp>
    </p:spTree>
    <p:extLst>
      <p:ext uri="{BB962C8B-B14F-4D97-AF65-F5344CB8AC3E}">
        <p14:creationId xmlns:p14="http://schemas.microsoft.com/office/powerpoint/2010/main" val="33443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4072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2015</a:t>
            </a:r>
            <a:r>
              <a:rPr lang="zh-CN" altLang="en-US" dirty="0"/>
              <a:t>年是</a:t>
            </a:r>
            <a:r>
              <a:rPr lang="en" altLang="zh-CN" dirty="0"/>
              <a:t>AI</a:t>
            </a:r>
            <a:r>
              <a:rPr lang="zh-CN" altLang="en-US" dirty="0"/>
              <a:t>技术从实验室走向商业化的重要一年，深度学习、开源工具、伦理讨论和产品创新成为这一年的关键词。这些事件不仅推动了</a:t>
            </a:r>
            <a:r>
              <a:rPr lang="en" altLang="zh-CN" dirty="0"/>
              <a:t>AI</a:t>
            </a:r>
            <a:r>
              <a:rPr lang="zh-CN" altLang="en-US" dirty="0"/>
              <a:t>技术的快速发展，也为后续的</a:t>
            </a:r>
            <a:r>
              <a:rPr lang="en" altLang="zh-CN" dirty="0"/>
              <a:t>AI</a:t>
            </a:r>
            <a:r>
              <a:rPr lang="zh-CN" altLang="en-US" dirty="0"/>
              <a:t>革命奠定了基础。如需了解更多细节。 </a:t>
            </a:r>
            <a:r>
              <a:rPr lang="en-US" altLang="zh-CN" dirty="0"/>
              <a:t>2015</a:t>
            </a:r>
            <a:r>
              <a:rPr lang="zh-CN" altLang="en-US" dirty="0"/>
              <a:t>年的人工智能研究不仅在技术上取得了重大突破，还在产业应用和学术研究方面展现了巨大的潜力，为后续的发展奠定了坚实的基础。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模型算法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063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16728DC-CE4E-8274-79F0-07957D6E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深度强化学习的突破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7FCC4DB-55FD-97D2-4BF0-DF8B2E615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DeepMind</a:t>
            </a:r>
            <a:r>
              <a:rPr lang="zh-CN" altLang="en-US" dirty="0"/>
              <a:t>的</a:t>
            </a:r>
            <a:r>
              <a:rPr lang="en" altLang="zh-CN" dirty="0"/>
              <a:t>DQN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团队在</a:t>
            </a:r>
            <a:r>
              <a:rPr lang="en-US" altLang="zh-CN" dirty="0"/>
              <a:t>《</a:t>
            </a:r>
            <a:r>
              <a:rPr lang="en" altLang="zh-CN" dirty="0"/>
              <a:t>Nature》</a:t>
            </a:r>
            <a:r>
              <a:rPr lang="zh-CN" altLang="en-US" dirty="0"/>
              <a:t>杂志上发表了关于深度强化学习（</a:t>
            </a:r>
            <a:r>
              <a:rPr lang="en" altLang="zh-CN" dirty="0"/>
              <a:t>DQN</a:t>
            </a:r>
            <a:r>
              <a:rPr lang="zh-CN" altLang="en" dirty="0"/>
              <a:t>）</a:t>
            </a:r>
            <a:r>
              <a:rPr lang="zh-CN" altLang="en-US" dirty="0"/>
              <a:t>的研究成果。通过卷积神经网络（</a:t>
            </a:r>
            <a:r>
              <a:rPr lang="en" altLang="zh-CN" dirty="0"/>
              <a:t>CNN</a:t>
            </a:r>
            <a:r>
              <a:rPr lang="zh-CN" altLang="en" dirty="0"/>
              <a:t>）</a:t>
            </a:r>
            <a:r>
              <a:rPr lang="zh-CN" altLang="en-US" dirty="0"/>
              <a:t>结合</a:t>
            </a:r>
            <a:r>
              <a:rPr lang="en" altLang="zh-CN" dirty="0"/>
              <a:t>Q-learning</a:t>
            </a:r>
            <a:r>
              <a:rPr lang="zh-CN" altLang="en-US" dirty="0"/>
              <a:t>算法，让</a:t>
            </a:r>
            <a:r>
              <a:rPr lang="en" altLang="zh-CN" dirty="0"/>
              <a:t>AI</a:t>
            </a:r>
            <a:r>
              <a:rPr lang="zh-CN" altLang="en-US" dirty="0"/>
              <a:t>能够直接从高维视觉输入（游戏画面的像素）中学习控制策略，并在多个雅达利</a:t>
            </a:r>
            <a:r>
              <a:rPr lang="en-US" altLang="zh-CN" dirty="0"/>
              <a:t>2600</a:t>
            </a:r>
            <a:r>
              <a:rPr lang="zh-CN" altLang="en-US" dirty="0"/>
              <a:t>游戏中取得了超越人类玩家的水平。</a:t>
            </a:r>
          </a:p>
          <a:p>
            <a:r>
              <a:rPr lang="zh-CN" altLang="en-US" dirty="0"/>
              <a:t>多任务强化学习：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进一步扩展了</a:t>
            </a:r>
            <a:r>
              <a:rPr lang="en" altLang="zh-CN" dirty="0"/>
              <a:t>DQN</a:t>
            </a:r>
            <a:r>
              <a:rPr lang="zh-CN" altLang="en" dirty="0"/>
              <a:t>，</a:t>
            </a:r>
            <a:r>
              <a:rPr lang="zh-CN" altLang="en-US" dirty="0"/>
              <a:t>开发了一个能够同时学习多个游戏的系统，展示了深度多任务强化学习和迁移学习的能力。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7E6DA0-68F0-1E2F-3814-846BC930A734}"/>
              </a:ext>
            </a:extLst>
          </p:cNvPr>
          <p:cNvSpPr txBox="1"/>
          <p:nvPr/>
        </p:nvSpPr>
        <p:spPr>
          <a:xfrm>
            <a:off x="3315468" y="1437317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https://www.youtube.com/watch?v=Ih8EfvOzBOY&amp;pp=ygUKZ29vZ2xlIERRTg%3D%3D</a:t>
            </a:r>
          </a:p>
        </p:txBody>
      </p:sp>
    </p:spTree>
    <p:extLst>
      <p:ext uri="{BB962C8B-B14F-4D97-AF65-F5344CB8AC3E}">
        <p14:creationId xmlns:p14="http://schemas.microsoft.com/office/powerpoint/2010/main" val="290441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87DE80-C6AB-DB02-C5FE-1210FC8A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计算机视觉的进展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26A3CD-DB46-5C7F-6018-9806364CB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ResNet</a:t>
            </a:r>
            <a:r>
              <a:rPr lang="zh-CN" altLang="en-US" dirty="0"/>
              <a:t>的提出：</a:t>
            </a:r>
            <a:endParaRPr lang="en-US" altLang="zh-CN" dirty="0"/>
          </a:p>
          <a:p>
            <a:pPr lvl="1"/>
            <a:r>
              <a:rPr lang="en" altLang="zh-CN" dirty="0" err="1"/>
              <a:t>Kaiming</a:t>
            </a:r>
            <a:r>
              <a:rPr lang="en" altLang="zh-CN" dirty="0"/>
              <a:t> He</a:t>
            </a:r>
            <a:r>
              <a:rPr lang="zh-CN" altLang="en-US" dirty="0"/>
              <a:t>及其团队提出了深度残差学习（</a:t>
            </a:r>
            <a:r>
              <a:rPr lang="en" altLang="zh-CN" dirty="0" err="1"/>
              <a:t>ResNet</a:t>
            </a:r>
            <a:r>
              <a:rPr lang="zh-CN" altLang="en" dirty="0"/>
              <a:t>），</a:t>
            </a:r>
            <a:r>
              <a:rPr lang="zh-CN" altLang="en-US" dirty="0"/>
              <a:t>通过引入残差连接解决了深度神经网络中的梯度消失问题，使训练更深的网络成为可能，极大地推动了深度神经网络在图像识别和分类任务中的性能，成为计算机视觉领域的重大突破。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C8D6A2-1CB2-E5FE-CA6A-D0A85888E1D6}"/>
              </a:ext>
            </a:extLst>
          </p:cNvPr>
          <p:cNvSpPr txBox="1"/>
          <p:nvPr/>
        </p:nvSpPr>
        <p:spPr>
          <a:xfrm>
            <a:off x="2853559" y="142867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https://www.youtube.com/watch?v=o_3mboe1jYI&amp;pp=ygUGUmVzTmV0</a:t>
            </a:r>
          </a:p>
        </p:txBody>
      </p:sp>
    </p:spTree>
    <p:extLst>
      <p:ext uri="{BB962C8B-B14F-4D97-AF65-F5344CB8AC3E}">
        <p14:creationId xmlns:p14="http://schemas.microsoft.com/office/powerpoint/2010/main" val="411316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2"/>
                </a:solidFill>
              </a:rPr>
              <a:t>深度学习与开源热潮</a:t>
            </a:r>
            <a:endParaRPr lang="en-US" altLang="zh-CN" dirty="0">
              <a:solidFill>
                <a:schemeClr val="tx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235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深度学习与开源热潮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谷歌开源</a:t>
            </a:r>
            <a:r>
              <a:rPr lang="en" altLang="zh-CN" dirty="0"/>
              <a:t>TensorFlow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月，谷歌开源</a:t>
            </a:r>
            <a:r>
              <a:rPr lang="en" altLang="zh-CN" dirty="0"/>
              <a:t>TensorFlow</a:t>
            </a:r>
            <a:r>
              <a:rPr lang="zh-CN" altLang="en" dirty="0"/>
              <a:t>，</a:t>
            </a:r>
            <a:r>
              <a:rPr lang="zh-CN" altLang="en-US" dirty="0"/>
              <a:t>基于深度学习的框架，为开发者提供构建和训练神经网络的</a:t>
            </a:r>
            <a:r>
              <a:rPr lang="en-US" altLang="zh-CN" dirty="0"/>
              <a:t> API</a:t>
            </a:r>
            <a:r>
              <a:rPr lang="zh-CN" altLang="en-US" dirty="0"/>
              <a:t>。</a:t>
            </a:r>
            <a:r>
              <a:rPr lang="en" altLang="zh-CN" dirty="0"/>
              <a:t>TensorFlow</a:t>
            </a:r>
            <a:r>
              <a:rPr lang="zh-CN" altLang="en-US" dirty="0"/>
              <a:t> 的开源迅速成为</a:t>
            </a:r>
            <a:r>
              <a:rPr lang="en" altLang="zh-CN" dirty="0"/>
              <a:t>AI</a:t>
            </a:r>
            <a:r>
              <a:rPr lang="zh-CN" altLang="en-US" dirty="0"/>
              <a:t>研究和应用的核心工具，推动了全球</a:t>
            </a:r>
            <a:r>
              <a:rPr lang="en" altLang="zh-CN" dirty="0"/>
              <a:t>AI</a:t>
            </a:r>
            <a:r>
              <a:rPr lang="zh-CN" altLang="en-US" dirty="0"/>
              <a:t>技术的发展。成为</a:t>
            </a:r>
            <a:r>
              <a:rPr lang="en" altLang="zh-CN" dirty="0"/>
              <a:t>AI</a:t>
            </a:r>
            <a:r>
              <a:rPr lang="zh-CN" altLang="en-US" dirty="0"/>
              <a:t>领域的里程碑事件，推动了深度学习技术的普及。</a:t>
            </a:r>
          </a:p>
          <a:p>
            <a:r>
              <a:rPr lang="en" altLang="zh-CN" dirty="0"/>
              <a:t>Facebook</a:t>
            </a:r>
            <a:r>
              <a:rPr lang="zh-CN" altLang="en-US" dirty="0"/>
              <a:t>的开源贡献：</a:t>
            </a:r>
            <a:endParaRPr lang="en-US" altLang="zh-CN" dirty="0"/>
          </a:p>
          <a:p>
            <a:pPr lvl="1"/>
            <a:r>
              <a:rPr lang="en" altLang="zh-CN" dirty="0"/>
              <a:t>Facebook</a:t>
            </a:r>
            <a:r>
              <a:rPr lang="zh-CN" altLang="en-US" dirty="0"/>
              <a:t> 在 </a:t>
            </a:r>
            <a:r>
              <a:rPr lang="en-US" altLang="zh-CN" dirty="0"/>
              <a:t>2015</a:t>
            </a:r>
            <a:r>
              <a:rPr lang="zh-CN" altLang="en-US" dirty="0"/>
              <a:t> 年也开源了其深度学习工具，基于</a:t>
            </a:r>
            <a:r>
              <a:rPr lang="en-US" altLang="zh-CN" dirty="0"/>
              <a:t>LUA</a:t>
            </a:r>
            <a:r>
              <a:rPr lang="zh-CN" altLang="en-US" dirty="0"/>
              <a:t> 语言实现的 </a:t>
            </a:r>
            <a:r>
              <a:rPr lang="en" altLang="zh-CN" dirty="0"/>
              <a:t>Torch</a:t>
            </a:r>
            <a:r>
              <a:rPr lang="zh-CN" altLang="en-US" dirty="0"/>
              <a:t> 神经网络库</a:t>
            </a:r>
            <a:r>
              <a:rPr lang="zh-CN" altLang="en" dirty="0"/>
              <a:t>。</a:t>
            </a:r>
          </a:p>
          <a:p>
            <a:r>
              <a:rPr lang="zh-CN" altLang="en-US" dirty="0"/>
              <a:t>其他巨头的开源行动：</a:t>
            </a:r>
            <a:endParaRPr lang="en-US" altLang="zh-CN" dirty="0"/>
          </a:p>
          <a:p>
            <a:pPr lvl="1"/>
            <a:r>
              <a:rPr lang="zh-CN" altLang="en-US" dirty="0"/>
              <a:t>微软开源了分布式机器学习工具包（</a:t>
            </a:r>
            <a:r>
              <a:rPr lang="en" altLang="zh-CN" dirty="0"/>
              <a:t>DMTK</a:t>
            </a:r>
            <a:r>
              <a:rPr lang="zh-CN" altLang="en" dirty="0"/>
              <a:t>），</a:t>
            </a:r>
            <a:r>
              <a:rPr lang="en" altLang="zh-CN" dirty="0"/>
              <a:t>IBM</a:t>
            </a:r>
            <a:r>
              <a:rPr lang="zh-CN" altLang="en-US" dirty="0"/>
              <a:t>开源了其机器学习平台</a:t>
            </a:r>
            <a:r>
              <a:rPr lang="en" altLang="zh-CN" dirty="0" err="1"/>
              <a:t>SystemML</a:t>
            </a:r>
            <a:r>
              <a:rPr lang="zh-CN" altLang="en" dirty="0"/>
              <a:t>，</a:t>
            </a:r>
            <a:r>
              <a:rPr lang="zh-CN" altLang="en-US" dirty="0"/>
              <a:t>进一步推动了</a:t>
            </a:r>
            <a:r>
              <a:rPr lang="en" altLang="zh-CN" dirty="0"/>
              <a:t>AI</a:t>
            </a:r>
            <a:r>
              <a:rPr lang="zh-CN" altLang="en-US" dirty="0"/>
              <a:t>技术的普及。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503EFE-345B-852F-5D4F-43821A4FF033}"/>
              </a:ext>
            </a:extLst>
          </p:cNvPr>
          <p:cNvSpPr txBox="1"/>
          <p:nvPr/>
        </p:nvSpPr>
        <p:spPr>
          <a:xfrm>
            <a:off x="3610304" y="1302088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https://www.youtube.com/watch?v=yjprpOoH5c8&amp;t=81s&amp;pp=ygUKVGVuc29yRmxvdw%3D%3D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0CDF17-7064-E1BC-D2F4-1DD557C9ACAB}"/>
              </a:ext>
            </a:extLst>
          </p:cNvPr>
          <p:cNvSpPr txBox="1"/>
          <p:nvPr/>
        </p:nvSpPr>
        <p:spPr>
          <a:xfrm>
            <a:off x="3778469" y="334913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https://www.youtube.com/watch?v=UeynXpQxLAI&amp;t=354s&amp;pp=ygUObWljcm9zb2Z0IERNVEs%3D</a:t>
            </a:r>
          </a:p>
        </p:txBody>
      </p:sp>
    </p:spTree>
    <p:extLst>
      <p:ext uri="{BB962C8B-B14F-4D97-AF65-F5344CB8AC3E}">
        <p14:creationId xmlns:p14="http://schemas.microsoft.com/office/powerpoint/2010/main" val="35848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应用落地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19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492E3F1-1452-0498-CE04-6BF2D57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产品的商业化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6FCAF8-CEB4-D538-8B5F-2D92908DC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谷歌相册与智能回复：</a:t>
            </a:r>
            <a:endParaRPr lang="en-US" altLang="zh-CN" dirty="0"/>
          </a:p>
          <a:p>
            <a:pPr lvl="1"/>
            <a:r>
              <a:rPr lang="zh-CN" altLang="en-US" dirty="0"/>
              <a:t>谷歌推出了基于深度学习的谷歌相册服务，能够自动分类和识别照片中的人物和场景。此外，谷歌还推出了邮件智能回复功能“</a:t>
            </a:r>
            <a:r>
              <a:rPr lang="en" altLang="zh-CN" dirty="0"/>
              <a:t>Smart Reply”</a:t>
            </a:r>
            <a:r>
              <a:rPr lang="zh-CN" altLang="en" dirty="0"/>
              <a:t>，</a:t>
            </a:r>
            <a:r>
              <a:rPr lang="zh-CN" altLang="en-US" dirty="0"/>
              <a:t>利用自然语言处理技术生成邮件回复建议。</a:t>
            </a:r>
          </a:p>
          <a:p>
            <a:r>
              <a:rPr lang="en" altLang="zh-CN" dirty="0"/>
              <a:t>Facebook</a:t>
            </a:r>
            <a:r>
              <a:rPr lang="zh-CN" altLang="en-US" dirty="0"/>
              <a:t>的</a:t>
            </a:r>
            <a:r>
              <a:rPr lang="en" altLang="zh-CN" dirty="0"/>
              <a:t>AI</a:t>
            </a:r>
            <a:r>
              <a:rPr lang="zh-CN" altLang="en-US" dirty="0"/>
              <a:t>助手</a:t>
            </a:r>
            <a:r>
              <a:rPr lang="en" altLang="zh-CN" dirty="0"/>
              <a:t>M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Facebook</a:t>
            </a:r>
            <a:r>
              <a:rPr lang="zh-CN" altLang="en-US" dirty="0"/>
              <a:t>推出了内置于</a:t>
            </a:r>
            <a:r>
              <a:rPr lang="en" altLang="zh-CN" dirty="0"/>
              <a:t>Messenger</a:t>
            </a:r>
            <a:r>
              <a:rPr lang="zh-CN" altLang="en-US" dirty="0"/>
              <a:t>的</a:t>
            </a:r>
            <a:r>
              <a:rPr lang="en" altLang="zh-CN" dirty="0"/>
              <a:t>AI</a:t>
            </a:r>
            <a:r>
              <a:rPr lang="zh-CN" altLang="en-US" dirty="0"/>
              <a:t>助手</a:t>
            </a:r>
            <a:r>
              <a:rPr lang="en" altLang="zh-CN" dirty="0"/>
              <a:t>M</a:t>
            </a:r>
            <a:r>
              <a:rPr lang="zh-CN" altLang="en" dirty="0"/>
              <a:t>，</a:t>
            </a:r>
            <a:r>
              <a:rPr lang="zh-CN" altLang="en-US" dirty="0"/>
              <a:t>能够通过人工智能生成对话回复，并逐步学习用户的偏好</a:t>
            </a:r>
            <a:r>
              <a:rPr lang="en-US" altLang="zh-CN" dirty="0"/>
              <a:t>13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特斯拉的自动驾驶：</a:t>
            </a:r>
            <a:endParaRPr lang="en-US" altLang="zh-CN" dirty="0"/>
          </a:p>
          <a:p>
            <a:pPr lvl="1"/>
            <a:r>
              <a:rPr lang="zh-CN" altLang="en-US" dirty="0"/>
              <a:t>特斯拉发布了</a:t>
            </a:r>
            <a:r>
              <a:rPr lang="en" altLang="zh-CN" dirty="0"/>
              <a:t>Autopilot</a:t>
            </a:r>
            <a:r>
              <a:rPr lang="zh-CN" altLang="en-US" dirty="0"/>
              <a:t>系统，首次将部分自动驾驶功能引入商用车辆，标志着自动驾驶技术的重大进展</a:t>
            </a:r>
            <a:r>
              <a:rPr lang="en-US" altLang="zh-CN" dirty="0"/>
              <a:t>1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ED61AD-8B7F-9B05-729A-C9AB6F2FAFFD}"/>
              </a:ext>
            </a:extLst>
          </p:cNvPr>
          <p:cNvSpPr txBox="1"/>
          <p:nvPr/>
        </p:nvSpPr>
        <p:spPr>
          <a:xfrm>
            <a:off x="3315468" y="1346967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https://www.youtube.com/watch?v=gqDwuzEbwXM&amp;pp=ygUVR29vZ2xlIFBob3RvcyBTZXJ2aWNl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29FB79-4BAF-1960-588E-22BE76197FB2}"/>
              </a:ext>
            </a:extLst>
          </p:cNvPr>
          <p:cNvSpPr txBox="1"/>
          <p:nvPr/>
        </p:nvSpPr>
        <p:spPr>
          <a:xfrm>
            <a:off x="3736428" y="295080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https://www.youtube.com/watch?v=9hEzUvQC21U&amp;pp=ygUURmFjZWJvb2sgTWVzc2VuZ2VyIE0%3D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8509361-700B-B291-FFBB-BB53799DFAE1}"/>
              </a:ext>
            </a:extLst>
          </p:cNvPr>
          <p:cNvSpPr txBox="1"/>
          <p:nvPr/>
        </p:nvSpPr>
        <p:spPr>
          <a:xfrm>
            <a:off x="3525948" y="437536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https://www.youtube.com/watch?v=TUDiG7PcLBs&amp;pp=ygUPdGVzbGEgQXV0b3BpbG90</a:t>
            </a:r>
          </a:p>
        </p:txBody>
      </p:sp>
    </p:spTree>
    <p:extLst>
      <p:ext uri="{BB962C8B-B14F-4D97-AF65-F5344CB8AC3E}">
        <p14:creationId xmlns:p14="http://schemas.microsoft.com/office/powerpoint/2010/main" val="3286900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" altLang="zh-CN" dirty="0"/>
              <a:t>AI</a:t>
            </a:r>
            <a:r>
              <a:rPr lang="zh-CN" altLang="en-US" dirty="0"/>
              <a:t>投资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3922031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29340</TotalTime>
  <Words>941</Words>
  <Application>Microsoft Macintosh PowerPoint</Application>
  <PresentationFormat>自定义</PresentationFormat>
  <Paragraphs>61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深度强化学习的突破</vt:lpstr>
      <vt:lpstr>计算机视觉的进展</vt:lpstr>
      <vt:lpstr>PowerPoint 演示文稿</vt:lpstr>
      <vt:lpstr>深度学习与开源热潮</vt:lpstr>
      <vt:lpstr>PowerPoint 演示文稿</vt:lpstr>
      <vt:lpstr>AI产品的商业化</vt:lpstr>
      <vt:lpstr>PowerPoint 演示文稿</vt:lpstr>
      <vt:lpstr>AI投资与创业热潮</vt:lpstr>
      <vt:lpstr>AI投资与创业热潮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9686</cp:revision>
  <cp:lastPrinted>2023-09-08T09:14:01Z</cp:lastPrinted>
  <dcterms:created xsi:type="dcterms:W3CDTF">2020-08-28T08:44:19Z</dcterms:created>
  <dcterms:modified xsi:type="dcterms:W3CDTF">2025-02-02T13:08:10Z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