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3.xml" ContentType="application/vnd.openxmlformats-officedocument.theme+xml"/>
  <Override PartName="/ppt/slideLayouts/slideLayout8.xml" ContentType="application/vnd.openxmlformats-officedocument.presentationml.slideLayout+xml"/>
  <Override PartName="/ppt/theme/theme4.xml" ContentType="application/vnd.openxmlformats-officedocument.theme+xml"/>
  <Override PartName="/ppt/slideLayouts/slideLayout9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2"/>
  </p:notesMasterIdLst>
  <p:handoutMasterIdLst>
    <p:handoutMasterId r:id="rId23"/>
  </p:handoutMasterIdLst>
  <p:sldIdLst>
    <p:sldId id="603" r:id="rId6"/>
    <p:sldId id="2474" r:id="rId7"/>
    <p:sldId id="2448" r:id="rId8"/>
    <p:sldId id="2473" r:id="rId9"/>
    <p:sldId id="2479" r:id="rId10"/>
    <p:sldId id="2478" r:id="rId11"/>
    <p:sldId id="2454" r:id="rId12"/>
    <p:sldId id="2455" r:id="rId13"/>
    <p:sldId id="2475" r:id="rId14"/>
    <p:sldId id="2450" r:id="rId15"/>
    <p:sldId id="2451" r:id="rId16"/>
    <p:sldId id="2477" r:id="rId17"/>
    <p:sldId id="2453" r:id="rId18"/>
    <p:sldId id="2476" r:id="rId19"/>
    <p:sldId id="2449" r:id="rId20"/>
    <p:sldId id="582" r:id="rId21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432FF"/>
    <a:srgbClr val="1D1D1A"/>
    <a:srgbClr val="595757"/>
    <a:srgbClr val="221815"/>
    <a:srgbClr val="91A2BF"/>
    <a:srgbClr val="66BA36"/>
    <a:srgbClr val="E4EBEA"/>
    <a:srgbClr val="C00000"/>
    <a:srgbClr val="FFFF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51" autoAdjust="0"/>
    <p:restoredTop sz="96291" autoAdjust="0"/>
  </p:normalViewPr>
  <p:slideViewPr>
    <p:cSldViewPr snapToGrid="0" snapToObjects="1">
      <p:cViewPr varScale="1">
        <p:scale>
          <a:sx n="122" d="100"/>
          <a:sy n="122" d="100"/>
        </p:scale>
        <p:origin x="240" y="31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2/2/25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3004737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1800745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9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195137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12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151307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007436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274185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8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644589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792400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024778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912986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bg1"/>
                </a:solidFill>
                <a:latin typeface="Lexend" pitchFamily="2" charset="0"/>
              </a:rPr>
              <a:t>2016 </a:t>
            </a: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年</a:t>
            </a:r>
            <a:endParaRPr lang="en-US" altLang="zh-CN" sz="8800" dirty="0">
              <a:solidFill>
                <a:schemeClr val="bg1"/>
              </a:solidFill>
              <a:latin typeface="Lexend" pitchFamily="2" charset="0"/>
            </a:endParaRPr>
          </a:p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bg1"/>
                </a:solidFill>
                <a:latin typeface="Lexend" pitchFamily="2" charset="0"/>
              </a:rPr>
              <a:t> AI </a:t>
            </a:r>
            <a:r>
              <a:rPr lang="zh-CN" altLang="en-US" sz="8800" dirty="0">
                <a:solidFill>
                  <a:schemeClr val="bg1"/>
                </a:solidFill>
                <a:latin typeface="Lexend" pitchFamily="2" charset="0"/>
              </a:rPr>
              <a:t>重大事件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10BA8A3-BB0F-5A14-A68C-B2D7C565A3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无人驾驶技术的发展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1C998817-F5ED-092F-C628-081A904A24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特斯拉自动驾驶系统：</a:t>
            </a:r>
            <a:endParaRPr lang="en-US" altLang="zh-CN" dirty="0"/>
          </a:p>
          <a:p>
            <a:pPr lvl="1"/>
            <a:r>
              <a:rPr lang="zh-CN" altLang="en-US" dirty="0"/>
              <a:t>特斯拉的自动驾驶系统在 </a:t>
            </a:r>
            <a:r>
              <a:rPr lang="en-US" altLang="zh-CN" dirty="0"/>
              <a:t>2016</a:t>
            </a:r>
            <a:r>
              <a:rPr lang="zh-CN" altLang="en-US" dirty="0"/>
              <a:t> 年取得了显著进展，尽管发生了一些事故，但其自动驾驶功能在某些情况下已经能够帮助司机避免危险。</a:t>
            </a:r>
          </a:p>
          <a:p>
            <a:r>
              <a:rPr lang="zh-CN" altLang="en-US" dirty="0"/>
              <a:t>无人驾驶出租车：</a:t>
            </a:r>
            <a:endParaRPr lang="en-US" altLang="zh-CN" dirty="0"/>
          </a:p>
          <a:p>
            <a:pPr lvl="1"/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月，新加坡的 </a:t>
            </a:r>
            <a:r>
              <a:rPr lang="en" altLang="zh-CN" dirty="0" err="1"/>
              <a:t>nuTonomy</a:t>
            </a:r>
            <a:r>
              <a:rPr lang="zh-CN" altLang="en-US" dirty="0"/>
              <a:t> 公司开始测试无人驾驶出租车，成为第一家向公众开放自动驾驶汽车的公司。</a:t>
            </a:r>
          </a:p>
          <a:p>
            <a:r>
              <a:rPr lang="zh-CN" altLang="en-US" dirty="0"/>
              <a:t>谷歌</a:t>
            </a:r>
            <a:r>
              <a:rPr lang="en" altLang="zh-CN" dirty="0"/>
              <a:t>Waymo</a:t>
            </a:r>
            <a:r>
              <a:rPr lang="zh-CN" altLang="en" dirty="0"/>
              <a:t>：</a:t>
            </a:r>
            <a:endParaRPr lang="en-US" altLang="zh-CN" dirty="0"/>
          </a:p>
          <a:p>
            <a:pPr lvl="1"/>
            <a:r>
              <a:rPr lang="zh-CN" altLang="en-US" dirty="0"/>
              <a:t>谷歌的无人驾驶项目在</a:t>
            </a:r>
            <a:r>
              <a:rPr lang="en-US" altLang="zh-CN" dirty="0"/>
              <a:t>2016</a:t>
            </a:r>
            <a:r>
              <a:rPr lang="zh-CN" altLang="en-US" dirty="0"/>
              <a:t>年底正式以独立公司</a:t>
            </a:r>
            <a:r>
              <a:rPr lang="en" altLang="zh-CN" dirty="0"/>
              <a:t>Waymo</a:t>
            </a:r>
            <a:r>
              <a:rPr lang="zh-CN" altLang="en-US" dirty="0"/>
              <a:t>的形式运营。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50C148E-9A47-3FF2-2C6F-25C09318C14E}"/>
              </a:ext>
            </a:extLst>
          </p:cNvPr>
          <p:cNvSpPr txBox="1"/>
          <p:nvPr/>
        </p:nvSpPr>
        <p:spPr>
          <a:xfrm>
            <a:off x="3505200" y="150037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https://www.youtube.com/watch?v=TUDiG7PcLBs&amp;pp=ygUPdGVzbGEgYXV0b3BpbG90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CFB8B5F-69CF-BF0F-C578-ACD70EE4071D}"/>
              </a:ext>
            </a:extLst>
          </p:cNvPr>
          <p:cNvSpPr txBox="1"/>
          <p:nvPr/>
        </p:nvSpPr>
        <p:spPr>
          <a:xfrm>
            <a:off x="2969172" y="2908765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https://www.youtube.com/watch?v=NCuqygpwTUA&amp;pp=ygUIbnVUb25vbXk%3D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C91E723B-01EF-AE31-9C08-746CD5D929E5}"/>
              </a:ext>
            </a:extLst>
          </p:cNvPr>
          <p:cNvSpPr txBox="1"/>
          <p:nvPr/>
        </p:nvSpPr>
        <p:spPr>
          <a:xfrm>
            <a:off x="2727435" y="4354923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https://www.youtube.com/watch?v=kDv3dvBEkwk&amp;pp=ygUMZ29vZ2xlIFdheW1v</a:t>
            </a:r>
          </a:p>
        </p:txBody>
      </p:sp>
    </p:spTree>
    <p:extLst>
      <p:ext uri="{BB962C8B-B14F-4D97-AF65-F5344CB8AC3E}">
        <p14:creationId xmlns:p14="http://schemas.microsoft.com/office/powerpoint/2010/main" val="2871253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A0A4B7F7-0450-5561-9B54-E7E9CDE13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语音识别技术的突破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42C1E1E-6969-909B-0303-FF6E6F05F8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月，微软宣布其语音识别系统的错误率降至</a:t>
            </a:r>
            <a:r>
              <a:rPr lang="en-US" altLang="zh-CN" dirty="0"/>
              <a:t>5.9%</a:t>
            </a:r>
            <a:r>
              <a:rPr lang="zh-CN" altLang="en-US" dirty="0"/>
              <a:t>，首次达到人类专业转录员的水平，这是语音识别技术的一个重要里程碑。这一突破推动了语音助手（如 </a:t>
            </a:r>
            <a:r>
              <a:rPr lang="en" altLang="zh-CN" dirty="0"/>
              <a:t>Cortana</a:t>
            </a:r>
            <a:r>
              <a:rPr lang="zh-CN" altLang="en" dirty="0"/>
              <a:t>、</a:t>
            </a:r>
            <a:r>
              <a:rPr lang="en" altLang="zh-CN" dirty="0"/>
              <a:t>Alexa</a:t>
            </a:r>
            <a:r>
              <a:rPr lang="zh-CN" altLang="en" dirty="0"/>
              <a:t>）</a:t>
            </a:r>
            <a:r>
              <a:rPr lang="zh-CN" altLang="en-US" dirty="0"/>
              <a:t>的普及，并为自然语言处理技术的发展奠定了基础。</a:t>
            </a:r>
          </a:p>
          <a:p>
            <a:endParaRPr lang="en-US" altLang="zh-CN" dirty="0"/>
          </a:p>
          <a:p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9</a:t>
            </a:r>
            <a:r>
              <a:rPr lang="zh-CN" altLang="en-US" dirty="0"/>
              <a:t>月，谷歌推出了</a:t>
            </a:r>
            <a:r>
              <a:rPr lang="en" altLang="zh-CN" dirty="0"/>
              <a:t>Google Neural Machine Translation</a:t>
            </a:r>
            <a:r>
              <a:rPr lang="zh-CN" altLang="en" dirty="0"/>
              <a:t>（</a:t>
            </a:r>
            <a:r>
              <a:rPr lang="en" altLang="zh-CN" dirty="0"/>
              <a:t>GNMT</a:t>
            </a:r>
            <a:r>
              <a:rPr lang="zh-CN" altLang="en" dirty="0"/>
              <a:t>），</a:t>
            </a:r>
            <a:r>
              <a:rPr lang="zh-CN" altLang="en-US" dirty="0"/>
              <a:t>这是一个完全基于神经网络的机器翻译系统。降低了传统翻译错误率，提升了翻译质量。微软也在同年推出了基于神经网络的 </a:t>
            </a:r>
            <a:r>
              <a:rPr lang="en" altLang="zh-CN" dirty="0"/>
              <a:t>Microsoft Translator</a:t>
            </a:r>
            <a:r>
              <a:rPr lang="zh-CN" altLang="en-US" dirty="0"/>
              <a:t> 应用，支持九种语言的即时对话。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D1E5047-1968-A87B-714A-2E55FD340BED}"/>
              </a:ext>
            </a:extLst>
          </p:cNvPr>
          <p:cNvSpPr txBox="1"/>
          <p:nvPr/>
        </p:nvSpPr>
        <p:spPr>
          <a:xfrm>
            <a:off x="1056290" y="3076931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https://www.youtube.com/watch?v=OPTKlycwIkM&amp;pp=ygUhR29vZ2xlIE5ldXJhbCBNYWNoaW5lIFRyYW5zbGF0aW9u</a:t>
            </a:r>
          </a:p>
        </p:txBody>
      </p:sp>
    </p:spTree>
    <p:extLst>
      <p:ext uri="{BB962C8B-B14F-4D97-AF65-F5344CB8AC3E}">
        <p14:creationId xmlns:p14="http://schemas.microsoft.com/office/powerpoint/2010/main" val="29656160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AI </a:t>
            </a:r>
            <a:r>
              <a:rPr lang="zh-CN" altLang="en-US" dirty="0">
                <a:latin typeface="Lexend" pitchFamily="2" charset="0"/>
                <a:ea typeface="+mj-ea"/>
              </a:rPr>
              <a:t>产业政策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160248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962482E6-1263-9E00-95FC-D08192308F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白宫发布</a:t>
            </a:r>
            <a:r>
              <a:rPr lang="en" altLang="zh-CN" dirty="0"/>
              <a:t>AI</a:t>
            </a:r>
            <a:r>
              <a:rPr lang="zh-CN" altLang="en-US" dirty="0"/>
              <a:t>战略报告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9498AA40-1E7E-E892-D90B-2CD654BCA4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10</a:t>
            </a:r>
            <a:r>
              <a:rPr lang="zh-CN" altLang="en-US" dirty="0"/>
              <a:t>月，美国白宫发布了</a:t>
            </a:r>
            <a:r>
              <a:rPr lang="en-US" altLang="zh-CN" dirty="0"/>
              <a:t>《</a:t>
            </a:r>
            <a:r>
              <a:rPr lang="zh-CN" altLang="en-US" dirty="0"/>
              <a:t>为人工智能的未来做好准备</a:t>
            </a:r>
            <a:r>
              <a:rPr lang="en-US" altLang="zh-CN" dirty="0"/>
              <a:t>》</a:t>
            </a:r>
            <a:r>
              <a:rPr lang="zh-CN" altLang="en-US" dirty="0"/>
              <a:t>和</a:t>
            </a:r>
            <a:r>
              <a:rPr lang="en-US" altLang="zh-CN" dirty="0"/>
              <a:t>《</a:t>
            </a:r>
            <a:r>
              <a:rPr lang="zh-CN" altLang="en-US" dirty="0"/>
              <a:t>国家人工智能研究与发展战略计划</a:t>
            </a:r>
            <a:r>
              <a:rPr lang="en-US" altLang="zh-CN" dirty="0"/>
              <a:t>》</a:t>
            </a:r>
            <a:r>
              <a:rPr lang="zh-CN" altLang="en-US" dirty="0"/>
              <a:t>，探讨了</a:t>
            </a:r>
            <a:r>
              <a:rPr lang="en" altLang="zh-CN" dirty="0"/>
              <a:t>AI</a:t>
            </a:r>
            <a:r>
              <a:rPr lang="zh-CN" altLang="en-US" dirty="0"/>
              <a:t>的发展规划及其对社会的影响，将</a:t>
            </a:r>
            <a:r>
              <a:rPr lang="en" altLang="zh-CN" dirty="0"/>
              <a:t>AI</a:t>
            </a:r>
            <a:r>
              <a:rPr lang="zh-CN" altLang="en-US" dirty="0"/>
              <a:t>发展提升为国家战略。</a:t>
            </a:r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zh-CN" altLang="en-US" dirty="0"/>
              <a:t>报告为 </a:t>
            </a:r>
            <a:r>
              <a:rPr lang="en" altLang="zh-CN" dirty="0"/>
              <a:t>AI</a:t>
            </a:r>
            <a:r>
              <a:rPr lang="zh-CN" altLang="en-US" dirty="0"/>
              <a:t> 的研究、应用和监管提供了政策框架，推动了全球对 </a:t>
            </a:r>
            <a:r>
              <a:rPr lang="en" altLang="zh-CN" dirty="0"/>
              <a:t>AI</a:t>
            </a:r>
            <a:r>
              <a:rPr lang="zh-CN" altLang="en-US" dirty="0"/>
              <a:t> 的重视。</a:t>
            </a:r>
          </a:p>
          <a:p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A57C240-3FA6-6736-0622-7DE3D7499B94}"/>
              </a:ext>
            </a:extLst>
          </p:cNvPr>
          <p:cNvSpPr txBox="1"/>
          <p:nvPr/>
        </p:nvSpPr>
        <p:spPr>
          <a:xfrm>
            <a:off x="1855077" y="1436095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altLang="zh-CN" sz="1200" dirty="0">
                <a:solidFill>
                  <a:srgbClr val="0432FF"/>
                </a:solidFill>
              </a:rPr>
              <a:t>https://</a:t>
            </a:r>
            <a:r>
              <a:rPr lang="en" altLang="zh-CN" sz="1200" dirty="0" err="1">
                <a:solidFill>
                  <a:srgbClr val="0432FF"/>
                </a:solidFill>
              </a:rPr>
              <a:t>www.youtube.com</a:t>
            </a:r>
            <a:r>
              <a:rPr lang="en" altLang="zh-CN" sz="1200" dirty="0">
                <a:solidFill>
                  <a:srgbClr val="0432FF"/>
                </a:solidFill>
              </a:rPr>
              <a:t>/</a:t>
            </a:r>
            <a:r>
              <a:rPr lang="en" altLang="zh-CN" sz="1200" dirty="0" err="1">
                <a:solidFill>
                  <a:srgbClr val="0432FF"/>
                </a:solidFill>
              </a:rPr>
              <a:t>watch?v</a:t>
            </a:r>
            <a:r>
              <a:rPr lang="en" altLang="zh-CN" sz="1200" dirty="0">
                <a:solidFill>
                  <a:srgbClr val="0432FF"/>
                </a:solidFill>
              </a:rPr>
              <a:t>=1lclXyLPLPg</a:t>
            </a:r>
            <a:endParaRPr lang="zh-CN" altLang="en-US" sz="1200" dirty="0">
              <a:solidFill>
                <a:srgbClr val="0432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9172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总结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2626255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F73186F-EDD3-89C1-9476-2A0A77B30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898AF5A-0B63-3D29-441D-41D1895AC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-US" altLang="zh-CN" dirty="0"/>
              <a:t>2016</a:t>
            </a:r>
            <a:r>
              <a:rPr lang="zh-CN" altLang="en-US" dirty="0"/>
              <a:t> 年是 </a:t>
            </a:r>
            <a:r>
              <a:rPr lang="en" altLang="zh-CN" dirty="0"/>
              <a:t>AI</a:t>
            </a:r>
            <a:r>
              <a:rPr lang="zh-CN" altLang="en-US" dirty="0"/>
              <a:t> 技术从实验室走向商业化的重要一年，</a:t>
            </a:r>
            <a:r>
              <a:rPr lang="en" altLang="zh-CN" dirty="0"/>
              <a:t>AlphaGo</a:t>
            </a:r>
            <a:r>
              <a:rPr lang="zh-CN" altLang="en-US" dirty="0"/>
              <a:t> 的胜利、自动驾驶的进展、语音识别的突破等事件不仅推动了技术的进步，也引发了社会对 </a:t>
            </a:r>
            <a:r>
              <a:rPr lang="en" altLang="zh-CN" dirty="0"/>
              <a:t>AI</a:t>
            </a:r>
            <a:r>
              <a:rPr lang="zh-CN" altLang="en-US" dirty="0"/>
              <a:t> 伦理和安全的广泛讨论。这些事件为后续的 </a:t>
            </a:r>
            <a:r>
              <a:rPr lang="en" altLang="zh-CN" dirty="0"/>
              <a:t>AI</a:t>
            </a:r>
            <a:r>
              <a:rPr lang="zh-CN" altLang="en-US" dirty="0"/>
              <a:t> 革命奠定了基础。</a:t>
            </a:r>
          </a:p>
        </p:txBody>
      </p:sp>
    </p:spTree>
    <p:extLst>
      <p:ext uri="{BB962C8B-B14F-4D97-AF65-F5344CB8AC3E}">
        <p14:creationId xmlns:p14="http://schemas.microsoft.com/office/powerpoint/2010/main" val="37380733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AI </a:t>
            </a:r>
            <a:r>
              <a:rPr lang="zh-CN" altLang="en-US" dirty="0">
                <a:latin typeface="Lexend" pitchFamily="2" charset="0"/>
                <a:ea typeface="+mj-ea"/>
              </a:rPr>
              <a:t>模型与算法进步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6253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AEA055-67C8-0AFC-274E-C1C28266C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AlphaGo</a:t>
            </a:r>
            <a:r>
              <a:rPr lang="zh-CN" altLang="en-US" dirty="0"/>
              <a:t>击败世界围棋冠军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2B731-5E75-DC61-AAB4-49D785AA410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事件：</a:t>
            </a:r>
            <a:endParaRPr lang="en-US" altLang="zh-CN" dirty="0"/>
          </a:p>
          <a:p>
            <a:pPr lvl="1"/>
            <a:r>
              <a:rPr lang="en-US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3</a:t>
            </a:r>
            <a:r>
              <a:rPr lang="zh-CN" altLang="en-US" dirty="0"/>
              <a:t>月，谷歌</a:t>
            </a:r>
            <a:r>
              <a:rPr lang="en" altLang="zh-CN" dirty="0"/>
              <a:t>DeepMind</a:t>
            </a:r>
            <a:r>
              <a:rPr lang="zh-CN" altLang="en-US" dirty="0"/>
              <a:t>开发的人工智能程序</a:t>
            </a:r>
            <a:r>
              <a:rPr lang="en" altLang="zh-CN" dirty="0"/>
              <a:t>AlphaGo</a:t>
            </a:r>
            <a:r>
              <a:rPr lang="zh-CN" altLang="en-US" dirty="0"/>
              <a:t>在韩国首尔以</a:t>
            </a:r>
            <a:r>
              <a:rPr lang="en-US" altLang="zh-CN" dirty="0"/>
              <a:t>4:1</a:t>
            </a:r>
            <a:r>
              <a:rPr lang="zh-CN" altLang="en-US" dirty="0"/>
              <a:t>的成绩战胜了世界围棋大师李世石。围棋因其复杂性长期被视为“人类智慧的最后堡垒”，</a:t>
            </a:r>
            <a:r>
              <a:rPr lang="en" altLang="zh-CN" dirty="0"/>
              <a:t>AlphaGo</a:t>
            </a:r>
            <a:r>
              <a:rPr lang="zh-CN" altLang="en-US" dirty="0"/>
              <a:t>的胜利展示了深度学习与强化学习的强大能力。</a:t>
            </a:r>
            <a:endParaRPr lang="en-US" altLang="zh-CN" dirty="0"/>
          </a:p>
          <a:p>
            <a:r>
              <a:rPr lang="zh-CN" altLang="en-US" dirty="0"/>
              <a:t>意义：</a:t>
            </a:r>
            <a:endParaRPr lang="en-US" altLang="zh-CN" dirty="0"/>
          </a:p>
          <a:p>
            <a:pPr lvl="1"/>
            <a:r>
              <a:rPr lang="zh-CN" altLang="en-US" dirty="0"/>
              <a:t>这一胜利不仅推动了公众对</a:t>
            </a:r>
            <a:r>
              <a:rPr lang="en" altLang="zh-CN" dirty="0"/>
              <a:t>AI</a:t>
            </a:r>
            <a:r>
              <a:rPr lang="zh-CN" altLang="en-US" dirty="0"/>
              <a:t>的关注，也加速了深度学习技术在各领域的应用。这一事件标志着</a:t>
            </a:r>
            <a:r>
              <a:rPr lang="en" altLang="zh-CN" dirty="0"/>
              <a:t>AI</a:t>
            </a:r>
            <a:r>
              <a:rPr lang="zh-CN" altLang="en-US" dirty="0"/>
              <a:t>在复杂策略游戏中的巨大进步，引起了全球广泛关注。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F58F0435-F28C-0DE8-2347-A0F6368E056C}"/>
              </a:ext>
            </a:extLst>
          </p:cNvPr>
          <p:cNvSpPr txBox="1"/>
          <p:nvPr/>
        </p:nvSpPr>
        <p:spPr>
          <a:xfrm>
            <a:off x="1834056" y="1468848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https://www.youtube.com/watch?v=SUbqykXVx0A&amp;pp=ygUQRGVlcE1pbmQgYWxwaGFHTw%3D%3D</a:t>
            </a:r>
          </a:p>
        </p:txBody>
      </p:sp>
    </p:spTree>
    <p:extLst>
      <p:ext uri="{BB962C8B-B14F-4D97-AF65-F5344CB8AC3E}">
        <p14:creationId xmlns:p14="http://schemas.microsoft.com/office/powerpoint/2010/main" val="358487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AI </a:t>
            </a:r>
            <a:r>
              <a:rPr lang="zh-CN" altLang="en-US" dirty="0">
                <a:latin typeface="Lexend" pitchFamily="2" charset="0"/>
                <a:ea typeface="+mj-ea"/>
              </a:rPr>
              <a:t>芯片和硬件突破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3323513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CDC1D4-CAE9-7A48-BFA3-3C4CE8ED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硬件与芯片的突破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F402E0-4DB4-38C1-BA0F-2962679DE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NVIDIA Pascal</a:t>
            </a:r>
            <a:r>
              <a:rPr lang="zh-CN" altLang="en-US" dirty="0"/>
              <a:t> 架构发布：</a:t>
            </a:r>
          </a:p>
          <a:p>
            <a:pPr lvl="1"/>
            <a:r>
              <a:rPr lang="en-US" altLang="zh-CN" dirty="0"/>
              <a:t>2016</a:t>
            </a:r>
            <a:r>
              <a:rPr lang="zh-CN" altLang="en-US" dirty="0"/>
              <a:t> 年 </a:t>
            </a:r>
            <a:r>
              <a:rPr lang="en-US" altLang="zh-CN" dirty="0"/>
              <a:t>4</a:t>
            </a:r>
            <a:r>
              <a:rPr lang="zh-CN" altLang="en-US" dirty="0"/>
              <a:t> 月，</a:t>
            </a:r>
            <a:r>
              <a:rPr lang="en" altLang="zh-CN" dirty="0"/>
              <a:t>NVIDIA</a:t>
            </a:r>
            <a:r>
              <a:rPr lang="zh-CN" altLang="en-US" dirty="0"/>
              <a:t> 发布了基于 </a:t>
            </a:r>
            <a:r>
              <a:rPr lang="en-US" altLang="zh-CN" dirty="0"/>
              <a:t>16</a:t>
            </a:r>
            <a:r>
              <a:rPr lang="en" altLang="zh-CN" dirty="0"/>
              <a:t>nm </a:t>
            </a:r>
            <a:r>
              <a:rPr lang="en" altLang="zh-CN" dirty="0" err="1"/>
              <a:t>FinFET</a:t>
            </a:r>
            <a:r>
              <a:rPr lang="zh-CN" altLang="en-US" dirty="0"/>
              <a:t> 制程的 </a:t>
            </a:r>
            <a:r>
              <a:rPr lang="en" altLang="zh-CN" dirty="0"/>
              <a:t>Pascal</a:t>
            </a:r>
            <a:r>
              <a:rPr lang="zh-CN" altLang="en-US" dirty="0"/>
              <a:t> 架构显卡，英伟达的 </a:t>
            </a:r>
            <a:r>
              <a:rPr lang="en" altLang="zh-CN" dirty="0"/>
              <a:t>GPU</a:t>
            </a:r>
            <a:r>
              <a:rPr lang="zh-CN" altLang="en-US" dirty="0"/>
              <a:t> 也是在 </a:t>
            </a:r>
            <a:r>
              <a:rPr lang="en-US" altLang="zh-CN" dirty="0"/>
              <a:t>2016</a:t>
            </a:r>
            <a:r>
              <a:rPr lang="zh-CN" altLang="en-US" dirty="0"/>
              <a:t> 年成为深度学习和</a:t>
            </a:r>
            <a:r>
              <a:rPr lang="en" altLang="zh-CN" dirty="0"/>
              <a:t>AI</a:t>
            </a:r>
            <a:r>
              <a:rPr lang="zh-CN" altLang="en-US" dirty="0"/>
              <a:t>训练的核心硬件，</a:t>
            </a:r>
            <a:r>
              <a:rPr lang="en" altLang="zh-CN" dirty="0"/>
              <a:t> GPU</a:t>
            </a:r>
            <a:r>
              <a:rPr lang="zh-CN" altLang="en-US" dirty="0"/>
              <a:t> 成为 </a:t>
            </a:r>
            <a:r>
              <a:rPr lang="en" altLang="zh-CN" dirty="0"/>
              <a:t>AI</a:t>
            </a:r>
            <a:r>
              <a:rPr lang="zh-CN" altLang="en-US" dirty="0"/>
              <a:t> 计算的标配。</a:t>
            </a:r>
          </a:p>
          <a:p>
            <a:pPr lvl="1"/>
            <a:r>
              <a:rPr lang="en" altLang="zh-CN" dirty="0"/>
              <a:t>DGX-1</a:t>
            </a:r>
            <a:r>
              <a:rPr lang="zh-CN" altLang="en-US" dirty="0"/>
              <a:t> 超级计算机发布：英伟达推出了全球首款深度学习超级计算机 </a:t>
            </a:r>
            <a:r>
              <a:rPr lang="en" altLang="zh-CN" dirty="0"/>
              <a:t>DGX-1</a:t>
            </a:r>
            <a:r>
              <a:rPr lang="zh-CN" altLang="en" dirty="0"/>
              <a:t>，</a:t>
            </a:r>
            <a:r>
              <a:rPr lang="zh-CN" altLang="en-US" dirty="0"/>
              <a:t>专为 </a:t>
            </a:r>
            <a:r>
              <a:rPr lang="en" altLang="zh-CN" dirty="0"/>
              <a:t>AI</a:t>
            </a:r>
            <a:r>
              <a:rPr lang="zh-CN" altLang="en-US" dirty="0"/>
              <a:t> 训练设计，搭载 </a:t>
            </a:r>
            <a:r>
              <a:rPr lang="en-US" altLang="zh-CN" dirty="0"/>
              <a:t>8</a:t>
            </a:r>
            <a:r>
              <a:rPr lang="zh-CN" altLang="en-US" dirty="0"/>
              <a:t> 块 </a:t>
            </a:r>
            <a:r>
              <a:rPr lang="en" altLang="zh-CN" dirty="0"/>
              <a:t>Tesla P100 GPU</a:t>
            </a:r>
            <a:r>
              <a:rPr lang="zh-CN" altLang="en" dirty="0"/>
              <a:t>，</a:t>
            </a:r>
            <a:r>
              <a:rPr lang="zh-CN" altLang="en-US" dirty="0"/>
              <a:t>性能相当于 </a:t>
            </a:r>
            <a:r>
              <a:rPr lang="en-US" altLang="zh-CN" dirty="0"/>
              <a:t>250</a:t>
            </a:r>
            <a:r>
              <a:rPr lang="zh-CN" altLang="en-US" dirty="0"/>
              <a:t> 台传统 </a:t>
            </a:r>
            <a:r>
              <a:rPr lang="en-US" altLang="zh-CN" dirty="0"/>
              <a:t>CPU</a:t>
            </a:r>
            <a:r>
              <a:rPr lang="zh-CN" altLang="en-US" dirty="0"/>
              <a:t> 服务器。</a:t>
            </a:r>
            <a:endParaRPr lang="en-US" altLang="zh-CN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EE50B50-B244-9B73-94A5-0BEA1EE06EC8}"/>
              </a:ext>
            </a:extLst>
          </p:cNvPr>
          <p:cNvSpPr txBox="1"/>
          <p:nvPr/>
        </p:nvSpPr>
        <p:spPr>
          <a:xfrm>
            <a:off x="4251435" y="1468848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https://www.youtube.com/watch?v=EY8rAvf45j4&amp;pp=ygUOTlZJRElBIFBhc2NhbCA%3D</a:t>
            </a:r>
          </a:p>
        </p:txBody>
      </p:sp>
    </p:spTree>
    <p:extLst>
      <p:ext uri="{BB962C8B-B14F-4D97-AF65-F5344CB8AC3E}">
        <p14:creationId xmlns:p14="http://schemas.microsoft.com/office/powerpoint/2010/main" val="791834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CDC1D4-CAE9-7A48-BFA3-3C4CE8ED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硬件与芯片的突破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F402E0-4DB4-38C1-BA0F-2962679DE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Google TPU</a:t>
            </a:r>
            <a:r>
              <a:rPr lang="zh-CN" altLang="en-US" dirty="0"/>
              <a:t> 发布</a:t>
            </a:r>
          </a:p>
          <a:p>
            <a:pPr lvl="1"/>
            <a:r>
              <a:rPr lang="en-US" altLang="zh-CN" dirty="0"/>
              <a:t>2016</a:t>
            </a:r>
            <a:r>
              <a:rPr lang="zh-CN" altLang="en-US" dirty="0"/>
              <a:t> 年 </a:t>
            </a:r>
            <a:r>
              <a:rPr lang="en-US" altLang="zh-CN" dirty="0"/>
              <a:t>5</a:t>
            </a:r>
            <a:r>
              <a:rPr lang="zh-CN" altLang="en-US" dirty="0"/>
              <a:t> 月，谷歌在 </a:t>
            </a:r>
            <a:r>
              <a:rPr lang="en" altLang="zh-CN" dirty="0"/>
              <a:t>I/O</a:t>
            </a:r>
            <a:r>
              <a:rPr lang="zh-CN" altLang="en-US" dirty="0"/>
              <a:t> 大会上宣布了其定制的张量处理单元（</a:t>
            </a:r>
            <a:r>
              <a:rPr lang="en" altLang="zh-CN" dirty="0"/>
              <a:t>TPU</a:t>
            </a:r>
            <a:r>
              <a:rPr lang="zh-CN" altLang="en" dirty="0"/>
              <a:t>），</a:t>
            </a:r>
            <a:r>
              <a:rPr lang="zh-CN" altLang="en-US" dirty="0"/>
              <a:t>这是一款专为机器学习设计的 </a:t>
            </a:r>
            <a:r>
              <a:rPr lang="en" altLang="zh-CN" dirty="0"/>
              <a:t>ASIC</a:t>
            </a:r>
            <a:r>
              <a:rPr lang="zh-CN" altLang="en-US" dirty="0"/>
              <a:t> 芯片。</a:t>
            </a:r>
            <a:endParaRPr lang="en-US" altLang="zh-CN" dirty="0"/>
          </a:p>
          <a:p>
            <a:pPr lvl="1"/>
            <a:r>
              <a:rPr lang="en" altLang="zh-CN" dirty="0"/>
              <a:t>TPU</a:t>
            </a:r>
            <a:r>
              <a:rPr lang="zh-CN" altLang="en-US" dirty="0"/>
              <a:t> 在 </a:t>
            </a:r>
            <a:r>
              <a:rPr lang="en" altLang="zh-CN" dirty="0"/>
              <a:t>AlphaGo</a:t>
            </a:r>
            <a:r>
              <a:rPr lang="zh-CN" altLang="en-US" dirty="0"/>
              <a:t>与李世石的围棋对弈中发挥了关键作用，展示了其在</a:t>
            </a:r>
            <a:r>
              <a:rPr lang="en" altLang="zh-CN" dirty="0"/>
              <a:t>AI</a:t>
            </a:r>
            <a:r>
              <a:rPr lang="zh-CN" altLang="en-US" dirty="0"/>
              <a:t>计算中的高效能。</a:t>
            </a:r>
            <a:r>
              <a:rPr lang="en" altLang="zh-CN" dirty="0"/>
              <a:t> TPU</a:t>
            </a:r>
            <a:r>
              <a:rPr lang="zh-CN" altLang="en-US" dirty="0"/>
              <a:t> 也专为 </a:t>
            </a:r>
            <a:r>
              <a:rPr lang="en" altLang="zh-CN" dirty="0"/>
              <a:t>TensorFlow</a:t>
            </a:r>
            <a:r>
              <a:rPr lang="zh-CN" altLang="en-US" dirty="0"/>
              <a:t> 框架进行优化，所以推出了计算图优化能力，提升了 </a:t>
            </a:r>
            <a:r>
              <a:rPr lang="en" altLang="zh-CN" dirty="0"/>
              <a:t>AI</a:t>
            </a:r>
            <a:r>
              <a:rPr lang="zh-CN" altLang="en-US" dirty="0"/>
              <a:t> 推理效率。</a:t>
            </a:r>
            <a:r>
              <a:rPr lang="en" altLang="zh-CN" dirty="0"/>
              <a:t>TPU</a:t>
            </a:r>
            <a:r>
              <a:rPr lang="zh-CN" altLang="en-US" dirty="0"/>
              <a:t> 在 </a:t>
            </a:r>
            <a:r>
              <a:rPr lang="en" altLang="zh-CN" dirty="0"/>
              <a:t>Google</a:t>
            </a:r>
            <a:r>
              <a:rPr lang="zh-CN" altLang="en-US" dirty="0"/>
              <a:t> 云语音、</a:t>
            </a:r>
            <a:r>
              <a:rPr lang="en" altLang="zh-CN" dirty="0"/>
              <a:t>Gmail</a:t>
            </a:r>
            <a:r>
              <a:rPr lang="zh-CN" altLang="en" dirty="0"/>
              <a:t>、</a:t>
            </a:r>
            <a:r>
              <a:rPr lang="en" altLang="zh-CN" dirty="0"/>
              <a:t>Google Photos</a:t>
            </a:r>
            <a:r>
              <a:rPr lang="zh-CN" altLang="en-US" dirty="0"/>
              <a:t> 和搜索业务中大规模部署。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7CFC013-8BC3-958F-EE08-D12EB3257BC7}"/>
              </a:ext>
            </a:extLst>
          </p:cNvPr>
          <p:cNvSpPr txBox="1"/>
          <p:nvPr/>
        </p:nvSpPr>
        <p:spPr>
          <a:xfrm>
            <a:off x="3210911" y="1510889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https://www.youtube.com/watch?v=RjRQ1DYnuJA&amp;pp=ygUQR29vZ2xlIGZpcnN0IFRQVQ%3D%3D</a:t>
            </a:r>
          </a:p>
        </p:txBody>
      </p:sp>
    </p:spTree>
    <p:extLst>
      <p:ext uri="{BB962C8B-B14F-4D97-AF65-F5344CB8AC3E}">
        <p14:creationId xmlns:p14="http://schemas.microsoft.com/office/powerpoint/2010/main" val="30959019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CDC1D4-CAE9-7A48-BFA3-3C4CE8ED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硬件与芯片的突破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F402E0-4DB4-38C1-BA0F-2962679DE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dirty="0"/>
              <a:t>Intel</a:t>
            </a:r>
            <a:r>
              <a:rPr lang="zh-CN" altLang="en-US" dirty="0"/>
              <a:t> </a:t>
            </a:r>
            <a:r>
              <a:rPr lang="en-US" altLang="zh-CN" dirty="0"/>
              <a:t>AI</a:t>
            </a:r>
            <a:r>
              <a:rPr lang="zh-CN" altLang="en-US" dirty="0"/>
              <a:t> 领域发展</a:t>
            </a:r>
            <a:endParaRPr lang="en" altLang="zh-CN" dirty="0"/>
          </a:p>
          <a:p>
            <a:pPr lvl="1"/>
            <a:r>
              <a:rPr lang="en" altLang="zh-CN" dirty="0"/>
              <a:t>2016</a:t>
            </a:r>
            <a:r>
              <a:rPr lang="zh-CN" altLang="en-US" dirty="0"/>
              <a:t>年</a:t>
            </a:r>
            <a:r>
              <a:rPr lang="en-US" altLang="zh-CN" dirty="0"/>
              <a:t>8</a:t>
            </a:r>
            <a:r>
              <a:rPr lang="zh-CN" altLang="en-US" dirty="0"/>
              <a:t>月，</a:t>
            </a:r>
            <a:r>
              <a:rPr lang="en" altLang="zh-CN" dirty="0"/>
              <a:t>Intel</a:t>
            </a:r>
            <a:r>
              <a:rPr lang="zh-CN" altLang="en-US" dirty="0"/>
              <a:t> 宣布收购深度学习创业公司 </a:t>
            </a:r>
            <a:r>
              <a:rPr lang="en" altLang="zh-CN" dirty="0"/>
              <a:t>Nervana Systems</a:t>
            </a:r>
            <a:r>
              <a:rPr lang="zh-CN" altLang="en-US" dirty="0"/>
              <a:t>。</a:t>
            </a:r>
            <a:r>
              <a:rPr lang="en" altLang="zh-CN" dirty="0"/>
              <a:t>Nervana</a:t>
            </a:r>
            <a:r>
              <a:rPr lang="zh-CN" altLang="en-US" dirty="0"/>
              <a:t>计划推出深度学习定制芯片</a:t>
            </a:r>
            <a:r>
              <a:rPr lang="en" altLang="zh-CN" dirty="0"/>
              <a:t>Nervana Engine</a:t>
            </a:r>
            <a:r>
              <a:rPr lang="zh-CN" altLang="en" dirty="0"/>
              <a:t>，</a:t>
            </a:r>
            <a:r>
              <a:rPr lang="zh-CN" altLang="en-US" dirty="0"/>
              <a:t>同期相比 </a:t>
            </a:r>
            <a:r>
              <a:rPr lang="en" altLang="zh-CN" dirty="0"/>
              <a:t>GPU</a:t>
            </a:r>
            <a:r>
              <a:rPr lang="zh-CN" altLang="en-US" dirty="0"/>
              <a:t> 型号在训练方面可提升</a:t>
            </a:r>
            <a:r>
              <a:rPr lang="en-US" altLang="zh-CN" dirty="0"/>
              <a:t>10</a:t>
            </a:r>
            <a:r>
              <a:rPr lang="zh-CN" altLang="en-US" dirty="0"/>
              <a:t>倍性能。</a:t>
            </a:r>
            <a:endParaRPr lang="en-US" altLang="zh-CN" dirty="0"/>
          </a:p>
          <a:p>
            <a:pPr lvl="1"/>
            <a:r>
              <a:rPr lang="en" altLang="zh-CN" dirty="0"/>
              <a:t>FPGA</a:t>
            </a:r>
            <a:r>
              <a:rPr lang="zh-CN" altLang="en-US" dirty="0"/>
              <a:t> 与 </a:t>
            </a:r>
            <a:r>
              <a:rPr lang="en" altLang="zh-CN" dirty="0"/>
              <a:t>AI</a:t>
            </a:r>
            <a:r>
              <a:rPr lang="zh-CN" altLang="en-US" dirty="0"/>
              <a:t> 结合：英特尔还通过 </a:t>
            </a:r>
            <a:r>
              <a:rPr lang="en" altLang="zh-CN" dirty="0"/>
              <a:t>FPGA</a:t>
            </a:r>
            <a:r>
              <a:rPr lang="zh-CN" altLang="en" dirty="0"/>
              <a:t>（</a:t>
            </a:r>
            <a:r>
              <a:rPr lang="zh-CN" altLang="en-US" dirty="0"/>
              <a:t>现场可编程门阵列）技术推动 </a:t>
            </a:r>
            <a:r>
              <a:rPr lang="en" altLang="zh-CN" dirty="0"/>
              <a:t>AI</a:t>
            </a:r>
            <a:r>
              <a:rPr lang="zh-CN" altLang="en-US" dirty="0"/>
              <a:t> 硬件创新，特别是在低功耗和高效率的</a:t>
            </a:r>
            <a:r>
              <a:rPr lang="en" altLang="zh-CN" dirty="0"/>
              <a:t>AI</a:t>
            </a:r>
            <a:r>
              <a:rPr lang="zh-CN" altLang="en-US" dirty="0"/>
              <a:t>推理任务中。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050F14B-3B32-93E4-4D2C-6D7488EEE807}"/>
              </a:ext>
            </a:extLst>
          </p:cNvPr>
          <p:cNvSpPr txBox="1"/>
          <p:nvPr/>
        </p:nvSpPr>
        <p:spPr>
          <a:xfrm>
            <a:off x="3210911" y="1500380"/>
            <a:ext cx="827164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200" dirty="0">
                <a:solidFill>
                  <a:srgbClr val="0432FF"/>
                </a:solidFill>
              </a:rPr>
              <a:t>https://www.youtube.com/watch?v=zEzm-rMwyVo&amp;t=3s&amp;pp=ygUNSW50ZWwgTmVydmFuYQ%3D%3D</a:t>
            </a:r>
          </a:p>
        </p:txBody>
      </p:sp>
    </p:spTree>
    <p:extLst>
      <p:ext uri="{BB962C8B-B14F-4D97-AF65-F5344CB8AC3E}">
        <p14:creationId xmlns:p14="http://schemas.microsoft.com/office/powerpoint/2010/main" val="41684100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E9CDC1D4-CAE9-7A48-BFA3-3C4CE8ED1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AI</a:t>
            </a:r>
            <a:r>
              <a:rPr lang="zh-CN" altLang="en-US" dirty="0"/>
              <a:t>硬件与芯片的突破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5F402E0-4DB4-38C1-BA0F-2962679DE8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dirty="0"/>
              <a:t>寒武纪深度神经网络处理器发布：</a:t>
            </a:r>
          </a:p>
          <a:p>
            <a:pPr lvl="1"/>
            <a:r>
              <a:rPr lang="en-US" altLang="zh-CN" dirty="0"/>
              <a:t>2016</a:t>
            </a:r>
            <a:r>
              <a:rPr lang="zh-CN" altLang="en-US" dirty="0"/>
              <a:t> 年，寒武纪推出了商用智能处理器 </a:t>
            </a:r>
            <a:r>
              <a:rPr lang="en" altLang="zh-CN" dirty="0"/>
              <a:t>IP</a:t>
            </a:r>
            <a:r>
              <a:rPr lang="zh-CN" altLang="en-US" dirty="0"/>
              <a:t> 产品寒武纪</a:t>
            </a:r>
            <a:r>
              <a:rPr lang="en-US" altLang="zh-CN" dirty="0"/>
              <a:t>-1</a:t>
            </a:r>
            <a:r>
              <a:rPr lang="en" altLang="zh-CN" dirty="0"/>
              <a:t>A</a:t>
            </a:r>
            <a:r>
              <a:rPr lang="zh-CN" altLang="en" dirty="0"/>
              <a:t>，</a:t>
            </a:r>
            <a:r>
              <a:rPr lang="zh-CN" altLang="en-US" dirty="0"/>
              <a:t>每秒可处理 </a:t>
            </a:r>
            <a:r>
              <a:rPr lang="en-US" altLang="zh-CN" dirty="0"/>
              <a:t>160</a:t>
            </a:r>
            <a:r>
              <a:rPr lang="zh-CN" altLang="en-US" dirty="0"/>
              <a:t> 亿个虚拟神经元，峰值运算能力达 </a:t>
            </a:r>
            <a:r>
              <a:rPr lang="en-US" altLang="zh-CN" dirty="0"/>
              <a:t>2</a:t>
            </a:r>
            <a:r>
              <a:rPr lang="zh-CN" altLang="en-US" dirty="0"/>
              <a:t> 万亿虚拟突触。</a:t>
            </a:r>
          </a:p>
        </p:txBody>
      </p:sp>
    </p:spTree>
    <p:extLst>
      <p:ext uri="{BB962C8B-B14F-4D97-AF65-F5344CB8AC3E}">
        <p14:creationId xmlns:p14="http://schemas.microsoft.com/office/powerpoint/2010/main" val="178994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AI </a:t>
            </a:r>
            <a:r>
              <a:rPr lang="zh-CN" altLang="en-US" dirty="0">
                <a:latin typeface="Lexend" pitchFamily="2" charset="0"/>
                <a:ea typeface="+mj-ea"/>
              </a:rPr>
              <a:t>应用与落地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712814871"/>
      </p:ext>
    </p:extLst>
  </p:cSld>
  <p:clrMapOvr>
    <a:masterClrMapping/>
  </p:clrMapOvr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29380</TotalTime>
  <Words>1013</Words>
  <Application>Microsoft Macintosh PowerPoint</Application>
  <PresentationFormat>自定义</PresentationFormat>
  <Paragraphs>65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PowerPoint 演示文稿</vt:lpstr>
      <vt:lpstr>AlphaGo击败世界围棋冠军</vt:lpstr>
      <vt:lpstr>PowerPoint 演示文稿</vt:lpstr>
      <vt:lpstr>AI硬件与芯片的突破</vt:lpstr>
      <vt:lpstr>AI硬件与芯片的突破</vt:lpstr>
      <vt:lpstr>AI硬件与芯片的突破</vt:lpstr>
      <vt:lpstr>AI硬件与芯片的突破</vt:lpstr>
      <vt:lpstr>PowerPoint 演示文稿</vt:lpstr>
      <vt:lpstr>无人驾驶技术的发展</vt:lpstr>
      <vt:lpstr>语音识别技术的突破</vt:lpstr>
      <vt:lpstr>PowerPoint 演示文稿</vt:lpstr>
      <vt:lpstr>白宫发布AI战略报告</vt:lpstr>
      <vt:lpstr>PowerPoint 演示文稿</vt:lpstr>
      <vt:lpstr>总结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9805</cp:revision>
  <cp:lastPrinted>2023-09-08T09:14:01Z</cp:lastPrinted>
  <dcterms:created xsi:type="dcterms:W3CDTF">2020-08-28T08:44:19Z</dcterms:created>
  <dcterms:modified xsi:type="dcterms:W3CDTF">2025-02-02T14:30:00Z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