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25"/>
  </p:notesMasterIdLst>
  <p:handoutMasterIdLst>
    <p:handoutMasterId r:id="rId26"/>
  </p:handoutMasterIdLst>
  <p:sldIdLst>
    <p:sldId id="603" r:id="rId6"/>
    <p:sldId id="2473" r:id="rId7"/>
    <p:sldId id="2454" r:id="rId8"/>
    <p:sldId id="2457" r:id="rId9"/>
    <p:sldId id="2463" r:id="rId10"/>
    <p:sldId id="2474" r:id="rId11"/>
    <p:sldId id="2458" r:id="rId12"/>
    <p:sldId id="2469" r:id="rId13"/>
    <p:sldId id="2459" r:id="rId14"/>
    <p:sldId id="2460" r:id="rId15"/>
    <p:sldId id="2475" r:id="rId16"/>
    <p:sldId id="2462" r:id="rId17"/>
    <p:sldId id="2477" r:id="rId18"/>
    <p:sldId id="2476" r:id="rId19"/>
    <p:sldId id="2456" r:id="rId20"/>
    <p:sldId id="2455" r:id="rId21"/>
    <p:sldId id="2472" r:id="rId22"/>
    <p:sldId id="2449" r:id="rId23"/>
    <p:sldId id="582" r:id="rId24"/>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432FF"/>
    <a:srgbClr val="1D1D1A"/>
    <a:srgbClr val="595757"/>
    <a:srgbClr val="221815"/>
    <a:srgbClr val="91A2BF"/>
    <a:srgbClr val="66BA36"/>
    <a:srgbClr val="E4EBEA"/>
    <a:srgbClr val="C00000"/>
    <a:srgbClr val="FFFF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82" autoAdjust="0"/>
    <p:restoredTop sz="96291" autoAdjust="0"/>
  </p:normalViewPr>
  <p:slideViewPr>
    <p:cSldViewPr snapToGrid="0" snapToObjects="1">
      <p:cViewPr varScale="1">
        <p:scale>
          <a:sx n="120" d="100"/>
          <a:sy n="120" d="100"/>
        </p:scale>
        <p:origin x="224" y="2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2/2/25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2</a:t>
            </a:fld>
            <a:endParaRPr kumimoji="1" lang="zh-CN" altLang="en-US"/>
          </a:p>
        </p:txBody>
      </p:sp>
    </p:spTree>
    <p:extLst>
      <p:ext uri="{BB962C8B-B14F-4D97-AF65-F5344CB8AC3E}">
        <p14:creationId xmlns:p14="http://schemas.microsoft.com/office/powerpoint/2010/main" val="1180074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6</a:t>
            </a:fld>
            <a:endParaRPr kumimoji="1" lang="zh-CN" altLang="en-US"/>
          </a:p>
        </p:txBody>
      </p:sp>
    </p:spTree>
    <p:extLst>
      <p:ext uri="{BB962C8B-B14F-4D97-AF65-F5344CB8AC3E}">
        <p14:creationId xmlns:p14="http://schemas.microsoft.com/office/powerpoint/2010/main" val="186063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8</a:t>
            </a:fld>
            <a:endParaRPr kumimoji="1" lang="zh-CN" altLang="en-US"/>
          </a:p>
        </p:txBody>
      </p:sp>
    </p:spTree>
    <p:extLst>
      <p:ext uri="{BB962C8B-B14F-4D97-AF65-F5344CB8AC3E}">
        <p14:creationId xmlns:p14="http://schemas.microsoft.com/office/powerpoint/2010/main" val="3098863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11</a:t>
            </a:fld>
            <a:endParaRPr kumimoji="1" lang="zh-CN" altLang="en-US"/>
          </a:p>
        </p:txBody>
      </p:sp>
    </p:spTree>
    <p:extLst>
      <p:ext uri="{BB962C8B-B14F-4D97-AF65-F5344CB8AC3E}">
        <p14:creationId xmlns:p14="http://schemas.microsoft.com/office/powerpoint/2010/main" val="171029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14</a:t>
            </a:fld>
            <a:endParaRPr kumimoji="1" lang="zh-CN" altLang="en-US"/>
          </a:p>
        </p:txBody>
      </p:sp>
    </p:spTree>
    <p:extLst>
      <p:ext uri="{BB962C8B-B14F-4D97-AF65-F5344CB8AC3E}">
        <p14:creationId xmlns:p14="http://schemas.microsoft.com/office/powerpoint/2010/main" val="3024633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17</a:t>
            </a:fld>
            <a:endParaRPr kumimoji="1" lang="zh-CN" altLang="en-US"/>
          </a:p>
        </p:txBody>
      </p:sp>
    </p:spTree>
    <p:extLst>
      <p:ext uri="{BB962C8B-B14F-4D97-AF65-F5344CB8AC3E}">
        <p14:creationId xmlns:p14="http://schemas.microsoft.com/office/powerpoint/2010/main" val="865035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33480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Medium" panose="020B0602020204020303" pitchFamily="34" charset="-79"/>
                <a:ea typeface="微软雅黑" panose="020B0503020204020204" pitchFamily="34" charset="-122"/>
                <a:cs typeface="Futura-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Medium" panose="020B0602020204020303" pitchFamily="34" charset="-79"/>
                <a:cs typeface="Futura-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Medium" panose="020B0602020204020303" pitchFamily="34" charset="-79"/>
              </a:rPr>
              <a:t>GitHub</a:t>
            </a:r>
            <a:r>
              <a:rPr lang="zh-CN" altLang="en-US" sz="1100" dirty="0">
                <a:solidFill>
                  <a:schemeClr val="tx1"/>
                </a:solidFill>
                <a:latin typeface="Gill Sans MT" panose="020B0502020104020203" pitchFamily="34" charset="0"/>
                <a:ea typeface="+mj-ea"/>
                <a:cs typeface="Futura-Medium" panose="020B0602020204020303" pitchFamily="34" charset="-79"/>
              </a:rPr>
              <a:t> </a:t>
            </a:r>
            <a:r>
              <a:rPr lang="en-US" altLang="zh-CN" sz="1100" dirty="0">
                <a:solidFill>
                  <a:schemeClr val="tx1"/>
                </a:solidFill>
                <a:latin typeface="Gill Sans MT" panose="020B0502020104020203" pitchFamily="34" charset="0"/>
                <a:ea typeface="+mj-ea"/>
                <a:cs typeface="Futura-Medium" panose="020B0602020204020303" pitchFamily="34" charset="-79"/>
              </a:rPr>
              <a:t>https://</a:t>
            </a:r>
            <a:r>
              <a:rPr lang="en-US" altLang="zh-CN" sz="1100" dirty="0" err="1">
                <a:solidFill>
                  <a:schemeClr val="tx1"/>
                </a:solidFill>
                <a:latin typeface="Gill Sans MT" panose="020B0502020104020203" pitchFamily="34" charset="0"/>
                <a:ea typeface="+mj-ea"/>
                <a:cs typeface="Futura-Medium" panose="020B0602020204020303" pitchFamily="34" charset="-79"/>
              </a:rPr>
              <a:t>github.com</a:t>
            </a:r>
            <a:r>
              <a:rPr lang="en-US" altLang="zh-CN" sz="1100" dirty="0">
                <a:solidFill>
                  <a:schemeClr val="tx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Medium" panose="020B0602020204020303" pitchFamily="34" charset="-79"/>
              </a:rPr>
              <a:t>AIFoundation</a:t>
            </a:r>
            <a:endParaRPr lang="en-US" sz="1100" dirty="0">
              <a:solidFill>
                <a:schemeClr val="tx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Medium" panose="020B0602020204020303" pitchFamily="34" charset="-79"/>
              </a:rPr>
              <a:t>GitHub</a:t>
            </a:r>
            <a:r>
              <a:rPr lang="zh-CN" altLang="en-US" sz="1100" dirty="0">
                <a:solidFill>
                  <a:schemeClr val="bg1"/>
                </a:solidFill>
                <a:latin typeface="Gill Sans MT" panose="020B0502020104020203" pitchFamily="34" charset="0"/>
                <a:ea typeface="+mj-ea"/>
                <a:cs typeface="Futura-Medium" panose="020B0602020204020303" pitchFamily="34" charset="-79"/>
              </a:rPr>
              <a:t> </a:t>
            </a:r>
            <a:r>
              <a:rPr lang="en-US" altLang="zh-CN" sz="1100" dirty="0">
                <a:solidFill>
                  <a:schemeClr val="bg1"/>
                </a:solidFill>
                <a:latin typeface="Gill Sans MT" panose="020B0502020104020203" pitchFamily="34" charset="0"/>
                <a:ea typeface="+mj-ea"/>
                <a:cs typeface="Futura-Medium" panose="020B0602020204020303" pitchFamily="34" charset="-79"/>
              </a:rPr>
              <a:t>https://</a:t>
            </a:r>
            <a:r>
              <a:rPr lang="en-US" altLang="zh-CN" sz="1100" dirty="0" err="1">
                <a:solidFill>
                  <a:schemeClr val="bg1"/>
                </a:solidFill>
                <a:latin typeface="Gill Sans MT" panose="020B0502020104020203" pitchFamily="34" charset="0"/>
                <a:ea typeface="+mj-ea"/>
                <a:cs typeface="Futura-Medium" panose="020B0602020204020303" pitchFamily="34" charset="-79"/>
              </a:rPr>
              <a:t>github.com</a:t>
            </a:r>
            <a:r>
              <a:rPr lang="en-US" altLang="zh-CN" sz="1100" dirty="0">
                <a:solidFill>
                  <a:schemeClr val="bg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Medium" panose="020B0602020204020303" pitchFamily="34" charset="-79"/>
              </a:rPr>
              <a:t>AIFoundation</a:t>
            </a:r>
            <a:endParaRPr lang="en-US" sz="1100" dirty="0">
              <a:solidFill>
                <a:schemeClr val="bg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Medium" panose="020B0602020204020303" pitchFamily="34" charset="-79"/>
              </a:rPr>
              <a:t>GitHub</a:t>
            </a:r>
            <a:r>
              <a:rPr lang="zh-CN" altLang="en-US" sz="1000" dirty="0">
                <a:solidFill>
                  <a:srgbClr val="374154"/>
                </a:solidFill>
                <a:latin typeface="Gill Sans MT" panose="020B0502020104020203" pitchFamily="34" charset="0"/>
                <a:ea typeface="+mj-ea"/>
                <a:cs typeface="Futura-Medium" panose="020B0602020204020303" pitchFamily="34" charset="-79"/>
              </a:rPr>
              <a:t> </a:t>
            </a:r>
            <a:r>
              <a:rPr lang="en-US" altLang="zh-CN" sz="1000" dirty="0">
                <a:solidFill>
                  <a:srgbClr val="C7000B"/>
                </a:solidFill>
                <a:latin typeface="Gill Sans MT" panose="020B0502020104020203" pitchFamily="34" charset="0"/>
                <a:ea typeface="+mj-ea"/>
                <a:cs typeface="Futura-Medium" panose="020B0602020204020303" pitchFamily="34" charset="-79"/>
              </a:rPr>
              <a:t>https://</a:t>
            </a:r>
            <a:r>
              <a:rPr lang="en-US" altLang="zh-CN" sz="10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000" dirty="0">
                <a:solidFill>
                  <a:srgbClr val="C7000B"/>
                </a:solidFill>
                <a:latin typeface="Gill Sans MT" panose="020B0502020104020203" pitchFamily="34" charset="0"/>
                <a:ea typeface="+mj-ea"/>
                <a:cs typeface="Futura-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Medium" panose="020B0602020204020303" pitchFamily="34" charset="-79"/>
              </a:rPr>
              <a:t>AIFoundation</a:t>
            </a:r>
            <a:endParaRPr lang="en-US" sz="1000" dirty="0">
              <a:solidFill>
                <a:srgbClr val="C00000"/>
              </a:solidFill>
              <a:latin typeface="Gill Sans MT" panose="020B0502020104020203" pitchFamily="34" charset="0"/>
              <a:ea typeface="+mj-ea"/>
              <a:cs typeface="Futura-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Medium" panose="020B0602020204020303" pitchFamily="34" charset="-79"/>
          <a:ea typeface="Microsoft YaHei" panose="020B0503020204020204" pitchFamily="34" charset="-122"/>
          <a:cs typeface="Futura-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956C6CE-0F8A-4B8B-A85E-CECDD9097B54}"/>
              </a:ext>
            </a:extLst>
          </p:cNvPr>
          <p:cNvSpPr/>
          <p:nvPr/>
        </p:nvSpPr>
        <p:spPr>
          <a:xfrm>
            <a:off x="0" y="2644589"/>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002048" y="5792400"/>
            <a:ext cx="2624138"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000" dirty="0">
                <a:solidFill>
                  <a:srgbClr val="1D1D1A"/>
                </a:solidFill>
                <a:latin typeface="ACGN-MiaoGB-Flash" panose="02020300000000000000" pitchFamily="18" charset="-122"/>
                <a:ea typeface="ACGN-MiaoGB-Flash" panose="02020300000000000000" pitchFamily="18" charset="-122"/>
              </a:rPr>
              <a:t>ZOMI</a:t>
            </a:r>
            <a:endParaRPr lang="zh-CN" altLang="en-US" sz="4000" dirty="0">
              <a:solidFill>
                <a:srgbClr val="1D1D1A"/>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667133" y="6024778"/>
            <a:ext cx="669829" cy="669829"/>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2912986"/>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8800" dirty="0">
                <a:solidFill>
                  <a:schemeClr val="bg1"/>
                </a:solidFill>
                <a:latin typeface="Lexend" pitchFamily="2" charset="0"/>
              </a:rPr>
              <a:t>2017 AI</a:t>
            </a:r>
          </a:p>
          <a:p>
            <a:pPr marL="50800" algn="ctr">
              <a:buClr>
                <a:srgbClr val="C00000"/>
              </a:buClr>
            </a:pPr>
            <a:r>
              <a:rPr lang="zh-CN" altLang="en-US" sz="8800" dirty="0">
                <a:solidFill>
                  <a:schemeClr val="bg1"/>
                </a:solidFill>
                <a:latin typeface="Lexend" pitchFamily="2" charset="0"/>
              </a:rPr>
              <a:t>大事件</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8ECD6-5032-303D-670F-B677C249C832}"/>
              </a:ext>
            </a:extLst>
          </p:cNvPr>
          <p:cNvSpPr>
            <a:spLocks noGrp="1"/>
          </p:cNvSpPr>
          <p:nvPr>
            <p:ph type="title"/>
          </p:nvPr>
        </p:nvSpPr>
        <p:spPr>
          <a:xfrm>
            <a:off x="623635" y="522789"/>
            <a:ext cx="10963473" cy="589190"/>
          </a:xfrm>
        </p:spPr>
        <p:txBody>
          <a:bodyPr/>
          <a:lstStyle/>
          <a:p>
            <a:r>
              <a:rPr lang="zh-CN" altLang="en-US" dirty="0"/>
              <a:t>在 </a:t>
            </a:r>
            <a:r>
              <a:rPr lang="en-US" altLang="zh-CN" dirty="0"/>
              <a:t>AI</a:t>
            </a:r>
            <a:r>
              <a:rPr lang="zh-CN" altLang="en-US" dirty="0"/>
              <a:t> 框架竞争中地位</a:t>
            </a:r>
          </a:p>
        </p:txBody>
      </p:sp>
      <p:sp>
        <p:nvSpPr>
          <p:cNvPr id="3" name="内容占位符 2">
            <a:extLst>
              <a:ext uri="{FF2B5EF4-FFF2-40B4-BE49-F238E27FC236}">
                <a16:creationId xmlns:a16="http://schemas.microsoft.com/office/drawing/2014/main" id="{F299B41D-E7AC-B3EF-1F7F-5C00D0977644}"/>
              </a:ext>
            </a:extLst>
          </p:cNvPr>
          <p:cNvSpPr>
            <a:spLocks noGrp="1"/>
          </p:cNvSpPr>
          <p:nvPr>
            <p:ph sz="half" idx="1"/>
          </p:nvPr>
        </p:nvSpPr>
        <p:spPr>
          <a:xfrm>
            <a:off x="623635" y="1246909"/>
            <a:ext cx="10963473" cy="5108171"/>
          </a:xfrm>
        </p:spPr>
        <p:txBody>
          <a:bodyPr/>
          <a:lstStyle/>
          <a:p>
            <a:r>
              <a:rPr lang="zh-CN" altLang="en-US" dirty="0"/>
              <a:t>与 </a:t>
            </a:r>
            <a:r>
              <a:rPr lang="en" altLang="zh-CN" dirty="0"/>
              <a:t>TensorFlow</a:t>
            </a:r>
            <a:r>
              <a:rPr lang="zh-CN" altLang="en-US" dirty="0"/>
              <a:t> 的竞争：</a:t>
            </a:r>
            <a:endParaRPr lang="en-US" altLang="zh-CN" dirty="0"/>
          </a:p>
          <a:p>
            <a:pPr lvl="1"/>
            <a:r>
              <a:rPr lang="en-US" altLang="zh-CN" dirty="0"/>
              <a:t>2017</a:t>
            </a:r>
            <a:r>
              <a:rPr lang="zh-CN" altLang="en-US" dirty="0"/>
              <a:t>年，</a:t>
            </a:r>
            <a:r>
              <a:rPr lang="en" altLang="zh-CN" dirty="0"/>
              <a:t> TensorFlow</a:t>
            </a:r>
            <a:r>
              <a:rPr lang="zh-CN" altLang="en-US" dirty="0"/>
              <a:t> 发布了</a:t>
            </a:r>
            <a:r>
              <a:rPr lang="en-US" altLang="zh-CN" dirty="0"/>
              <a:t>1.0</a:t>
            </a:r>
            <a:r>
              <a:rPr lang="zh-CN" altLang="en-US" dirty="0"/>
              <a:t>版本，引入了动态图机制（</a:t>
            </a:r>
            <a:r>
              <a:rPr lang="en" altLang="zh-CN" dirty="0"/>
              <a:t>Eager Execution</a:t>
            </a:r>
            <a:r>
              <a:rPr lang="zh-CN" altLang="en" dirty="0"/>
              <a:t>）</a:t>
            </a:r>
            <a:r>
              <a:rPr lang="zh-CN" altLang="en-US" dirty="0"/>
              <a:t>和 </a:t>
            </a:r>
            <a:r>
              <a:rPr lang="en" altLang="zh-CN" dirty="0" err="1"/>
              <a:t>Keras</a:t>
            </a:r>
            <a:r>
              <a:rPr lang="en" altLang="zh-CN" dirty="0"/>
              <a:t> API</a:t>
            </a:r>
            <a:r>
              <a:rPr lang="zh-CN" altLang="en-US" dirty="0"/>
              <a:t>，进一步提升了易用性和灵活性，同时扩展了在移动端和嵌入式设备的支持，此时</a:t>
            </a:r>
            <a:r>
              <a:rPr lang="en" altLang="zh-CN" dirty="0"/>
              <a:t>TensorFlow</a:t>
            </a:r>
            <a:r>
              <a:rPr lang="zh-CN" altLang="en-US" dirty="0"/>
              <a:t> 仍然是主流。</a:t>
            </a:r>
          </a:p>
          <a:p>
            <a:r>
              <a:rPr lang="en" altLang="zh-CN" dirty="0" err="1"/>
              <a:t>MXNet</a:t>
            </a:r>
            <a:r>
              <a:rPr lang="zh-CN" altLang="en-US" dirty="0"/>
              <a:t> 的发展：</a:t>
            </a:r>
            <a:endParaRPr lang="en-US" altLang="zh-CN" dirty="0"/>
          </a:p>
          <a:p>
            <a:pPr lvl="1"/>
            <a:r>
              <a:rPr lang="en-US" altLang="zh-CN" dirty="0"/>
              <a:t>2017</a:t>
            </a:r>
            <a:r>
              <a:rPr lang="zh-CN" altLang="en-US" dirty="0"/>
              <a:t>年，</a:t>
            </a:r>
            <a:r>
              <a:rPr lang="en" altLang="zh-CN" dirty="0" err="1"/>
              <a:t>MXNet</a:t>
            </a:r>
            <a:r>
              <a:rPr lang="zh-CN" altLang="en-US" dirty="0"/>
              <a:t> 正式成为 </a:t>
            </a:r>
            <a:r>
              <a:rPr lang="en" altLang="zh-CN" dirty="0"/>
              <a:t>Apache</a:t>
            </a:r>
            <a:r>
              <a:rPr lang="zh-CN" altLang="en-US" dirty="0"/>
              <a:t> 孵化器项目，并发布了支持动态图接口的 </a:t>
            </a:r>
            <a:r>
              <a:rPr lang="en" altLang="zh-CN" dirty="0"/>
              <a:t>Gluon</a:t>
            </a:r>
            <a:r>
              <a:rPr lang="zh-CN" altLang="en-US" dirty="0"/>
              <a:t> 库，同时亚马逊开始大力推广 </a:t>
            </a:r>
            <a:r>
              <a:rPr lang="en" altLang="zh-CN" dirty="0" err="1"/>
              <a:t>MXNet</a:t>
            </a:r>
            <a:r>
              <a:rPr lang="zh-CN" altLang="en-US" dirty="0"/>
              <a:t> 框架，使其成为 </a:t>
            </a:r>
            <a:r>
              <a:rPr lang="en" altLang="zh-CN" dirty="0"/>
              <a:t>Apache</a:t>
            </a:r>
            <a:r>
              <a:rPr lang="zh-CN" altLang="en-US" dirty="0"/>
              <a:t> 软件基金会的顶级项目。</a:t>
            </a:r>
            <a:endParaRPr lang="en-US" altLang="zh-CN" dirty="0"/>
          </a:p>
          <a:p>
            <a:r>
              <a:rPr lang="zh-CN" altLang="en-US" dirty="0"/>
              <a:t>推动 </a:t>
            </a:r>
            <a:r>
              <a:rPr lang="en-US" altLang="zh-CN" dirty="0"/>
              <a:t>AI</a:t>
            </a:r>
            <a:r>
              <a:rPr lang="zh-CN" altLang="en-US" dirty="0"/>
              <a:t> 框架生态发展：</a:t>
            </a:r>
            <a:endParaRPr lang="en-US" altLang="zh-CN" dirty="0"/>
          </a:p>
          <a:p>
            <a:pPr lvl="1"/>
            <a:r>
              <a:rPr lang="en" altLang="zh-CN" dirty="0"/>
              <a:t>PyTorch</a:t>
            </a:r>
            <a:r>
              <a:rPr lang="zh-CN" altLang="en-US" dirty="0"/>
              <a:t> 的开源和快速发展促使友商引入动态图机制（</a:t>
            </a:r>
            <a:r>
              <a:rPr lang="en" altLang="zh-CN" dirty="0"/>
              <a:t>Eager Execution</a:t>
            </a:r>
            <a:r>
              <a:rPr lang="zh-CN" altLang="en" dirty="0"/>
              <a:t>），</a:t>
            </a:r>
            <a:r>
              <a:rPr lang="zh-CN" altLang="en-US" dirty="0"/>
              <a:t>推动了整个 </a:t>
            </a:r>
            <a:r>
              <a:rPr lang="en-US" altLang="zh-CN" dirty="0"/>
              <a:t>AI</a:t>
            </a:r>
            <a:r>
              <a:rPr lang="zh-CN" altLang="en-US" dirty="0"/>
              <a:t> 框架生态的进步。</a:t>
            </a:r>
            <a:endParaRPr lang="en-US" altLang="zh-CN" dirty="0"/>
          </a:p>
        </p:txBody>
      </p:sp>
      <p:sp>
        <p:nvSpPr>
          <p:cNvPr id="5" name="文本框 4">
            <a:extLst>
              <a:ext uri="{FF2B5EF4-FFF2-40B4-BE49-F238E27FC236}">
                <a16:creationId xmlns:a16="http://schemas.microsoft.com/office/drawing/2014/main" id="{A3E7EB10-E921-4486-E330-42620AE64344}"/>
              </a:ext>
            </a:extLst>
          </p:cNvPr>
          <p:cNvSpPr txBox="1"/>
          <p:nvPr/>
        </p:nvSpPr>
        <p:spPr>
          <a:xfrm>
            <a:off x="3030279" y="1627909"/>
            <a:ext cx="8272130" cy="276999"/>
          </a:xfrm>
          <a:prstGeom prst="rect">
            <a:avLst/>
          </a:prstGeom>
          <a:noFill/>
        </p:spPr>
        <p:txBody>
          <a:bodyPr wrap="square">
            <a:spAutoFit/>
          </a:bodyPr>
          <a:lstStyle/>
          <a:p>
            <a:r>
              <a:rPr lang="zh-CN" altLang="en-US" sz="1200" dirty="0">
                <a:solidFill>
                  <a:srgbClr val="0432FF"/>
                </a:solidFill>
              </a:rPr>
              <a:t>https://www.youtube.com/watch?v=yjprpOoH5c8&amp;t=81s&amp;pp=ygUKVGVuc29yRmxvdw%3D%3D</a:t>
            </a:r>
          </a:p>
        </p:txBody>
      </p:sp>
      <p:sp>
        <p:nvSpPr>
          <p:cNvPr id="7" name="文本框 6">
            <a:extLst>
              <a:ext uri="{FF2B5EF4-FFF2-40B4-BE49-F238E27FC236}">
                <a16:creationId xmlns:a16="http://schemas.microsoft.com/office/drawing/2014/main" id="{98F782DD-360E-0DF9-E7A2-B75F3DFF0A48}"/>
              </a:ext>
            </a:extLst>
          </p:cNvPr>
          <p:cNvSpPr txBox="1"/>
          <p:nvPr/>
        </p:nvSpPr>
        <p:spPr>
          <a:xfrm>
            <a:off x="2955851" y="2921566"/>
            <a:ext cx="8272130" cy="276999"/>
          </a:xfrm>
          <a:prstGeom prst="rect">
            <a:avLst/>
          </a:prstGeom>
          <a:noFill/>
        </p:spPr>
        <p:txBody>
          <a:bodyPr wrap="square">
            <a:spAutoFit/>
          </a:bodyPr>
          <a:lstStyle/>
          <a:p>
            <a:r>
              <a:rPr lang="zh-CN" altLang="en-US" sz="1200" dirty="0">
                <a:solidFill>
                  <a:srgbClr val="0432FF"/>
                </a:solidFill>
              </a:rPr>
              <a:t>https://www.youtube.com/watch?v=ay_pTOUcdcE&amp;pp=ygUFTVhOZXQ%3D</a:t>
            </a:r>
          </a:p>
        </p:txBody>
      </p:sp>
    </p:spTree>
    <p:extLst>
      <p:ext uri="{BB962C8B-B14F-4D97-AF65-F5344CB8AC3E}">
        <p14:creationId xmlns:p14="http://schemas.microsoft.com/office/powerpoint/2010/main" val="3689776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04</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en-US" altLang="zh-CN" dirty="0">
                <a:latin typeface="Lexend" pitchFamily="2" charset="0"/>
                <a:ea typeface="+mj-ea"/>
              </a:rPr>
              <a:t>AI</a:t>
            </a:r>
            <a:r>
              <a:rPr lang="zh-CN" altLang="en-US" dirty="0">
                <a:latin typeface="Lexend" pitchFamily="2" charset="0"/>
                <a:ea typeface="+mj-ea"/>
              </a:rPr>
              <a:t> 硬件</a:t>
            </a:r>
            <a:endParaRPr lang="en-US" altLang="zh-CN" dirty="0">
              <a:latin typeface="Lexend" pitchFamily="2" charset="0"/>
              <a:ea typeface="+mj-ea"/>
            </a:endParaRPr>
          </a:p>
        </p:txBody>
      </p:sp>
    </p:spTree>
    <p:extLst>
      <p:ext uri="{BB962C8B-B14F-4D97-AF65-F5344CB8AC3E}">
        <p14:creationId xmlns:p14="http://schemas.microsoft.com/office/powerpoint/2010/main" val="3731394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1E1D2-C5B8-3D1D-4C00-58609CC7CBF4}"/>
              </a:ext>
            </a:extLst>
          </p:cNvPr>
          <p:cNvSpPr>
            <a:spLocks noGrp="1"/>
          </p:cNvSpPr>
          <p:nvPr>
            <p:ph type="title"/>
          </p:nvPr>
        </p:nvSpPr>
        <p:spPr>
          <a:xfrm>
            <a:off x="623635" y="522789"/>
            <a:ext cx="10963473" cy="589190"/>
          </a:xfrm>
        </p:spPr>
        <p:txBody>
          <a:bodyPr/>
          <a:lstStyle/>
          <a:p>
            <a:r>
              <a:rPr lang="en" altLang="zh-CN" dirty="0"/>
              <a:t>AI</a:t>
            </a:r>
            <a:r>
              <a:rPr lang="zh-CN" altLang="en-US" dirty="0"/>
              <a:t>硬件的商用化</a:t>
            </a:r>
          </a:p>
        </p:txBody>
      </p:sp>
      <p:sp>
        <p:nvSpPr>
          <p:cNvPr id="3" name="内容占位符 2">
            <a:extLst>
              <a:ext uri="{FF2B5EF4-FFF2-40B4-BE49-F238E27FC236}">
                <a16:creationId xmlns:a16="http://schemas.microsoft.com/office/drawing/2014/main" id="{A299608D-EB41-E347-199C-200B354564B7}"/>
              </a:ext>
            </a:extLst>
          </p:cNvPr>
          <p:cNvSpPr>
            <a:spLocks noGrp="1"/>
          </p:cNvSpPr>
          <p:nvPr>
            <p:ph sz="half" idx="1"/>
          </p:nvPr>
        </p:nvSpPr>
        <p:spPr>
          <a:xfrm>
            <a:off x="623635" y="1246909"/>
            <a:ext cx="10963473" cy="5108171"/>
          </a:xfrm>
        </p:spPr>
        <p:txBody>
          <a:bodyPr/>
          <a:lstStyle/>
          <a:p>
            <a:r>
              <a:rPr lang="en-US" altLang="zh-CN" dirty="0"/>
              <a:t>2017</a:t>
            </a:r>
            <a:r>
              <a:rPr lang="zh-CN" altLang="en-US" dirty="0"/>
              <a:t>年，</a:t>
            </a:r>
            <a:r>
              <a:rPr lang="en" altLang="zh-CN" dirty="0"/>
              <a:t>AI</a:t>
            </a:r>
            <a:r>
              <a:rPr lang="zh-CN" altLang="en-US" dirty="0"/>
              <a:t>硬件领域也取得了重要进展。谷歌 </a:t>
            </a:r>
            <a:r>
              <a:rPr lang="en" altLang="zh-CN" dirty="0"/>
              <a:t>TPU</a:t>
            </a:r>
            <a:r>
              <a:rPr lang="zh-CN" altLang="en-US" dirty="0"/>
              <a:t> 和英伟达的</a:t>
            </a:r>
            <a:r>
              <a:rPr lang="en" altLang="zh-CN" dirty="0"/>
              <a:t>Tesla V100 GPU</a:t>
            </a:r>
            <a:r>
              <a:rPr lang="zh-CN" altLang="en-US" dirty="0"/>
              <a:t>等专用芯片开始大规模商用。这些硬件为 </a:t>
            </a:r>
            <a:r>
              <a:rPr lang="en-US" altLang="zh-CN" dirty="0"/>
              <a:t>AI</a:t>
            </a:r>
            <a:r>
              <a:rPr lang="zh-CN" altLang="en-US" dirty="0"/>
              <a:t> 训练和推理提供了强大计算支持，推动了 </a:t>
            </a:r>
            <a:r>
              <a:rPr lang="en" altLang="zh-CN" dirty="0"/>
              <a:t>AI</a:t>
            </a:r>
            <a:r>
              <a:rPr lang="zh-CN" altLang="en-US" dirty="0"/>
              <a:t> 技术的广泛应用。</a:t>
            </a:r>
            <a:endParaRPr lang="en-US" altLang="zh-CN" dirty="0"/>
          </a:p>
          <a:p>
            <a:endParaRPr lang="en-US" altLang="zh-CN" dirty="0"/>
          </a:p>
          <a:p>
            <a:r>
              <a:rPr lang="en-US" altLang="zh-CN" dirty="0"/>
              <a:t>5 </a:t>
            </a:r>
            <a:r>
              <a:rPr lang="zh-CN" altLang="en-US" dirty="0"/>
              <a:t>月，谷歌发布第二代张量处理单元（</a:t>
            </a:r>
            <a:r>
              <a:rPr lang="en" altLang="zh-CN" dirty="0"/>
              <a:t>TPU</a:t>
            </a:r>
            <a:r>
              <a:rPr lang="zh-CN" altLang="en" dirty="0"/>
              <a:t>），</a:t>
            </a:r>
            <a:r>
              <a:rPr lang="zh-CN" altLang="en-US" dirty="0"/>
              <a:t>专为 </a:t>
            </a:r>
            <a:r>
              <a:rPr lang="en" altLang="zh-CN" dirty="0"/>
              <a:t>AI </a:t>
            </a:r>
            <a:r>
              <a:rPr lang="zh-CN" altLang="en-US" dirty="0"/>
              <a:t>训练和推理优化</a:t>
            </a:r>
            <a:endParaRPr lang="en-US" altLang="zh-CN" dirty="0"/>
          </a:p>
          <a:p>
            <a:r>
              <a:rPr lang="en-US" altLang="zh-CN" dirty="0"/>
              <a:t>8 </a:t>
            </a:r>
            <a:r>
              <a:rPr lang="zh-CN" altLang="en-US" dirty="0"/>
              <a:t>月，寒武纪科技完成 </a:t>
            </a:r>
            <a:r>
              <a:rPr lang="en-US" altLang="zh-CN" dirty="0"/>
              <a:t>1 </a:t>
            </a:r>
            <a:r>
              <a:rPr lang="zh-CN" altLang="en-US" dirty="0"/>
              <a:t>亿美元 </a:t>
            </a:r>
            <a:r>
              <a:rPr lang="en" altLang="zh-CN" dirty="0"/>
              <a:t>A </a:t>
            </a:r>
            <a:r>
              <a:rPr lang="zh-CN" altLang="en-US" dirty="0"/>
              <a:t>轮融资，成为全球 </a:t>
            </a:r>
            <a:r>
              <a:rPr lang="en" altLang="zh-CN" dirty="0"/>
              <a:t>AI</a:t>
            </a:r>
            <a:r>
              <a:rPr lang="zh-CN" altLang="en-US" dirty="0"/>
              <a:t> 芯片领域首个独角兽企业。</a:t>
            </a:r>
          </a:p>
          <a:p>
            <a:r>
              <a:rPr lang="en-US" altLang="zh-CN" dirty="0"/>
              <a:t>9 </a:t>
            </a:r>
            <a:r>
              <a:rPr lang="zh-CN" altLang="en-US" dirty="0"/>
              <a:t>月，华为发布全球首款集成 </a:t>
            </a:r>
            <a:r>
              <a:rPr lang="en" altLang="zh-CN" dirty="0"/>
              <a:t>NPU</a:t>
            </a:r>
            <a:r>
              <a:rPr lang="zh-CN" altLang="en-US" dirty="0"/>
              <a:t> 的手机芯片麒麟 </a:t>
            </a:r>
            <a:r>
              <a:rPr lang="en-US" altLang="zh-CN" dirty="0"/>
              <a:t>970</a:t>
            </a:r>
            <a:r>
              <a:rPr lang="zh-CN" altLang="en-US" dirty="0"/>
              <a:t>，应用于 </a:t>
            </a:r>
            <a:r>
              <a:rPr lang="en" altLang="zh-CN" dirty="0"/>
              <a:t>Mate 10 </a:t>
            </a:r>
            <a:r>
              <a:rPr lang="zh-CN" altLang="en-US" dirty="0"/>
              <a:t>。</a:t>
            </a:r>
            <a:endParaRPr lang="en-US" altLang="zh-CN" dirty="0"/>
          </a:p>
          <a:p>
            <a:r>
              <a:rPr lang="en-US" altLang="zh-CN" dirty="0"/>
              <a:t>12 </a:t>
            </a:r>
            <a:r>
              <a:rPr lang="zh-CN" altLang="en-US" dirty="0"/>
              <a:t>月，英伟达推出 </a:t>
            </a:r>
            <a:r>
              <a:rPr lang="en" altLang="zh-CN" dirty="0"/>
              <a:t>Volta</a:t>
            </a:r>
            <a:r>
              <a:rPr lang="zh-CN" altLang="en-US" dirty="0"/>
              <a:t> 架构 </a:t>
            </a:r>
            <a:r>
              <a:rPr lang="en" altLang="zh-CN" dirty="0"/>
              <a:t>GPU</a:t>
            </a:r>
            <a:r>
              <a:rPr lang="zh-CN" altLang="en" dirty="0"/>
              <a:t>，</a:t>
            </a:r>
            <a:r>
              <a:rPr lang="en" altLang="zh-CN" dirty="0"/>
              <a:t>Tesla V100 GPU</a:t>
            </a:r>
            <a:r>
              <a:rPr lang="zh-CN" altLang="en-US" dirty="0"/>
              <a:t>，进一步提升了</a:t>
            </a:r>
            <a:r>
              <a:rPr lang="en" altLang="zh-CN" dirty="0"/>
              <a:t>AI</a:t>
            </a:r>
            <a:r>
              <a:rPr lang="zh-CN" altLang="en-US" dirty="0"/>
              <a:t>训练和推理性能。</a:t>
            </a:r>
            <a:endParaRPr lang="en-US" altLang="zh-CN" dirty="0"/>
          </a:p>
        </p:txBody>
      </p:sp>
      <p:sp>
        <p:nvSpPr>
          <p:cNvPr id="5" name="文本框 4">
            <a:extLst>
              <a:ext uri="{FF2B5EF4-FFF2-40B4-BE49-F238E27FC236}">
                <a16:creationId xmlns:a16="http://schemas.microsoft.com/office/drawing/2014/main" id="{17C2B5FA-0AE7-4BCD-3C2B-780F58915B55}"/>
              </a:ext>
            </a:extLst>
          </p:cNvPr>
          <p:cNvSpPr txBox="1"/>
          <p:nvPr/>
        </p:nvSpPr>
        <p:spPr>
          <a:xfrm>
            <a:off x="2296632" y="2680533"/>
            <a:ext cx="8272130" cy="276999"/>
          </a:xfrm>
          <a:prstGeom prst="rect">
            <a:avLst/>
          </a:prstGeom>
          <a:noFill/>
        </p:spPr>
        <p:txBody>
          <a:bodyPr wrap="square">
            <a:spAutoFit/>
          </a:bodyPr>
          <a:lstStyle/>
          <a:p>
            <a:r>
              <a:rPr lang="zh-CN" altLang="en-US" sz="1200" dirty="0">
                <a:solidFill>
                  <a:srgbClr val="0432FF"/>
                </a:solidFill>
              </a:rPr>
              <a:t>https://www.youtube.com/watch?v=Ngk8D7f84oE&amp;pp=ygUKZ29vZ2xlIFRQVQ%3D%3D</a:t>
            </a:r>
          </a:p>
        </p:txBody>
      </p:sp>
      <p:sp>
        <p:nvSpPr>
          <p:cNvPr id="7" name="文本框 6">
            <a:extLst>
              <a:ext uri="{FF2B5EF4-FFF2-40B4-BE49-F238E27FC236}">
                <a16:creationId xmlns:a16="http://schemas.microsoft.com/office/drawing/2014/main" id="{23933041-57C6-E58E-3253-999604070657}"/>
              </a:ext>
            </a:extLst>
          </p:cNvPr>
          <p:cNvSpPr txBox="1"/>
          <p:nvPr/>
        </p:nvSpPr>
        <p:spPr>
          <a:xfrm>
            <a:off x="2519916" y="3900469"/>
            <a:ext cx="8272130" cy="276999"/>
          </a:xfrm>
          <a:prstGeom prst="rect">
            <a:avLst/>
          </a:prstGeom>
          <a:noFill/>
        </p:spPr>
        <p:txBody>
          <a:bodyPr wrap="square">
            <a:spAutoFit/>
          </a:bodyPr>
          <a:lstStyle/>
          <a:p>
            <a:r>
              <a:rPr lang="zh-CN" altLang="en-US" sz="1200" dirty="0">
                <a:solidFill>
                  <a:srgbClr val="0432FF"/>
                </a:solidFill>
              </a:rPr>
              <a:t>https://www.youtube.com/watch?v=U-pWftq-5qU&amp;pp=ygURaHVhd2llIOm6kum6nyA5NzA%3D</a:t>
            </a:r>
          </a:p>
        </p:txBody>
      </p:sp>
      <p:sp>
        <p:nvSpPr>
          <p:cNvPr id="9" name="文本框 8">
            <a:extLst>
              <a:ext uri="{FF2B5EF4-FFF2-40B4-BE49-F238E27FC236}">
                <a16:creationId xmlns:a16="http://schemas.microsoft.com/office/drawing/2014/main" id="{48493174-AD7D-7B47-F65F-7A0CFFA48F5D}"/>
              </a:ext>
            </a:extLst>
          </p:cNvPr>
          <p:cNvSpPr txBox="1"/>
          <p:nvPr/>
        </p:nvSpPr>
        <p:spPr>
          <a:xfrm>
            <a:off x="3434316" y="4469684"/>
            <a:ext cx="8272130" cy="276999"/>
          </a:xfrm>
          <a:prstGeom prst="rect">
            <a:avLst/>
          </a:prstGeom>
          <a:noFill/>
        </p:spPr>
        <p:txBody>
          <a:bodyPr wrap="square">
            <a:spAutoFit/>
          </a:bodyPr>
          <a:lstStyle/>
          <a:p>
            <a:r>
              <a:rPr lang="zh-CN" altLang="en-US" sz="1200" dirty="0">
                <a:solidFill>
                  <a:srgbClr val="0432FF"/>
                </a:solidFill>
              </a:rPr>
              <a:t>https://www.youtube.com/watch?v=3aAEKRDhrj8&amp;pp=ygUOVGVzbGEgVjEwMCBHUFU%3D</a:t>
            </a:r>
          </a:p>
        </p:txBody>
      </p:sp>
    </p:spTree>
    <p:extLst>
      <p:ext uri="{BB962C8B-B14F-4D97-AF65-F5344CB8AC3E}">
        <p14:creationId xmlns:p14="http://schemas.microsoft.com/office/powerpoint/2010/main" val="24626742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1E1D2-C5B8-3D1D-4C00-58609CC7CBF4}"/>
              </a:ext>
            </a:extLst>
          </p:cNvPr>
          <p:cNvSpPr>
            <a:spLocks noGrp="1"/>
          </p:cNvSpPr>
          <p:nvPr>
            <p:ph type="title"/>
          </p:nvPr>
        </p:nvSpPr>
        <p:spPr>
          <a:xfrm>
            <a:off x="623635" y="522789"/>
            <a:ext cx="10963473" cy="589190"/>
          </a:xfrm>
        </p:spPr>
        <p:txBody>
          <a:bodyPr/>
          <a:lstStyle/>
          <a:p>
            <a:r>
              <a:rPr lang="en" altLang="zh-CN" dirty="0"/>
              <a:t>AI</a:t>
            </a:r>
            <a:r>
              <a:rPr lang="zh-CN" altLang="en-US" dirty="0"/>
              <a:t>硬件的初探索</a:t>
            </a:r>
          </a:p>
        </p:txBody>
      </p:sp>
      <p:sp>
        <p:nvSpPr>
          <p:cNvPr id="3" name="内容占位符 2">
            <a:extLst>
              <a:ext uri="{FF2B5EF4-FFF2-40B4-BE49-F238E27FC236}">
                <a16:creationId xmlns:a16="http://schemas.microsoft.com/office/drawing/2014/main" id="{A299608D-EB41-E347-199C-200B354564B7}"/>
              </a:ext>
            </a:extLst>
          </p:cNvPr>
          <p:cNvSpPr>
            <a:spLocks noGrp="1"/>
          </p:cNvSpPr>
          <p:nvPr>
            <p:ph sz="half" idx="1"/>
          </p:nvPr>
        </p:nvSpPr>
        <p:spPr>
          <a:xfrm>
            <a:off x="623635" y="1246909"/>
            <a:ext cx="10963473" cy="5108171"/>
          </a:xfrm>
        </p:spPr>
        <p:txBody>
          <a:bodyPr/>
          <a:lstStyle/>
          <a:p>
            <a:r>
              <a:rPr lang="zh-CN" altLang="en-US" dirty="0"/>
              <a:t>英特尔推出 </a:t>
            </a:r>
            <a:r>
              <a:rPr lang="en" altLang="zh-CN" dirty="0" err="1"/>
              <a:t>Nervana</a:t>
            </a:r>
            <a:r>
              <a:rPr lang="en" altLang="zh-CN" dirty="0"/>
              <a:t> </a:t>
            </a:r>
            <a:r>
              <a:rPr lang="zh-CN" altLang="en-US" dirty="0"/>
              <a:t>神经网络处理器（</a:t>
            </a:r>
            <a:r>
              <a:rPr lang="en" altLang="zh-CN" dirty="0"/>
              <a:t>NNP</a:t>
            </a:r>
            <a:r>
              <a:rPr lang="zh-CN" altLang="en" dirty="0"/>
              <a:t>），</a:t>
            </a:r>
            <a:r>
              <a:rPr lang="zh-CN" altLang="en-US" dirty="0"/>
              <a:t>专为深度学习优化。同年，英特尔还发布了 </a:t>
            </a:r>
            <a:r>
              <a:rPr lang="en" altLang="zh-CN" dirty="0" err="1"/>
              <a:t>Loihi</a:t>
            </a:r>
            <a:r>
              <a:rPr lang="en" altLang="zh-CN" dirty="0"/>
              <a:t> </a:t>
            </a:r>
            <a:r>
              <a:rPr lang="zh-CN" altLang="en-US" dirty="0"/>
              <a:t>芯片，采用“类脑计算”架构，能效比提升高达 </a:t>
            </a:r>
            <a:r>
              <a:rPr lang="en-US" altLang="zh-CN" dirty="0"/>
              <a:t>1000 </a:t>
            </a:r>
            <a:r>
              <a:rPr lang="zh-CN" altLang="en-US" dirty="0"/>
              <a:t>倍。</a:t>
            </a:r>
            <a:endParaRPr lang="en-US" altLang="zh-CN" dirty="0"/>
          </a:p>
          <a:p>
            <a:r>
              <a:rPr lang="zh-CN" altLang="en-US" dirty="0"/>
              <a:t>特斯拉 </a:t>
            </a:r>
            <a:r>
              <a:rPr lang="en" altLang="zh-CN" dirty="0"/>
              <a:t>CEO </a:t>
            </a:r>
            <a:r>
              <a:rPr lang="zh-CN" altLang="en-US" dirty="0"/>
              <a:t>埃隆</a:t>
            </a:r>
            <a:r>
              <a:rPr lang="en-US" altLang="zh-CN" dirty="0"/>
              <a:t>·</a:t>
            </a:r>
            <a:r>
              <a:rPr lang="zh-CN" altLang="en-US" dirty="0"/>
              <a:t>马斯克透露，公司正在开发专为自动驾驶设计的 </a:t>
            </a:r>
            <a:r>
              <a:rPr lang="en" altLang="zh-CN" dirty="0"/>
              <a:t>AI </a:t>
            </a:r>
            <a:r>
              <a:rPr lang="zh-CN" altLang="en-US" dirty="0"/>
              <a:t>芯片，以减少对英伟达 </a:t>
            </a:r>
            <a:r>
              <a:rPr lang="en" altLang="zh-CN" dirty="0"/>
              <a:t>GPU </a:t>
            </a:r>
            <a:r>
              <a:rPr lang="zh-CN" altLang="en-US" dirty="0"/>
              <a:t>的依赖。</a:t>
            </a:r>
            <a:endParaRPr lang="en-US" altLang="zh-CN" dirty="0"/>
          </a:p>
          <a:p>
            <a:r>
              <a:rPr lang="zh-CN" altLang="en-US" dirty="0"/>
              <a:t>微软在 </a:t>
            </a:r>
            <a:r>
              <a:rPr lang="en-US" altLang="zh-CN" dirty="0"/>
              <a:t>2017 </a:t>
            </a:r>
            <a:r>
              <a:rPr lang="zh-CN" altLang="en-US" dirty="0"/>
              <a:t>年宣布为 </a:t>
            </a:r>
            <a:r>
              <a:rPr lang="en" altLang="zh-CN" dirty="0"/>
              <a:t>HoloLens AR </a:t>
            </a:r>
            <a:r>
              <a:rPr lang="zh-CN" altLang="en-US" dirty="0"/>
              <a:t>设备开发专用 </a:t>
            </a:r>
            <a:r>
              <a:rPr lang="en" altLang="zh-CN" dirty="0"/>
              <a:t>AI </a:t>
            </a:r>
            <a:r>
              <a:rPr lang="zh-CN" altLang="en-US" dirty="0"/>
              <a:t>芯片，能够实时处理视觉和语音数据，减少对云端的依赖。</a:t>
            </a:r>
            <a:endParaRPr lang="en-US" altLang="zh-CN" dirty="0"/>
          </a:p>
          <a:p>
            <a:endParaRPr lang="zh-CN" altLang="en-US" dirty="0"/>
          </a:p>
        </p:txBody>
      </p:sp>
      <p:sp>
        <p:nvSpPr>
          <p:cNvPr id="5" name="文本框 4">
            <a:extLst>
              <a:ext uri="{FF2B5EF4-FFF2-40B4-BE49-F238E27FC236}">
                <a16:creationId xmlns:a16="http://schemas.microsoft.com/office/drawing/2014/main" id="{A7F15871-529A-E96D-FE11-18B294C30F8B}"/>
              </a:ext>
            </a:extLst>
          </p:cNvPr>
          <p:cNvSpPr txBox="1"/>
          <p:nvPr/>
        </p:nvSpPr>
        <p:spPr>
          <a:xfrm>
            <a:off x="2870790" y="1111979"/>
            <a:ext cx="8272130" cy="276999"/>
          </a:xfrm>
          <a:prstGeom prst="rect">
            <a:avLst/>
          </a:prstGeom>
          <a:noFill/>
        </p:spPr>
        <p:txBody>
          <a:bodyPr wrap="square">
            <a:spAutoFit/>
          </a:bodyPr>
          <a:lstStyle/>
          <a:p>
            <a:r>
              <a:rPr lang="zh-CN" altLang="en-US" sz="1200" dirty="0">
                <a:solidFill>
                  <a:srgbClr val="0432FF"/>
                </a:solidFill>
              </a:rPr>
              <a:t>https://www.youtube.com/watch?v=zEzm-rMwyVo&amp;t=3s&amp;pp=ygULTmVydmFuYSBOTlA%3D</a:t>
            </a:r>
          </a:p>
        </p:txBody>
      </p:sp>
      <p:sp>
        <p:nvSpPr>
          <p:cNvPr id="7" name="文本框 6">
            <a:extLst>
              <a:ext uri="{FF2B5EF4-FFF2-40B4-BE49-F238E27FC236}">
                <a16:creationId xmlns:a16="http://schemas.microsoft.com/office/drawing/2014/main" id="{4A02B905-ED1A-6582-D27C-66E0A9AAA9C4}"/>
              </a:ext>
            </a:extLst>
          </p:cNvPr>
          <p:cNvSpPr txBox="1"/>
          <p:nvPr/>
        </p:nvSpPr>
        <p:spPr>
          <a:xfrm>
            <a:off x="2137143" y="3116684"/>
            <a:ext cx="8272130" cy="276999"/>
          </a:xfrm>
          <a:prstGeom prst="rect">
            <a:avLst/>
          </a:prstGeom>
          <a:noFill/>
        </p:spPr>
        <p:txBody>
          <a:bodyPr wrap="square">
            <a:spAutoFit/>
          </a:bodyPr>
          <a:lstStyle/>
          <a:p>
            <a:r>
              <a:rPr lang="zh-CN" altLang="en-US" sz="1200" dirty="0">
                <a:solidFill>
                  <a:srgbClr val="0432FF"/>
                </a:solidFill>
              </a:rPr>
              <a:t>https://www.youtube.com/watch?v=pIsjVaqdNpc&amp;pp=ygUMSG9sb0xlbnMgQVIg</a:t>
            </a:r>
          </a:p>
        </p:txBody>
      </p:sp>
    </p:spTree>
    <p:extLst>
      <p:ext uri="{BB962C8B-B14F-4D97-AF65-F5344CB8AC3E}">
        <p14:creationId xmlns:p14="http://schemas.microsoft.com/office/powerpoint/2010/main" val="3936502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05</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巨头布局 </a:t>
            </a:r>
            <a:r>
              <a:rPr lang="en-US" altLang="zh-CN" dirty="0">
                <a:latin typeface="Lexend" pitchFamily="2" charset="0"/>
                <a:ea typeface="+mj-ea"/>
              </a:rPr>
              <a:t>AI</a:t>
            </a:r>
          </a:p>
        </p:txBody>
      </p:sp>
    </p:spTree>
    <p:extLst>
      <p:ext uri="{BB962C8B-B14F-4D97-AF65-F5344CB8AC3E}">
        <p14:creationId xmlns:p14="http://schemas.microsoft.com/office/powerpoint/2010/main" val="1148529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958DEAE-6F37-25E7-F339-7DBD08608F32}"/>
              </a:ext>
            </a:extLst>
          </p:cNvPr>
          <p:cNvSpPr>
            <a:spLocks noGrp="1"/>
          </p:cNvSpPr>
          <p:nvPr>
            <p:ph type="title"/>
          </p:nvPr>
        </p:nvSpPr>
        <p:spPr>
          <a:xfrm>
            <a:off x="623635" y="522789"/>
            <a:ext cx="10963473" cy="589190"/>
          </a:xfrm>
        </p:spPr>
        <p:txBody>
          <a:bodyPr/>
          <a:lstStyle/>
          <a:p>
            <a:r>
              <a:rPr lang="zh-CN" altLang="en-US" dirty="0"/>
              <a:t>科技巨头布局 </a:t>
            </a:r>
            <a:r>
              <a:rPr lang="en" altLang="zh-CN" dirty="0"/>
              <a:t>AI</a:t>
            </a:r>
            <a:endParaRPr lang="zh-CN" altLang="en-US" dirty="0"/>
          </a:p>
        </p:txBody>
      </p:sp>
      <p:sp>
        <p:nvSpPr>
          <p:cNvPr id="5" name="内容占位符 4">
            <a:extLst>
              <a:ext uri="{FF2B5EF4-FFF2-40B4-BE49-F238E27FC236}">
                <a16:creationId xmlns:a16="http://schemas.microsoft.com/office/drawing/2014/main" id="{27C57C8F-524D-AF45-5BB5-4D858FC989F3}"/>
              </a:ext>
            </a:extLst>
          </p:cNvPr>
          <p:cNvSpPr>
            <a:spLocks noGrp="1"/>
          </p:cNvSpPr>
          <p:nvPr>
            <p:ph sz="half" idx="1"/>
          </p:nvPr>
        </p:nvSpPr>
        <p:spPr>
          <a:xfrm>
            <a:off x="623635" y="1246909"/>
            <a:ext cx="10963473" cy="5108171"/>
          </a:xfrm>
        </p:spPr>
        <p:txBody>
          <a:bodyPr/>
          <a:lstStyle/>
          <a:p>
            <a:r>
              <a:rPr lang="en-US" altLang="zh-CN" dirty="0"/>
              <a:t>2017</a:t>
            </a:r>
            <a:r>
              <a:rPr lang="zh-CN" altLang="en-US" dirty="0"/>
              <a:t> 年 </a:t>
            </a:r>
            <a:r>
              <a:rPr lang="en-US" altLang="zh-CN" dirty="0"/>
              <a:t>10</a:t>
            </a:r>
            <a:r>
              <a:rPr lang="zh-CN" altLang="en-US" dirty="0"/>
              <a:t> 月，阿里巴巴集团在杭州云栖大会上宣布成立达摩院，计划未来三年投入</a:t>
            </a:r>
            <a:r>
              <a:rPr lang="en-US" altLang="zh-CN" dirty="0"/>
              <a:t>1000</a:t>
            </a:r>
            <a:r>
              <a:rPr lang="zh-CN" altLang="en-US" dirty="0"/>
              <a:t>亿人民币用于基础科学和颠覆式技术创新研究，这是多少</a:t>
            </a:r>
            <a:r>
              <a:rPr lang="en-US" altLang="zh-CN" dirty="0"/>
              <a:t>CS</a:t>
            </a:r>
            <a:r>
              <a:rPr lang="zh-CN" altLang="en-US" dirty="0"/>
              <a:t>和</a:t>
            </a:r>
            <a:r>
              <a:rPr lang="en-US" altLang="zh-CN" dirty="0"/>
              <a:t>EE</a:t>
            </a:r>
            <a:r>
              <a:rPr lang="zh-CN" altLang="en-US" dirty="0"/>
              <a:t>同学们梦开始地方，也可能是日后达摩院陨落结束的地方， </a:t>
            </a:r>
            <a:r>
              <a:rPr lang="en-US" altLang="zh-CN" dirty="0"/>
              <a:t>18 </a:t>
            </a:r>
            <a:r>
              <a:rPr lang="zh-CN" altLang="en-US" dirty="0"/>
              <a:t>年还好</a:t>
            </a:r>
            <a:r>
              <a:rPr lang="en-US" altLang="zh-CN" dirty="0"/>
              <a:t> ZOMI</a:t>
            </a:r>
            <a:r>
              <a:rPr lang="zh-CN" altLang="en-US" dirty="0"/>
              <a:t> 被达摩院的 </a:t>
            </a:r>
            <a:r>
              <a:rPr lang="en-US" altLang="zh-CN" dirty="0"/>
              <a:t>10 </a:t>
            </a:r>
            <a:r>
              <a:rPr lang="zh-CN" altLang="en-US" dirty="0"/>
              <a:t>大金刚面挂了。</a:t>
            </a:r>
            <a:endParaRPr lang="en-US" altLang="zh-CN" dirty="0"/>
          </a:p>
          <a:p>
            <a:pPr lvl="1"/>
            <a:r>
              <a:rPr lang="zh-CN" altLang="en-US" dirty="0"/>
              <a:t>今日头条：</a:t>
            </a:r>
            <a:r>
              <a:rPr lang="en-US" altLang="zh-CN" dirty="0"/>
              <a:t>2017</a:t>
            </a:r>
            <a:r>
              <a:rPr lang="zh-CN" altLang="en-US" dirty="0"/>
              <a:t>年</a:t>
            </a:r>
            <a:r>
              <a:rPr lang="en-US" altLang="zh-CN" dirty="0"/>
              <a:t>2</a:t>
            </a:r>
            <a:r>
              <a:rPr lang="zh-CN" altLang="en-US" dirty="0"/>
              <a:t>月，前微软亚研常务副院长马维英出任今日头条副总裁，管理 </a:t>
            </a:r>
            <a:r>
              <a:rPr lang="en-US" altLang="zh-CN" dirty="0"/>
              <a:t>AI</a:t>
            </a:r>
            <a:r>
              <a:rPr lang="zh-CN" altLang="en-US" dirty="0"/>
              <a:t> </a:t>
            </a:r>
            <a:r>
              <a:rPr lang="en-US" altLang="zh-CN" dirty="0"/>
              <a:t>Lab</a:t>
            </a:r>
            <a:r>
              <a:rPr lang="zh-CN" altLang="en-US" dirty="0"/>
              <a:t>。</a:t>
            </a:r>
          </a:p>
          <a:p>
            <a:pPr lvl="1"/>
            <a:r>
              <a:rPr lang="zh-CN" altLang="en-US" dirty="0"/>
              <a:t>京东：</a:t>
            </a:r>
            <a:r>
              <a:rPr lang="en-US" altLang="zh-CN" dirty="0"/>
              <a:t>2017</a:t>
            </a:r>
            <a:r>
              <a:rPr lang="zh-CN" altLang="en-US" dirty="0"/>
              <a:t>年，京东成立了</a:t>
            </a:r>
            <a:r>
              <a:rPr lang="en" altLang="zh-CN" dirty="0"/>
              <a:t>AI</a:t>
            </a:r>
            <a:r>
              <a:rPr lang="zh-CN" altLang="en-US" dirty="0"/>
              <a:t>研究院，并在中国、美国和欧洲设有办事处。</a:t>
            </a:r>
          </a:p>
          <a:p>
            <a:pPr lvl="1"/>
            <a:r>
              <a:rPr lang="zh-CN" altLang="en-US" dirty="0"/>
              <a:t>腾讯：</a:t>
            </a:r>
            <a:r>
              <a:rPr lang="en-US" altLang="zh-CN" dirty="0"/>
              <a:t>2017</a:t>
            </a:r>
            <a:r>
              <a:rPr lang="zh-CN" altLang="en-US" dirty="0"/>
              <a:t>年</a:t>
            </a:r>
            <a:r>
              <a:rPr lang="en-US" altLang="zh-CN" dirty="0"/>
              <a:t>5</a:t>
            </a:r>
            <a:r>
              <a:rPr lang="zh-CN" altLang="en-US" dirty="0"/>
              <a:t>月，腾讯宣布任命俞栋博士为 </a:t>
            </a:r>
            <a:r>
              <a:rPr lang="en" altLang="zh-CN" dirty="0"/>
              <a:t>AI Lab</a:t>
            </a:r>
            <a:r>
              <a:rPr lang="zh-CN" altLang="en-US" dirty="0"/>
              <a:t> 副主任，并成立美国西雅图 </a:t>
            </a:r>
            <a:r>
              <a:rPr lang="en" altLang="zh-CN" dirty="0"/>
              <a:t>AI</a:t>
            </a:r>
            <a:r>
              <a:rPr lang="zh-CN" altLang="en-US" dirty="0"/>
              <a:t> 实验室。</a:t>
            </a:r>
          </a:p>
          <a:p>
            <a:pPr lvl="1"/>
            <a:r>
              <a:rPr lang="zh-CN" altLang="en-US" dirty="0"/>
              <a:t>微软</a:t>
            </a:r>
            <a:r>
              <a:rPr lang="zh-CN" altLang="en" dirty="0"/>
              <a:t>：</a:t>
            </a:r>
            <a:r>
              <a:rPr lang="en" altLang="zh-CN" dirty="0"/>
              <a:t>2017</a:t>
            </a:r>
            <a:r>
              <a:rPr lang="zh-CN" altLang="en-US" dirty="0"/>
              <a:t>年</a:t>
            </a:r>
            <a:r>
              <a:rPr lang="en-US" altLang="zh-CN" dirty="0"/>
              <a:t>7</a:t>
            </a:r>
            <a:r>
              <a:rPr lang="zh-CN" altLang="en-US" dirty="0"/>
              <a:t>月，微软宣布建立专注于 </a:t>
            </a:r>
            <a:r>
              <a:rPr lang="en-US" altLang="zh-CN" dirty="0"/>
              <a:t>AI</a:t>
            </a:r>
            <a:r>
              <a:rPr lang="zh-CN" altLang="en-US" dirty="0"/>
              <a:t>  研究实验室 </a:t>
            </a:r>
            <a:r>
              <a:rPr lang="en" altLang="zh-CN" dirty="0"/>
              <a:t>Microsoft Research AI</a:t>
            </a:r>
            <a:r>
              <a:rPr lang="zh-CN" altLang="en" dirty="0"/>
              <a:t>。</a:t>
            </a:r>
          </a:p>
          <a:p>
            <a:pPr lvl="1"/>
            <a:r>
              <a:rPr lang="zh-CN" altLang="en-US" dirty="0"/>
              <a:t>谷歌：</a:t>
            </a:r>
            <a:r>
              <a:rPr lang="en-US" altLang="zh-CN" dirty="0"/>
              <a:t>2017</a:t>
            </a:r>
            <a:r>
              <a:rPr lang="zh-CN" altLang="en-US" dirty="0"/>
              <a:t>年</a:t>
            </a:r>
            <a:r>
              <a:rPr lang="en-US" altLang="zh-CN" dirty="0"/>
              <a:t>12</a:t>
            </a:r>
            <a:r>
              <a:rPr lang="zh-CN" altLang="en-US" dirty="0"/>
              <a:t>月，谷歌宣布在北京设立 </a:t>
            </a:r>
            <a:r>
              <a:rPr lang="en" altLang="zh-CN" dirty="0"/>
              <a:t>AI</a:t>
            </a:r>
            <a:r>
              <a:rPr lang="zh-CN" altLang="en-US" dirty="0"/>
              <a:t> 中国中心，李飞飞和李佳领导。</a:t>
            </a:r>
          </a:p>
          <a:p>
            <a:r>
              <a:rPr lang="zh-CN" altLang="en-US" dirty="0"/>
              <a:t>科技巨头全面布局加速了</a:t>
            </a:r>
            <a:r>
              <a:rPr lang="en" altLang="zh-CN" dirty="0"/>
              <a:t>AI</a:t>
            </a:r>
            <a:r>
              <a:rPr lang="zh-CN" altLang="en-US" dirty="0"/>
              <a:t>技术商业化落地，推动了</a:t>
            </a:r>
            <a:r>
              <a:rPr lang="en" altLang="zh-CN" dirty="0"/>
              <a:t>AI</a:t>
            </a:r>
            <a:r>
              <a:rPr lang="zh-CN" altLang="en-US" dirty="0"/>
              <a:t>在语音识别、自动驾驶等领域的应用。</a:t>
            </a:r>
          </a:p>
        </p:txBody>
      </p:sp>
      <p:sp>
        <p:nvSpPr>
          <p:cNvPr id="3" name="文本框 2">
            <a:extLst>
              <a:ext uri="{FF2B5EF4-FFF2-40B4-BE49-F238E27FC236}">
                <a16:creationId xmlns:a16="http://schemas.microsoft.com/office/drawing/2014/main" id="{F467C101-9E53-1546-1562-22B85C07E731}"/>
              </a:ext>
            </a:extLst>
          </p:cNvPr>
          <p:cNvSpPr txBox="1"/>
          <p:nvPr/>
        </p:nvSpPr>
        <p:spPr>
          <a:xfrm>
            <a:off x="3300998" y="1111979"/>
            <a:ext cx="8272130" cy="276999"/>
          </a:xfrm>
          <a:prstGeom prst="rect">
            <a:avLst/>
          </a:prstGeom>
          <a:noFill/>
        </p:spPr>
        <p:txBody>
          <a:bodyPr wrap="square">
            <a:spAutoFit/>
          </a:bodyPr>
          <a:lstStyle/>
          <a:p>
            <a:r>
              <a:rPr lang="zh-CN" altLang="en-US" sz="1200" dirty="0">
                <a:solidFill>
                  <a:srgbClr val="0432FF"/>
                </a:solidFill>
              </a:rPr>
              <a:t>https://www.youtube.com/watch?v=jaKtcmYJS6A&amp;pp=ygUJ6L6-5pGp6Zmi</a:t>
            </a:r>
          </a:p>
        </p:txBody>
      </p:sp>
      <p:sp>
        <p:nvSpPr>
          <p:cNvPr id="7" name="文本框 6">
            <a:extLst>
              <a:ext uri="{FF2B5EF4-FFF2-40B4-BE49-F238E27FC236}">
                <a16:creationId xmlns:a16="http://schemas.microsoft.com/office/drawing/2014/main" id="{D23528A1-7531-90A3-FA26-48D45A7981EA}"/>
              </a:ext>
            </a:extLst>
          </p:cNvPr>
          <p:cNvSpPr txBox="1"/>
          <p:nvPr/>
        </p:nvSpPr>
        <p:spPr>
          <a:xfrm>
            <a:off x="2753832" y="3662494"/>
            <a:ext cx="8272130" cy="276999"/>
          </a:xfrm>
          <a:prstGeom prst="rect">
            <a:avLst/>
          </a:prstGeom>
          <a:noFill/>
        </p:spPr>
        <p:txBody>
          <a:bodyPr wrap="square">
            <a:spAutoFit/>
          </a:bodyPr>
          <a:lstStyle/>
          <a:p>
            <a:r>
              <a:rPr lang="zh-CN" altLang="en-US" sz="1200" dirty="0">
                <a:solidFill>
                  <a:srgbClr val="0432FF"/>
                </a:solidFill>
              </a:rPr>
              <a:t>https://www.youtube.com/watch?v=T90_MBk5Aso&amp;pp=ygUPdGVuY2VudCBBSSBMYWIg</a:t>
            </a:r>
          </a:p>
        </p:txBody>
      </p:sp>
      <p:sp>
        <p:nvSpPr>
          <p:cNvPr id="9" name="文本框 8">
            <a:extLst>
              <a:ext uri="{FF2B5EF4-FFF2-40B4-BE49-F238E27FC236}">
                <a16:creationId xmlns:a16="http://schemas.microsoft.com/office/drawing/2014/main" id="{551AC3CC-1DD6-5602-10F2-9F6697CBEC17}"/>
              </a:ext>
            </a:extLst>
          </p:cNvPr>
          <p:cNvSpPr txBox="1"/>
          <p:nvPr/>
        </p:nvSpPr>
        <p:spPr>
          <a:xfrm>
            <a:off x="3314978" y="4731788"/>
            <a:ext cx="8272130" cy="276999"/>
          </a:xfrm>
          <a:prstGeom prst="rect">
            <a:avLst/>
          </a:prstGeom>
          <a:noFill/>
        </p:spPr>
        <p:txBody>
          <a:bodyPr wrap="square">
            <a:spAutoFit/>
          </a:bodyPr>
          <a:lstStyle/>
          <a:p>
            <a:r>
              <a:rPr lang="zh-CN" altLang="en-US" sz="1200" dirty="0">
                <a:solidFill>
                  <a:srgbClr val="0432FF"/>
                </a:solidFill>
              </a:rPr>
              <a:t>https://www.youtube.com/watch?v=FgZ-8NFSysA&amp;pp=ygUOZ29vZ2xlIEFJIExhYiA%3D</a:t>
            </a:r>
          </a:p>
        </p:txBody>
      </p:sp>
      <p:sp>
        <p:nvSpPr>
          <p:cNvPr id="11" name="文本框 10">
            <a:extLst>
              <a:ext uri="{FF2B5EF4-FFF2-40B4-BE49-F238E27FC236}">
                <a16:creationId xmlns:a16="http://schemas.microsoft.com/office/drawing/2014/main" id="{3BD7A0E1-3F69-AEB2-9F5D-9D9AB600B4EB}"/>
              </a:ext>
            </a:extLst>
          </p:cNvPr>
          <p:cNvSpPr txBox="1"/>
          <p:nvPr/>
        </p:nvSpPr>
        <p:spPr>
          <a:xfrm>
            <a:off x="3364793" y="4177790"/>
            <a:ext cx="8272130" cy="276999"/>
          </a:xfrm>
          <a:prstGeom prst="rect">
            <a:avLst/>
          </a:prstGeom>
          <a:noFill/>
        </p:spPr>
        <p:txBody>
          <a:bodyPr wrap="square">
            <a:spAutoFit/>
          </a:bodyPr>
          <a:lstStyle/>
          <a:p>
            <a:r>
              <a:rPr lang="zh-CN" altLang="en-US" sz="1200" dirty="0">
                <a:solidFill>
                  <a:srgbClr val="0432FF"/>
                </a:solidFill>
              </a:rPr>
              <a:t>https://www.youtube.com/watch?v=fLsvZ5x2hQM&amp;pp=ygURbWljcm9zb2Z0IEFJIExhYiA%3D</a:t>
            </a:r>
          </a:p>
        </p:txBody>
      </p:sp>
    </p:spTree>
    <p:extLst>
      <p:ext uri="{BB962C8B-B14F-4D97-AF65-F5344CB8AC3E}">
        <p14:creationId xmlns:p14="http://schemas.microsoft.com/office/powerpoint/2010/main" val="1245566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B084C60-31EB-FA7B-238D-44916E55131A}"/>
              </a:ext>
            </a:extLst>
          </p:cNvPr>
          <p:cNvSpPr>
            <a:spLocks noGrp="1"/>
          </p:cNvSpPr>
          <p:nvPr>
            <p:ph type="title"/>
          </p:nvPr>
        </p:nvSpPr>
        <p:spPr>
          <a:xfrm>
            <a:off x="623635" y="522789"/>
            <a:ext cx="10963473" cy="589190"/>
          </a:xfrm>
        </p:spPr>
        <p:txBody>
          <a:bodyPr/>
          <a:lstStyle/>
          <a:p>
            <a:r>
              <a:rPr lang="zh-CN" altLang="en-US" dirty="0"/>
              <a:t>人工智能上升为国家战略</a:t>
            </a:r>
          </a:p>
        </p:txBody>
      </p:sp>
      <p:sp>
        <p:nvSpPr>
          <p:cNvPr id="5" name="内容占位符 4">
            <a:extLst>
              <a:ext uri="{FF2B5EF4-FFF2-40B4-BE49-F238E27FC236}">
                <a16:creationId xmlns:a16="http://schemas.microsoft.com/office/drawing/2014/main" id="{0A19D192-9D73-3900-0EF2-3A7DF2B1B51B}"/>
              </a:ext>
            </a:extLst>
          </p:cNvPr>
          <p:cNvSpPr>
            <a:spLocks noGrp="1"/>
          </p:cNvSpPr>
          <p:nvPr>
            <p:ph sz="half" idx="1"/>
          </p:nvPr>
        </p:nvSpPr>
        <p:spPr>
          <a:xfrm>
            <a:off x="623635" y="1246909"/>
            <a:ext cx="10963473" cy="5108171"/>
          </a:xfrm>
        </p:spPr>
        <p:txBody>
          <a:bodyPr/>
          <a:lstStyle/>
          <a:p>
            <a:r>
              <a:rPr lang="zh-CN" altLang="en-US" dirty="0"/>
              <a:t>事件：</a:t>
            </a:r>
            <a:endParaRPr lang="en-US" altLang="zh-CN" dirty="0"/>
          </a:p>
          <a:p>
            <a:pPr lvl="1"/>
            <a:r>
              <a:rPr lang="en-US" altLang="zh-CN" dirty="0"/>
              <a:t>2017</a:t>
            </a:r>
            <a:r>
              <a:rPr lang="zh-CN" altLang="en-US" dirty="0"/>
              <a:t>年</a:t>
            </a:r>
            <a:r>
              <a:rPr lang="en-US" altLang="zh-CN" dirty="0"/>
              <a:t>7</a:t>
            </a:r>
            <a:r>
              <a:rPr lang="zh-CN" altLang="en-US" dirty="0"/>
              <a:t>月，中国国务院发布</a:t>
            </a:r>
            <a:r>
              <a:rPr lang="en-US" altLang="zh-CN" dirty="0"/>
              <a:t>《</a:t>
            </a:r>
            <a:r>
              <a:rPr lang="zh-CN" altLang="en-US" dirty="0"/>
              <a:t>新一代人工智能发展规划</a:t>
            </a:r>
            <a:r>
              <a:rPr lang="en-US" altLang="zh-CN" dirty="0"/>
              <a:t>》</a:t>
            </a:r>
            <a:r>
              <a:rPr lang="zh-CN" altLang="en-US" dirty="0"/>
              <a:t>，提出到 </a:t>
            </a:r>
            <a:r>
              <a:rPr lang="en-US" altLang="zh-CN" dirty="0"/>
              <a:t>2030</a:t>
            </a:r>
            <a:r>
              <a:rPr lang="zh-CN" altLang="en-US" dirty="0"/>
              <a:t> 年使中国成为全球 </a:t>
            </a:r>
            <a:r>
              <a:rPr lang="en" altLang="zh-CN" dirty="0"/>
              <a:t>AI</a:t>
            </a:r>
            <a:r>
              <a:rPr lang="zh-CN" altLang="en-US" dirty="0"/>
              <a:t> 创新中心，并制定了三步走战略目标。</a:t>
            </a:r>
          </a:p>
          <a:p>
            <a:r>
              <a:rPr lang="zh-CN" altLang="en-US" dirty="0"/>
              <a:t>意义：</a:t>
            </a:r>
            <a:endParaRPr lang="en-US" altLang="zh-CN" dirty="0"/>
          </a:p>
          <a:p>
            <a:pPr lvl="1"/>
            <a:r>
              <a:rPr lang="zh-CN" altLang="en-US" dirty="0"/>
              <a:t>这是中国首次将 </a:t>
            </a:r>
            <a:r>
              <a:rPr lang="en" altLang="zh-CN" dirty="0"/>
              <a:t>AI</a:t>
            </a:r>
            <a:r>
              <a:rPr lang="zh-CN" altLang="en-US" dirty="0"/>
              <a:t> 发展提升为国家战略，标志着 </a:t>
            </a:r>
            <a:r>
              <a:rPr lang="en" altLang="zh-CN" dirty="0"/>
              <a:t>AI</a:t>
            </a:r>
            <a:r>
              <a:rPr lang="zh-CN" altLang="en-US" dirty="0"/>
              <a:t> 成为推动经济转型和科技创新的核心驱动力。</a:t>
            </a:r>
          </a:p>
          <a:p>
            <a:endParaRPr lang="zh-CN" altLang="en-US" dirty="0"/>
          </a:p>
        </p:txBody>
      </p:sp>
      <p:sp>
        <p:nvSpPr>
          <p:cNvPr id="3" name="文本框 2">
            <a:extLst>
              <a:ext uri="{FF2B5EF4-FFF2-40B4-BE49-F238E27FC236}">
                <a16:creationId xmlns:a16="http://schemas.microsoft.com/office/drawing/2014/main" id="{D0D5B716-8FB0-81A6-0E97-F853494304B5}"/>
              </a:ext>
            </a:extLst>
          </p:cNvPr>
          <p:cNvSpPr txBox="1"/>
          <p:nvPr/>
        </p:nvSpPr>
        <p:spPr>
          <a:xfrm>
            <a:off x="1969306" y="1262858"/>
            <a:ext cx="8272130" cy="461665"/>
          </a:xfrm>
          <a:prstGeom prst="rect">
            <a:avLst/>
          </a:prstGeom>
          <a:noFill/>
        </p:spPr>
        <p:txBody>
          <a:bodyPr wrap="square">
            <a:spAutoFit/>
          </a:bodyPr>
          <a:lstStyle/>
          <a:p>
            <a:r>
              <a:rPr lang="zh-CN" altLang="en-US" sz="1200" dirty="0">
                <a:solidFill>
                  <a:srgbClr val="0432FF"/>
                </a:solidFill>
              </a:rPr>
              <a:t>https://www.youtube.com/watch?v=GlQGB_VsMvg&amp;pp=ygVIUmVwb3J0IG9uIHRoZSBEZXZlbG9wbWVudCBQbGFuIG9mIE5ldyBHZW5lcmF0aW9uIEFydGlmaWNpYWwgSW50ZWxsaWdlbmNl</a:t>
            </a:r>
          </a:p>
        </p:txBody>
      </p:sp>
    </p:spTree>
    <p:extLst>
      <p:ext uri="{BB962C8B-B14F-4D97-AF65-F5344CB8AC3E}">
        <p14:creationId xmlns:p14="http://schemas.microsoft.com/office/powerpoint/2010/main" val="2933982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思考</a:t>
            </a:r>
            <a:endParaRPr lang="en-US" altLang="zh-CN" dirty="0">
              <a:latin typeface="Lexend" pitchFamily="2" charset="0"/>
              <a:ea typeface="+mj-ea"/>
            </a:endParaRPr>
          </a:p>
        </p:txBody>
      </p:sp>
    </p:spTree>
    <p:extLst>
      <p:ext uri="{BB962C8B-B14F-4D97-AF65-F5344CB8AC3E}">
        <p14:creationId xmlns:p14="http://schemas.microsoft.com/office/powerpoint/2010/main" val="4077492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F73186F-EDD3-89C1-9476-2A0A77B306A2}"/>
              </a:ext>
            </a:extLst>
          </p:cNvPr>
          <p:cNvSpPr>
            <a:spLocks noGrp="1"/>
          </p:cNvSpPr>
          <p:nvPr>
            <p:ph type="title"/>
          </p:nvPr>
        </p:nvSpPr>
        <p:spPr>
          <a:xfrm>
            <a:off x="623635" y="522789"/>
            <a:ext cx="10963473" cy="589190"/>
          </a:xfrm>
        </p:spPr>
        <p:txBody>
          <a:bodyPr/>
          <a:lstStyle/>
          <a:p>
            <a:r>
              <a:rPr lang="zh-CN" altLang="en-US" dirty="0"/>
              <a:t>总结</a:t>
            </a:r>
          </a:p>
        </p:txBody>
      </p:sp>
      <p:sp>
        <p:nvSpPr>
          <p:cNvPr id="5" name="内容占位符 4">
            <a:extLst>
              <a:ext uri="{FF2B5EF4-FFF2-40B4-BE49-F238E27FC236}">
                <a16:creationId xmlns:a16="http://schemas.microsoft.com/office/drawing/2014/main" id="{0898AF5A-0B63-3D29-441D-41D1895AC819}"/>
              </a:ext>
            </a:extLst>
          </p:cNvPr>
          <p:cNvSpPr>
            <a:spLocks noGrp="1"/>
          </p:cNvSpPr>
          <p:nvPr>
            <p:ph sz="half" idx="1"/>
          </p:nvPr>
        </p:nvSpPr>
        <p:spPr>
          <a:xfrm>
            <a:off x="623635" y="1246909"/>
            <a:ext cx="10963473" cy="5108171"/>
          </a:xfrm>
        </p:spPr>
        <p:txBody>
          <a:bodyPr/>
          <a:lstStyle/>
          <a:p>
            <a:r>
              <a:rPr lang="en-US" altLang="zh-CN" dirty="0"/>
              <a:t>2017</a:t>
            </a:r>
            <a:r>
              <a:rPr lang="zh-CN" altLang="en-US" dirty="0"/>
              <a:t> 年是 </a:t>
            </a:r>
            <a:r>
              <a:rPr lang="en" altLang="zh-CN" dirty="0"/>
              <a:t>AI</a:t>
            </a:r>
            <a:r>
              <a:rPr lang="zh-CN" altLang="en-US" dirty="0"/>
              <a:t> 技术从实验室走向商业化的重要一年，</a:t>
            </a:r>
            <a:r>
              <a:rPr lang="en" altLang="zh-CN" dirty="0"/>
              <a:t>AlphaGo</a:t>
            </a:r>
            <a:r>
              <a:rPr lang="zh-CN" altLang="en-US" dirty="0"/>
              <a:t> 的胜利、国家战略的出台、巨头的布局以及 </a:t>
            </a:r>
            <a:r>
              <a:rPr lang="en" altLang="zh-CN" dirty="0"/>
              <a:t>AI</a:t>
            </a:r>
            <a:r>
              <a:rPr lang="zh-CN" altLang="en-US" dirty="0"/>
              <a:t> 产品的普及，共同推动了</a:t>
            </a:r>
            <a:r>
              <a:rPr lang="en" altLang="zh-CN" dirty="0"/>
              <a:t>AI</a:t>
            </a:r>
            <a:r>
              <a:rPr lang="zh-CN" altLang="en-US" dirty="0"/>
              <a:t> 技术的快速发展。这些事件和技术突破表明，</a:t>
            </a:r>
            <a:r>
              <a:rPr lang="en-US" altLang="zh-CN" dirty="0"/>
              <a:t>2017</a:t>
            </a:r>
            <a:r>
              <a:rPr lang="zh-CN" altLang="en-US" dirty="0"/>
              <a:t>年人工智能领域在算法创新、硬件加速和应用拓展等方面都取得了显著进展，这些事件不仅改变了 </a:t>
            </a:r>
            <a:r>
              <a:rPr lang="en" altLang="zh-CN" dirty="0"/>
              <a:t>AI</a:t>
            </a:r>
            <a:r>
              <a:rPr lang="zh-CN" altLang="en-US" dirty="0"/>
              <a:t> 领域的技术格局，也深刻影响了科技行业和社会的未来发展方向。</a:t>
            </a:r>
          </a:p>
        </p:txBody>
      </p:sp>
    </p:spTree>
    <p:extLst>
      <p:ext uri="{BB962C8B-B14F-4D97-AF65-F5344CB8AC3E}">
        <p14:creationId xmlns:p14="http://schemas.microsoft.com/office/powerpoint/2010/main" val="3738073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模型算法发展</a:t>
            </a:r>
            <a:endParaRPr lang="en-US" altLang="zh-CN" dirty="0">
              <a:latin typeface="Lexend" pitchFamily="2" charset="0"/>
              <a:ea typeface="+mj-ea"/>
            </a:endParaRPr>
          </a:p>
        </p:txBody>
      </p:sp>
    </p:spTree>
    <p:extLst>
      <p:ext uri="{BB962C8B-B14F-4D97-AF65-F5344CB8AC3E}">
        <p14:creationId xmlns:p14="http://schemas.microsoft.com/office/powerpoint/2010/main" val="2332351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9CDC1D4-CAE9-7A48-BFA3-3C4CE8ED1D6F}"/>
              </a:ext>
            </a:extLst>
          </p:cNvPr>
          <p:cNvSpPr>
            <a:spLocks noGrp="1"/>
          </p:cNvSpPr>
          <p:nvPr>
            <p:ph type="title"/>
          </p:nvPr>
        </p:nvSpPr>
        <p:spPr>
          <a:xfrm>
            <a:off x="623635" y="522789"/>
            <a:ext cx="10963473" cy="589190"/>
          </a:xfrm>
        </p:spPr>
        <p:txBody>
          <a:bodyPr/>
          <a:lstStyle/>
          <a:p>
            <a:r>
              <a:rPr lang="en" altLang="zh-CN" dirty="0"/>
              <a:t>AlphaGo</a:t>
            </a:r>
            <a:r>
              <a:rPr lang="zh-CN" altLang="en-US" dirty="0"/>
              <a:t>再胜人类棋手</a:t>
            </a:r>
          </a:p>
        </p:txBody>
      </p:sp>
      <p:sp>
        <p:nvSpPr>
          <p:cNvPr id="5" name="内容占位符 4">
            <a:extLst>
              <a:ext uri="{FF2B5EF4-FFF2-40B4-BE49-F238E27FC236}">
                <a16:creationId xmlns:a16="http://schemas.microsoft.com/office/drawing/2014/main" id="{45F402E0-4DB4-38C1-BA0F-2962679DE860}"/>
              </a:ext>
            </a:extLst>
          </p:cNvPr>
          <p:cNvSpPr>
            <a:spLocks noGrp="1"/>
          </p:cNvSpPr>
          <p:nvPr>
            <p:ph sz="half" idx="1"/>
          </p:nvPr>
        </p:nvSpPr>
        <p:spPr>
          <a:xfrm>
            <a:off x="623635" y="1246909"/>
            <a:ext cx="10963473" cy="5108171"/>
          </a:xfrm>
        </p:spPr>
        <p:txBody>
          <a:bodyPr/>
          <a:lstStyle/>
          <a:p>
            <a:r>
              <a:rPr lang="zh-CN" altLang="en-US" dirty="0"/>
              <a:t>事件：</a:t>
            </a:r>
            <a:endParaRPr lang="en-US" altLang="zh-CN" dirty="0"/>
          </a:p>
          <a:p>
            <a:pPr lvl="1"/>
            <a:r>
              <a:rPr lang="en-US" altLang="zh-CN" dirty="0"/>
              <a:t>2017</a:t>
            </a:r>
            <a:r>
              <a:rPr lang="zh-CN" altLang="en-US" dirty="0"/>
              <a:t> 年 </a:t>
            </a:r>
            <a:r>
              <a:rPr lang="en-US" altLang="zh-CN" dirty="0"/>
              <a:t>5</a:t>
            </a:r>
            <a:r>
              <a:rPr lang="zh-CN" altLang="en-US" dirty="0"/>
              <a:t> 月，</a:t>
            </a:r>
            <a:r>
              <a:rPr lang="en" altLang="zh-CN" dirty="0"/>
              <a:t>AlphaGo Master</a:t>
            </a:r>
            <a:r>
              <a:rPr lang="zh-CN" altLang="en-US" dirty="0"/>
              <a:t> 以 </a:t>
            </a:r>
            <a:r>
              <a:rPr lang="en-US" altLang="zh-CN" dirty="0"/>
              <a:t>3:0</a:t>
            </a:r>
            <a:r>
              <a:rPr lang="zh-CN" altLang="en-US" dirty="0"/>
              <a:t> 战胜世界排名第一的围棋选手柯洁。</a:t>
            </a:r>
            <a:endParaRPr lang="en-US" altLang="zh-CN" dirty="0"/>
          </a:p>
          <a:p>
            <a:pPr lvl="1"/>
            <a:r>
              <a:rPr lang="en-US" altLang="zh-CN" dirty="0"/>
              <a:t>2017</a:t>
            </a:r>
            <a:r>
              <a:rPr lang="zh-CN" altLang="en-US" dirty="0"/>
              <a:t> 年 </a:t>
            </a:r>
            <a:r>
              <a:rPr lang="en-US" altLang="zh-CN" dirty="0"/>
              <a:t>10</a:t>
            </a:r>
            <a:r>
              <a:rPr lang="zh-CN" altLang="en-US" dirty="0"/>
              <a:t> 月，</a:t>
            </a:r>
            <a:r>
              <a:rPr lang="en" altLang="zh-CN" dirty="0"/>
              <a:t>DeepMind</a:t>
            </a:r>
            <a:r>
              <a:rPr lang="zh-CN" altLang="en-US" dirty="0"/>
              <a:t>在</a:t>
            </a:r>
            <a:r>
              <a:rPr lang="en-US" altLang="zh-CN" dirty="0"/>
              <a:t>《</a:t>
            </a:r>
            <a:r>
              <a:rPr lang="en" altLang="zh-CN" dirty="0"/>
              <a:t>Nature》</a:t>
            </a:r>
            <a:r>
              <a:rPr lang="zh-CN" altLang="en-US" dirty="0"/>
              <a:t>上发表了关于 </a:t>
            </a:r>
            <a:r>
              <a:rPr lang="en" altLang="zh-CN" dirty="0"/>
              <a:t>AlphaGo Zero</a:t>
            </a:r>
            <a:r>
              <a:rPr lang="zh-CN" altLang="en-US" dirty="0"/>
              <a:t> 的研究成果。</a:t>
            </a:r>
            <a:r>
              <a:rPr lang="en" altLang="zh-CN" dirty="0"/>
              <a:t> </a:t>
            </a:r>
          </a:p>
          <a:p>
            <a:pPr lvl="1"/>
            <a:r>
              <a:rPr lang="en" altLang="zh-CN" dirty="0"/>
              <a:t>AlphaGo Zero</a:t>
            </a:r>
            <a:r>
              <a:rPr lang="zh-CN" altLang="en-US" dirty="0"/>
              <a:t> 以 </a:t>
            </a:r>
            <a:r>
              <a:rPr lang="en-US" altLang="zh-CN" dirty="0"/>
              <a:t>100:0</a:t>
            </a:r>
            <a:r>
              <a:rPr lang="zh-CN" altLang="en-US" dirty="0"/>
              <a:t> 的成绩击败 </a:t>
            </a:r>
            <a:r>
              <a:rPr lang="en" altLang="zh-CN" dirty="0"/>
              <a:t>AlphaGo Master</a:t>
            </a:r>
            <a:r>
              <a:rPr lang="zh-CN" altLang="en" dirty="0"/>
              <a:t>，</a:t>
            </a:r>
            <a:r>
              <a:rPr lang="zh-CN" altLang="en-US" dirty="0"/>
              <a:t>展示了 </a:t>
            </a:r>
            <a:r>
              <a:rPr lang="en" altLang="zh-CN" dirty="0"/>
              <a:t>AI</a:t>
            </a:r>
            <a:r>
              <a:rPr lang="zh-CN" altLang="en-US" dirty="0"/>
              <a:t> 通过自我学习实现超越的能力，无需任何人类棋谱数据，从零开始学习围棋，并在短时间内超越了所有人类棋手和之前的 </a:t>
            </a:r>
            <a:r>
              <a:rPr lang="en" altLang="zh-CN" dirty="0"/>
              <a:t>AlphaGo</a:t>
            </a:r>
            <a:r>
              <a:rPr lang="zh-CN" altLang="en-US" dirty="0"/>
              <a:t> 版本。</a:t>
            </a:r>
          </a:p>
          <a:p>
            <a:r>
              <a:rPr lang="zh-CN" altLang="en-US" dirty="0"/>
              <a:t>意义：</a:t>
            </a:r>
            <a:endParaRPr lang="en-US" altLang="zh-CN" dirty="0"/>
          </a:p>
          <a:p>
            <a:pPr lvl="1"/>
            <a:r>
              <a:rPr lang="en" altLang="zh-CN" dirty="0"/>
              <a:t>AlphaGo</a:t>
            </a:r>
            <a:r>
              <a:rPr lang="zh-CN" altLang="en-US" dirty="0"/>
              <a:t> 的胜利进一步展示了 </a:t>
            </a:r>
            <a:r>
              <a:rPr lang="en-US" altLang="zh-CN" dirty="0"/>
              <a:t>RL</a:t>
            </a:r>
            <a:r>
              <a:rPr lang="zh-CN" altLang="en-US" dirty="0"/>
              <a:t> 的强大潜力，并推动了 </a:t>
            </a:r>
            <a:r>
              <a:rPr lang="en" altLang="zh-CN" dirty="0"/>
              <a:t>AI</a:t>
            </a:r>
            <a:r>
              <a:rPr lang="zh-CN" altLang="en-US" dirty="0"/>
              <a:t> 在复杂决策任务中的应用。</a:t>
            </a:r>
            <a:br>
              <a:rPr lang="zh-CN" altLang="en-US" dirty="0"/>
            </a:br>
            <a:endParaRPr lang="zh-CN" altLang="en-US" dirty="0"/>
          </a:p>
        </p:txBody>
      </p:sp>
      <p:sp>
        <p:nvSpPr>
          <p:cNvPr id="3" name="文本框 2">
            <a:extLst>
              <a:ext uri="{FF2B5EF4-FFF2-40B4-BE49-F238E27FC236}">
                <a16:creationId xmlns:a16="http://schemas.microsoft.com/office/drawing/2014/main" id="{9BB93548-E251-2CB6-85C7-DB4A5877A76A}"/>
              </a:ext>
            </a:extLst>
          </p:cNvPr>
          <p:cNvSpPr txBox="1"/>
          <p:nvPr/>
        </p:nvSpPr>
        <p:spPr>
          <a:xfrm>
            <a:off x="1871330" y="1447156"/>
            <a:ext cx="8272130" cy="276999"/>
          </a:xfrm>
          <a:prstGeom prst="rect">
            <a:avLst/>
          </a:prstGeom>
          <a:noFill/>
        </p:spPr>
        <p:txBody>
          <a:bodyPr wrap="square">
            <a:spAutoFit/>
          </a:bodyPr>
          <a:lstStyle/>
          <a:p>
            <a:r>
              <a:rPr lang="zh-CN" altLang="en-US" sz="1200" dirty="0">
                <a:solidFill>
                  <a:srgbClr val="0432FF"/>
                </a:solidFill>
              </a:rPr>
              <a:t>https://www.youtube.com/watch?v=WXuK6gekU1Y&amp;t=3s&amp;pp=ygUPQWxwaGFHbyBNYXN0ZXIg</a:t>
            </a:r>
          </a:p>
        </p:txBody>
      </p:sp>
    </p:spTree>
    <p:extLst>
      <p:ext uri="{BB962C8B-B14F-4D97-AF65-F5344CB8AC3E}">
        <p14:creationId xmlns:p14="http://schemas.microsoft.com/office/powerpoint/2010/main" val="4168410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EE39E1B-ECB7-9787-F9F3-4F434953B5CA}"/>
              </a:ext>
            </a:extLst>
          </p:cNvPr>
          <p:cNvSpPr>
            <a:spLocks noGrp="1"/>
          </p:cNvSpPr>
          <p:nvPr>
            <p:ph type="title"/>
          </p:nvPr>
        </p:nvSpPr>
        <p:spPr>
          <a:xfrm>
            <a:off x="623635" y="522789"/>
            <a:ext cx="10963473" cy="589190"/>
          </a:xfrm>
        </p:spPr>
        <p:txBody>
          <a:bodyPr/>
          <a:lstStyle/>
          <a:p>
            <a:r>
              <a:rPr lang="zh-CN" altLang="en-US" dirty="0"/>
              <a:t>新算法的提出</a:t>
            </a:r>
          </a:p>
        </p:txBody>
      </p:sp>
      <p:sp>
        <p:nvSpPr>
          <p:cNvPr id="5" name="内容占位符 4">
            <a:extLst>
              <a:ext uri="{FF2B5EF4-FFF2-40B4-BE49-F238E27FC236}">
                <a16:creationId xmlns:a16="http://schemas.microsoft.com/office/drawing/2014/main" id="{5B229796-EE29-E939-BA58-04ADB5425768}"/>
              </a:ext>
            </a:extLst>
          </p:cNvPr>
          <p:cNvSpPr>
            <a:spLocks noGrp="1"/>
          </p:cNvSpPr>
          <p:nvPr>
            <p:ph sz="half" idx="1"/>
          </p:nvPr>
        </p:nvSpPr>
        <p:spPr>
          <a:xfrm>
            <a:off x="623635" y="1246909"/>
            <a:ext cx="10963473" cy="5108171"/>
          </a:xfrm>
        </p:spPr>
        <p:txBody>
          <a:bodyPr/>
          <a:lstStyle/>
          <a:p>
            <a:r>
              <a:rPr lang="en" altLang="zh-CN" b="1" dirty="0"/>
              <a:t>Capsule</a:t>
            </a:r>
            <a:r>
              <a:rPr lang="zh-CN" altLang="en-US" b="1" dirty="0"/>
              <a:t> 网络的提出：</a:t>
            </a:r>
          </a:p>
          <a:p>
            <a:pPr lvl="1"/>
            <a:r>
              <a:rPr lang="zh-CN" altLang="en-US" dirty="0"/>
              <a:t>由 </a:t>
            </a:r>
            <a:r>
              <a:rPr lang="en" altLang="zh-CN" dirty="0"/>
              <a:t>Geoffrey Hinton</a:t>
            </a:r>
            <a:r>
              <a:rPr lang="zh-CN" altLang="en-US" dirty="0"/>
              <a:t> 等人提出的 </a:t>
            </a:r>
            <a:r>
              <a:rPr lang="en" altLang="zh-CN" dirty="0"/>
              <a:t>Capsule</a:t>
            </a:r>
            <a:r>
              <a:rPr lang="zh-CN" altLang="en-US" dirty="0"/>
              <a:t> 网络在 </a:t>
            </a:r>
            <a:r>
              <a:rPr lang="en-US" altLang="zh-CN" dirty="0"/>
              <a:t>2017</a:t>
            </a:r>
            <a:r>
              <a:rPr lang="zh-CN" altLang="en-US" dirty="0"/>
              <a:t> 年引发了广泛关注。</a:t>
            </a:r>
            <a:r>
              <a:rPr lang="en" altLang="zh-CN" dirty="0"/>
              <a:t>Capsule</a:t>
            </a:r>
            <a:r>
              <a:rPr lang="zh-CN" altLang="en-US" dirty="0"/>
              <a:t> 网络旨在解决 </a:t>
            </a:r>
            <a:r>
              <a:rPr lang="en" altLang="zh-CN" dirty="0"/>
              <a:t>CNN</a:t>
            </a:r>
            <a:r>
              <a:rPr lang="zh-CN" altLang="en-US" dirty="0"/>
              <a:t> 对图像中对象的姿势和空间关系的处理能力不足。</a:t>
            </a:r>
            <a:endParaRPr lang="en-US" altLang="zh-CN" dirty="0"/>
          </a:p>
          <a:p>
            <a:pPr lvl="1"/>
            <a:r>
              <a:rPr lang="en" altLang="zh-CN" dirty="0"/>
              <a:t>Capsule</a:t>
            </a:r>
            <a:r>
              <a:rPr lang="zh-CN" altLang="en-US" dirty="0"/>
              <a:t> 通过动态路由机制，能够更好地理解图像中的层次结构和对象关系，为 </a:t>
            </a:r>
            <a:r>
              <a:rPr lang="en-US" altLang="zh-CN" dirty="0"/>
              <a:t>CV</a:t>
            </a:r>
            <a:r>
              <a:rPr lang="zh-CN" altLang="en-US" dirty="0"/>
              <a:t> 领域带来新研究方向。</a:t>
            </a:r>
            <a:endParaRPr lang="en-US" altLang="zh-CN" dirty="0"/>
          </a:p>
          <a:p>
            <a:r>
              <a:rPr lang="en" altLang="zh-CN" b="1" dirty="0"/>
              <a:t>GAN</a:t>
            </a:r>
            <a:r>
              <a:rPr lang="zh-CN" altLang="en-US" b="1" dirty="0"/>
              <a:t>技术的发展：</a:t>
            </a:r>
          </a:p>
          <a:p>
            <a:pPr lvl="1"/>
            <a:r>
              <a:rPr lang="zh-CN" altLang="en-US" dirty="0"/>
              <a:t>生成对抗网络（</a:t>
            </a:r>
            <a:r>
              <a:rPr lang="en" altLang="zh-CN" dirty="0"/>
              <a:t>GAN</a:t>
            </a:r>
            <a:r>
              <a:rPr lang="zh-CN" altLang="en" dirty="0"/>
              <a:t>）</a:t>
            </a:r>
            <a:r>
              <a:rPr lang="zh-CN" altLang="en-US" dirty="0"/>
              <a:t>在 </a:t>
            </a:r>
            <a:r>
              <a:rPr lang="en-US" altLang="zh-CN" dirty="0"/>
              <a:t>2017</a:t>
            </a:r>
            <a:r>
              <a:rPr lang="zh-CN" altLang="en-US" dirty="0"/>
              <a:t> 年继续发展，出现了多种变体，如 </a:t>
            </a:r>
            <a:r>
              <a:rPr lang="en" altLang="zh-CN" dirty="0"/>
              <a:t>Wasserstein GAN</a:t>
            </a:r>
            <a:r>
              <a:rPr lang="zh-CN" altLang="en" dirty="0"/>
              <a:t>（</a:t>
            </a:r>
            <a:r>
              <a:rPr lang="en" altLang="zh-CN" dirty="0"/>
              <a:t>WGAN</a:t>
            </a:r>
            <a:r>
              <a:rPr lang="zh-CN" altLang="en" dirty="0"/>
              <a:t>）。</a:t>
            </a:r>
            <a:endParaRPr lang="en-US" altLang="zh-CN" dirty="0"/>
          </a:p>
          <a:p>
            <a:pPr lvl="1"/>
            <a:r>
              <a:rPr lang="en" altLang="zh-CN" dirty="0"/>
              <a:t>WGAN</a:t>
            </a:r>
            <a:r>
              <a:rPr lang="zh-CN" altLang="en-US" dirty="0"/>
              <a:t> 解决了 </a:t>
            </a:r>
            <a:r>
              <a:rPr lang="en" altLang="zh-CN" dirty="0"/>
              <a:t>GAN</a:t>
            </a:r>
            <a:r>
              <a:rPr lang="zh-CN" altLang="en-US" dirty="0"/>
              <a:t> 训练不稳定和生成样本多样性不足问题，推动了图像生成和数据增强技术应用。</a:t>
            </a:r>
            <a:endParaRPr lang="en-US" altLang="zh-CN" dirty="0"/>
          </a:p>
          <a:p>
            <a:pPr lvl="1"/>
            <a:r>
              <a:rPr lang="zh-CN" altLang="en-US" dirty="0"/>
              <a:t>谷歌 </a:t>
            </a:r>
            <a:r>
              <a:rPr lang="en-US" altLang="zh-CN" dirty="0"/>
              <a:t>Brain</a:t>
            </a:r>
            <a:r>
              <a:rPr lang="zh-CN" altLang="en-US" dirty="0"/>
              <a:t> 的一篇论文对 </a:t>
            </a:r>
            <a:r>
              <a:rPr lang="en" altLang="zh-CN" dirty="0"/>
              <a:t>GAN</a:t>
            </a:r>
            <a:r>
              <a:rPr lang="zh-CN" altLang="en-US" dirty="0"/>
              <a:t> 的多种变体进行了大规模测试，引发了对 </a:t>
            </a:r>
            <a:r>
              <a:rPr lang="en" altLang="zh-CN" dirty="0"/>
              <a:t>GAN</a:t>
            </a:r>
            <a:r>
              <a:rPr lang="zh-CN" altLang="en-US" dirty="0"/>
              <a:t> 研究方向的进一步讨论。</a:t>
            </a:r>
          </a:p>
          <a:p>
            <a:endParaRPr lang="zh-CN" altLang="en-US" dirty="0"/>
          </a:p>
        </p:txBody>
      </p:sp>
      <p:sp>
        <p:nvSpPr>
          <p:cNvPr id="3" name="文本框 2">
            <a:extLst>
              <a:ext uri="{FF2B5EF4-FFF2-40B4-BE49-F238E27FC236}">
                <a16:creationId xmlns:a16="http://schemas.microsoft.com/office/drawing/2014/main" id="{639169B0-4B5A-2CD1-06E2-9A5001BC76D0}"/>
              </a:ext>
            </a:extLst>
          </p:cNvPr>
          <p:cNvSpPr txBox="1"/>
          <p:nvPr/>
        </p:nvSpPr>
        <p:spPr>
          <a:xfrm>
            <a:off x="3551274" y="1372728"/>
            <a:ext cx="8272130" cy="276999"/>
          </a:xfrm>
          <a:prstGeom prst="rect">
            <a:avLst/>
          </a:prstGeom>
          <a:noFill/>
        </p:spPr>
        <p:txBody>
          <a:bodyPr wrap="square">
            <a:spAutoFit/>
          </a:bodyPr>
          <a:lstStyle/>
          <a:p>
            <a:r>
              <a:rPr lang="zh-CN" altLang="en-US" sz="1200" dirty="0">
                <a:solidFill>
                  <a:srgbClr val="0432FF"/>
                </a:solidFill>
              </a:rPr>
              <a:t>https://www.youtube.com/watch?v=byqn-p_vokE&amp;pp=ygUOSElUVE9OIENhcHN1bGU%3D</a:t>
            </a:r>
          </a:p>
        </p:txBody>
      </p:sp>
      <p:sp>
        <p:nvSpPr>
          <p:cNvPr id="7" name="文本框 6">
            <a:extLst>
              <a:ext uri="{FF2B5EF4-FFF2-40B4-BE49-F238E27FC236}">
                <a16:creationId xmlns:a16="http://schemas.microsoft.com/office/drawing/2014/main" id="{C3046043-A6C4-D5BE-8B3F-C0D1C9557001}"/>
              </a:ext>
            </a:extLst>
          </p:cNvPr>
          <p:cNvSpPr txBox="1"/>
          <p:nvPr/>
        </p:nvSpPr>
        <p:spPr>
          <a:xfrm>
            <a:off x="3551274" y="3725404"/>
            <a:ext cx="8272130" cy="276999"/>
          </a:xfrm>
          <a:prstGeom prst="rect">
            <a:avLst/>
          </a:prstGeom>
          <a:noFill/>
        </p:spPr>
        <p:txBody>
          <a:bodyPr wrap="square">
            <a:spAutoFit/>
          </a:bodyPr>
          <a:lstStyle/>
          <a:p>
            <a:r>
              <a:rPr lang="zh-CN" altLang="en-US" sz="1200" dirty="0">
                <a:solidFill>
                  <a:srgbClr val="0432FF"/>
                </a:solidFill>
              </a:rPr>
              <a:t>https://www.youtube.com/watch?v=sFkdYSc2W5A&amp;pp=ygUEV0dBTg%3D%3D</a:t>
            </a:r>
          </a:p>
        </p:txBody>
      </p:sp>
    </p:spTree>
    <p:extLst>
      <p:ext uri="{BB962C8B-B14F-4D97-AF65-F5344CB8AC3E}">
        <p14:creationId xmlns:p14="http://schemas.microsoft.com/office/powerpoint/2010/main" val="2453043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EE39E1B-ECB7-9787-F9F3-4F434953B5CA}"/>
              </a:ext>
            </a:extLst>
          </p:cNvPr>
          <p:cNvSpPr>
            <a:spLocks noGrp="1"/>
          </p:cNvSpPr>
          <p:nvPr>
            <p:ph type="title"/>
          </p:nvPr>
        </p:nvSpPr>
        <p:spPr>
          <a:xfrm>
            <a:off x="623635" y="522789"/>
            <a:ext cx="10963473" cy="589190"/>
          </a:xfrm>
        </p:spPr>
        <p:txBody>
          <a:bodyPr/>
          <a:lstStyle/>
          <a:p>
            <a:r>
              <a:rPr lang="en" altLang="zh-CN" dirty="0"/>
              <a:t>Transformer</a:t>
            </a:r>
            <a:r>
              <a:rPr lang="zh-CN" altLang="en-US" dirty="0"/>
              <a:t> 架构提出</a:t>
            </a:r>
          </a:p>
        </p:txBody>
      </p:sp>
      <p:sp>
        <p:nvSpPr>
          <p:cNvPr id="5" name="内容占位符 4">
            <a:extLst>
              <a:ext uri="{FF2B5EF4-FFF2-40B4-BE49-F238E27FC236}">
                <a16:creationId xmlns:a16="http://schemas.microsoft.com/office/drawing/2014/main" id="{5B229796-EE29-E939-BA58-04ADB5425768}"/>
              </a:ext>
            </a:extLst>
          </p:cNvPr>
          <p:cNvSpPr>
            <a:spLocks noGrp="1"/>
          </p:cNvSpPr>
          <p:nvPr>
            <p:ph sz="half" idx="1"/>
          </p:nvPr>
        </p:nvSpPr>
        <p:spPr>
          <a:xfrm>
            <a:off x="623635" y="1246909"/>
            <a:ext cx="10963473" cy="5108171"/>
          </a:xfrm>
        </p:spPr>
        <p:txBody>
          <a:bodyPr/>
          <a:lstStyle/>
          <a:p>
            <a:r>
              <a:rPr lang="en-US" altLang="zh-CN" dirty="0"/>
              <a:t>2017</a:t>
            </a:r>
            <a:r>
              <a:rPr lang="zh-CN" altLang="en-US" dirty="0"/>
              <a:t>年 </a:t>
            </a:r>
            <a:r>
              <a:rPr lang="en" altLang="zh-CN" dirty="0"/>
              <a:t>Transformer</a:t>
            </a:r>
            <a:r>
              <a:rPr lang="zh-CN" altLang="en-US" dirty="0"/>
              <a:t> 架构的提出：</a:t>
            </a:r>
            <a:endParaRPr lang="en-US" altLang="zh-CN" dirty="0"/>
          </a:p>
          <a:p>
            <a:pPr lvl="1"/>
            <a:r>
              <a:rPr lang="zh-CN" altLang="en-US" dirty="0"/>
              <a:t>谷歌在</a:t>
            </a:r>
            <a:r>
              <a:rPr lang="en-US" altLang="zh-CN" dirty="0"/>
              <a:t>《</a:t>
            </a:r>
            <a:r>
              <a:rPr lang="en" altLang="zh-CN" dirty="0"/>
              <a:t>Attention Is All You Need》</a:t>
            </a:r>
            <a:r>
              <a:rPr lang="zh-CN" altLang="en-US" dirty="0"/>
              <a:t>中首次提出了</a:t>
            </a:r>
            <a:r>
              <a:rPr lang="en" altLang="zh-CN" dirty="0"/>
              <a:t>Transformer</a:t>
            </a:r>
            <a:r>
              <a:rPr lang="zh-CN" altLang="en-US" dirty="0"/>
              <a:t>架构，核心创新是自注意力机制（</a:t>
            </a:r>
            <a:r>
              <a:rPr lang="en" altLang="zh-CN" dirty="0"/>
              <a:t>self-attention mechanism</a:t>
            </a:r>
            <a:r>
              <a:rPr lang="zh-CN" altLang="en" dirty="0"/>
              <a:t>），</a:t>
            </a:r>
            <a:r>
              <a:rPr lang="en" altLang="zh-CN" dirty="0"/>
              <a:t> Attention</a:t>
            </a:r>
            <a:r>
              <a:rPr lang="zh-CN" altLang="en-US" dirty="0"/>
              <a:t> 机制使模型能够同时考虑输入序列中的所有位置，而不是像传统的循环神经网络（</a:t>
            </a:r>
            <a:r>
              <a:rPr lang="en" altLang="zh-CN" dirty="0"/>
              <a:t>RNN</a:t>
            </a:r>
            <a:r>
              <a:rPr lang="zh-CN" altLang="en" dirty="0"/>
              <a:t>）</a:t>
            </a:r>
            <a:r>
              <a:rPr lang="zh-CN" altLang="en-US" dirty="0"/>
              <a:t>或卷积神经网络（</a:t>
            </a:r>
            <a:r>
              <a:rPr lang="en" altLang="zh-CN" dirty="0"/>
              <a:t>CNN</a:t>
            </a:r>
            <a:r>
              <a:rPr lang="zh-CN" altLang="en" dirty="0"/>
              <a:t>）</a:t>
            </a:r>
            <a:r>
              <a:rPr lang="zh-CN" altLang="en-US" dirty="0"/>
              <a:t>那样逐步处理。</a:t>
            </a:r>
            <a:endParaRPr lang="en-US" altLang="zh-CN" dirty="0"/>
          </a:p>
          <a:p>
            <a:pPr lvl="1"/>
            <a:r>
              <a:rPr lang="en" altLang="zh-CN" dirty="0"/>
              <a:t>Transformer</a:t>
            </a:r>
            <a:r>
              <a:rPr lang="zh-CN" altLang="en-US" dirty="0"/>
              <a:t> 架构的提出，标志着自然语言处理（</a:t>
            </a:r>
            <a:r>
              <a:rPr lang="en" altLang="zh-CN" dirty="0"/>
              <a:t>NLP</a:t>
            </a:r>
            <a:r>
              <a:rPr lang="zh-CN" altLang="en" dirty="0"/>
              <a:t>）</a:t>
            </a:r>
            <a:r>
              <a:rPr lang="zh-CN" altLang="en-US" dirty="0"/>
              <a:t>领域的一次重大突破，它不仅提高了模型的训练效率，还显著提升了模型在处理长距离依赖关系时的能力。</a:t>
            </a:r>
          </a:p>
        </p:txBody>
      </p:sp>
      <p:sp>
        <p:nvSpPr>
          <p:cNvPr id="3" name="文本框 2">
            <a:extLst>
              <a:ext uri="{FF2B5EF4-FFF2-40B4-BE49-F238E27FC236}">
                <a16:creationId xmlns:a16="http://schemas.microsoft.com/office/drawing/2014/main" id="{A85035E1-6E08-CAEF-2D41-2D0400ED6B00}"/>
              </a:ext>
            </a:extLst>
          </p:cNvPr>
          <p:cNvSpPr txBox="1"/>
          <p:nvPr/>
        </p:nvSpPr>
        <p:spPr>
          <a:xfrm>
            <a:off x="3314978" y="1681073"/>
            <a:ext cx="8272130" cy="276999"/>
          </a:xfrm>
          <a:prstGeom prst="rect">
            <a:avLst/>
          </a:prstGeom>
          <a:noFill/>
        </p:spPr>
        <p:txBody>
          <a:bodyPr wrap="square">
            <a:spAutoFit/>
          </a:bodyPr>
          <a:lstStyle/>
          <a:p>
            <a:r>
              <a:rPr lang="zh-CN" altLang="en-US" sz="1200" dirty="0">
                <a:solidFill>
                  <a:srgbClr val="0432FF"/>
                </a:solidFill>
              </a:rPr>
              <a:t>https://www.youtube.com/watch?v=eMlx5fFNoYc&amp;pp=ygUZQXR0ZW50aW9uIElzIEFsbCBZb3UgTmVlZA%3D%3D</a:t>
            </a:r>
          </a:p>
        </p:txBody>
      </p:sp>
    </p:spTree>
    <p:extLst>
      <p:ext uri="{BB962C8B-B14F-4D97-AF65-F5344CB8AC3E}">
        <p14:creationId xmlns:p14="http://schemas.microsoft.com/office/powerpoint/2010/main" val="213863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02</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语音模型与助手</a:t>
            </a:r>
            <a:endParaRPr lang="en-US" altLang="zh-CN" dirty="0">
              <a:latin typeface="Lexend" pitchFamily="2" charset="0"/>
              <a:ea typeface="+mj-ea"/>
            </a:endParaRPr>
          </a:p>
        </p:txBody>
      </p:sp>
    </p:spTree>
    <p:extLst>
      <p:ext uri="{BB962C8B-B14F-4D97-AF65-F5344CB8AC3E}">
        <p14:creationId xmlns:p14="http://schemas.microsoft.com/office/powerpoint/2010/main" val="193457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91A637-6095-9431-1567-8B45546B261E}"/>
              </a:ext>
            </a:extLst>
          </p:cNvPr>
          <p:cNvSpPr>
            <a:spLocks noGrp="1"/>
          </p:cNvSpPr>
          <p:nvPr>
            <p:ph type="title"/>
          </p:nvPr>
        </p:nvSpPr>
        <p:spPr>
          <a:xfrm>
            <a:off x="623635" y="522789"/>
            <a:ext cx="10963473" cy="589190"/>
          </a:xfrm>
        </p:spPr>
        <p:txBody>
          <a:bodyPr/>
          <a:lstStyle/>
          <a:p>
            <a:r>
              <a:rPr lang="zh-CN" altLang="en-US" dirty="0"/>
              <a:t>语音合成技术的突破</a:t>
            </a:r>
          </a:p>
        </p:txBody>
      </p:sp>
      <p:sp>
        <p:nvSpPr>
          <p:cNvPr id="5" name="内容占位符 4">
            <a:extLst>
              <a:ext uri="{FF2B5EF4-FFF2-40B4-BE49-F238E27FC236}">
                <a16:creationId xmlns:a16="http://schemas.microsoft.com/office/drawing/2014/main" id="{CCDEADEE-04C4-1EF7-8DE2-48B387C25CF2}"/>
              </a:ext>
            </a:extLst>
          </p:cNvPr>
          <p:cNvSpPr>
            <a:spLocks noGrp="1"/>
          </p:cNvSpPr>
          <p:nvPr>
            <p:ph sz="half" idx="1"/>
          </p:nvPr>
        </p:nvSpPr>
        <p:spPr>
          <a:xfrm>
            <a:off x="623635" y="1246909"/>
            <a:ext cx="10963473" cy="5108171"/>
          </a:xfrm>
        </p:spPr>
        <p:txBody>
          <a:bodyPr/>
          <a:lstStyle/>
          <a:p>
            <a:r>
              <a:rPr lang="zh-CN" altLang="en-US" dirty="0"/>
              <a:t>语音合成技术：</a:t>
            </a:r>
            <a:endParaRPr lang="en-US" altLang="zh-CN" dirty="0"/>
          </a:p>
          <a:p>
            <a:pPr lvl="1"/>
            <a:r>
              <a:rPr lang="en-US" altLang="zh-CN" dirty="0"/>
              <a:t>2017</a:t>
            </a:r>
            <a:r>
              <a:rPr lang="zh-CN" altLang="en-US" dirty="0"/>
              <a:t>年，</a:t>
            </a:r>
            <a:r>
              <a:rPr lang="en-US" altLang="zh-CN" dirty="0"/>
              <a:t>AI</a:t>
            </a:r>
            <a:r>
              <a:rPr lang="zh-CN" altLang="en-US" dirty="0"/>
              <a:t> 在语音合成领域取得了显著进展。谷歌的 </a:t>
            </a:r>
            <a:r>
              <a:rPr lang="en" altLang="zh-CN" dirty="0" err="1"/>
              <a:t>WaveNet</a:t>
            </a:r>
            <a:r>
              <a:rPr lang="zh-CN" altLang="en-US" dirty="0"/>
              <a:t> 和 </a:t>
            </a:r>
            <a:r>
              <a:rPr lang="en" altLang="zh-CN" dirty="0" err="1"/>
              <a:t>Tacotron</a:t>
            </a:r>
            <a:r>
              <a:rPr lang="zh-CN" altLang="en" dirty="0"/>
              <a:t>、</a:t>
            </a:r>
            <a:r>
              <a:rPr lang="zh-CN" altLang="en-US" dirty="0"/>
              <a:t>百度的 </a:t>
            </a:r>
            <a:r>
              <a:rPr lang="en" altLang="zh-CN" dirty="0"/>
              <a:t>Deep Voice</a:t>
            </a:r>
            <a:r>
              <a:rPr lang="zh-CN" altLang="en-US" dirty="0"/>
              <a:t> 系列以及苹果的 </a:t>
            </a:r>
            <a:r>
              <a:rPr lang="en" altLang="zh-CN" dirty="0"/>
              <a:t>Hybrid Unit Selection TTS</a:t>
            </a:r>
            <a:r>
              <a:rPr lang="zh-CN" altLang="en-US" dirty="0"/>
              <a:t> 系统等技术，显著提升了语音合成的自然度和流畅度。这些技术的应用推动了智能语音助手和语音交互设备的发展。</a:t>
            </a:r>
            <a:endParaRPr lang="en-US" altLang="zh-CN" dirty="0"/>
          </a:p>
          <a:p>
            <a:r>
              <a:rPr lang="zh-CN" altLang="en-US" dirty="0"/>
              <a:t>智能音箱市场“百箱大战”：</a:t>
            </a:r>
          </a:p>
          <a:p>
            <a:pPr lvl="1"/>
            <a:r>
              <a:rPr lang="zh-CN" altLang="en-US" dirty="0"/>
              <a:t>阿里推出“天猫精灵”，百度发布“渡鸦”，小米推出“小米</a:t>
            </a:r>
            <a:r>
              <a:rPr lang="en" altLang="zh-CN" dirty="0"/>
              <a:t>AI</a:t>
            </a:r>
            <a:r>
              <a:rPr lang="zh-CN" altLang="en-US" dirty="0"/>
              <a:t>音箱”，智能音箱市场进入激烈竞争阶段。不知道在座有没有买到好几年前的智能音箱一直放在床头当做普通音箱用。智能音箱被视为智能家居的入口，其普及推动了语音识别技术和自然语言处理的发展。</a:t>
            </a:r>
            <a:br>
              <a:rPr lang="zh-CN" altLang="en-US" dirty="0"/>
            </a:br>
            <a:endParaRPr lang="zh-CN" altLang="en-US" dirty="0"/>
          </a:p>
        </p:txBody>
      </p:sp>
      <p:sp>
        <p:nvSpPr>
          <p:cNvPr id="3" name="文本框 2">
            <a:extLst>
              <a:ext uri="{FF2B5EF4-FFF2-40B4-BE49-F238E27FC236}">
                <a16:creationId xmlns:a16="http://schemas.microsoft.com/office/drawing/2014/main" id="{1E1DE821-D6A0-DA60-74ED-F2B668A07F62}"/>
              </a:ext>
            </a:extLst>
          </p:cNvPr>
          <p:cNvSpPr txBox="1"/>
          <p:nvPr/>
        </p:nvSpPr>
        <p:spPr>
          <a:xfrm>
            <a:off x="2796362" y="1425891"/>
            <a:ext cx="8272130" cy="276999"/>
          </a:xfrm>
          <a:prstGeom prst="rect">
            <a:avLst/>
          </a:prstGeom>
          <a:noFill/>
        </p:spPr>
        <p:txBody>
          <a:bodyPr wrap="square">
            <a:spAutoFit/>
          </a:bodyPr>
          <a:lstStyle/>
          <a:p>
            <a:r>
              <a:rPr lang="zh-CN" altLang="en-US" sz="1200" dirty="0">
                <a:solidFill>
                  <a:srgbClr val="0432FF"/>
                </a:solidFill>
              </a:rPr>
              <a:t>https://www.youtube.com/watch?v=NG-LATBZNBs&amp;list=PLbcQZcJKzjYXcr4nOvkweWEi7ZCd1PmcI</a:t>
            </a:r>
          </a:p>
        </p:txBody>
      </p:sp>
      <p:sp>
        <p:nvSpPr>
          <p:cNvPr id="7" name="文本框 6">
            <a:extLst>
              <a:ext uri="{FF2B5EF4-FFF2-40B4-BE49-F238E27FC236}">
                <a16:creationId xmlns:a16="http://schemas.microsoft.com/office/drawing/2014/main" id="{8A777446-4D39-7761-5E94-7502D49DE573}"/>
              </a:ext>
            </a:extLst>
          </p:cNvPr>
          <p:cNvSpPr txBox="1"/>
          <p:nvPr/>
        </p:nvSpPr>
        <p:spPr>
          <a:xfrm>
            <a:off x="3030279" y="3523995"/>
            <a:ext cx="8272130" cy="276999"/>
          </a:xfrm>
          <a:prstGeom prst="rect">
            <a:avLst/>
          </a:prstGeom>
          <a:noFill/>
        </p:spPr>
        <p:txBody>
          <a:bodyPr wrap="square">
            <a:spAutoFit/>
          </a:bodyPr>
          <a:lstStyle/>
          <a:p>
            <a:r>
              <a:rPr lang="zh-CN" altLang="en-US" sz="1200" dirty="0">
                <a:solidFill>
                  <a:srgbClr val="0432FF"/>
                </a:solidFill>
              </a:rPr>
              <a:t>https://www.youtube.com/watch?v=2rUdWwlO4HQ&amp;pp=ygUNU21hcnQgc3BlYWtlcg%3D%3D</a:t>
            </a:r>
          </a:p>
        </p:txBody>
      </p:sp>
    </p:spTree>
    <p:extLst>
      <p:ext uri="{BB962C8B-B14F-4D97-AF65-F5344CB8AC3E}">
        <p14:creationId xmlns:p14="http://schemas.microsoft.com/office/powerpoint/2010/main" val="3991442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03</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5" name="内容占位符 4">
            <a:extLst>
              <a:ext uri="{FF2B5EF4-FFF2-40B4-BE49-F238E27FC236}">
                <a16:creationId xmlns:a16="http://schemas.microsoft.com/office/drawing/2014/main" id="{D04938AF-B47A-1764-AB7F-5185CDB78730}"/>
              </a:ext>
            </a:extLst>
          </p:cNvPr>
          <p:cNvSpPr>
            <a:spLocks noGrp="1"/>
          </p:cNvSpPr>
          <p:nvPr>
            <p:ph sz="half" idx="1"/>
          </p:nvPr>
        </p:nvSpPr>
        <p:spPr>
          <a:xfrm>
            <a:off x="481757" y="2406869"/>
            <a:ext cx="11161240" cy="3603651"/>
          </a:xfrm>
        </p:spPr>
        <p:txBody>
          <a:bodyPr>
            <a:normAutofit/>
          </a:bodyPr>
          <a:lstStyle/>
          <a:p>
            <a:pPr algn="ctr" rtl="0">
              <a:spcBef>
                <a:spcPts val="1800"/>
              </a:spcBef>
              <a:spcAft>
                <a:spcPts val="600"/>
              </a:spcAft>
            </a:pPr>
            <a:r>
              <a:rPr lang="zh-CN" altLang="en-US" dirty="0">
                <a:latin typeface="Lexend" pitchFamily="2" charset="0"/>
                <a:ea typeface="+mj-ea"/>
              </a:rPr>
              <a:t>开源 </a:t>
            </a:r>
            <a:r>
              <a:rPr lang="en-US" altLang="zh-CN" dirty="0">
                <a:latin typeface="Lexend" pitchFamily="2" charset="0"/>
                <a:ea typeface="+mj-ea"/>
              </a:rPr>
              <a:t>AI</a:t>
            </a:r>
            <a:r>
              <a:rPr lang="zh-CN" altLang="en-US" dirty="0">
                <a:latin typeface="Lexend" pitchFamily="2" charset="0"/>
                <a:ea typeface="+mj-ea"/>
              </a:rPr>
              <a:t> 框架</a:t>
            </a:r>
            <a:endParaRPr lang="en-US" altLang="zh-CN" dirty="0">
              <a:latin typeface="Lexend" pitchFamily="2" charset="0"/>
              <a:ea typeface="+mj-ea"/>
            </a:endParaRPr>
          </a:p>
        </p:txBody>
      </p:sp>
    </p:spTree>
    <p:extLst>
      <p:ext uri="{BB962C8B-B14F-4D97-AF65-F5344CB8AC3E}">
        <p14:creationId xmlns:p14="http://schemas.microsoft.com/office/powerpoint/2010/main" val="1187966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8ECD6-5032-303D-670F-B677C249C832}"/>
              </a:ext>
            </a:extLst>
          </p:cNvPr>
          <p:cNvSpPr>
            <a:spLocks noGrp="1"/>
          </p:cNvSpPr>
          <p:nvPr>
            <p:ph type="title"/>
          </p:nvPr>
        </p:nvSpPr>
        <p:spPr>
          <a:xfrm>
            <a:off x="623635" y="522789"/>
            <a:ext cx="10963473" cy="589190"/>
          </a:xfrm>
        </p:spPr>
        <p:txBody>
          <a:bodyPr/>
          <a:lstStyle/>
          <a:p>
            <a:r>
              <a:rPr lang="en" altLang="zh-CN" dirty="0"/>
              <a:t>PyTorch</a:t>
            </a:r>
            <a:r>
              <a:rPr lang="zh-CN" altLang="en-US" dirty="0"/>
              <a:t>的发布与社区崛起</a:t>
            </a:r>
          </a:p>
        </p:txBody>
      </p:sp>
      <p:sp>
        <p:nvSpPr>
          <p:cNvPr id="3" name="内容占位符 2">
            <a:extLst>
              <a:ext uri="{FF2B5EF4-FFF2-40B4-BE49-F238E27FC236}">
                <a16:creationId xmlns:a16="http://schemas.microsoft.com/office/drawing/2014/main" id="{F299B41D-E7AC-B3EF-1F7F-5C00D0977644}"/>
              </a:ext>
            </a:extLst>
          </p:cNvPr>
          <p:cNvSpPr>
            <a:spLocks noGrp="1"/>
          </p:cNvSpPr>
          <p:nvPr>
            <p:ph sz="half" idx="1"/>
          </p:nvPr>
        </p:nvSpPr>
        <p:spPr>
          <a:xfrm>
            <a:off x="623635" y="1246909"/>
            <a:ext cx="10963473" cy="5108171"/>
          </a:xfrm>
        </p:spPr>
        <p:txBody>
          <a:bodyPr/>
          <a:lstStyle/>
          <a:p>
            <a:r>
              <a:rPr lang="zh-CN" altLang="en-US" dirty="0"/>
              <a:t>发布与定位：</a:t>
            </a:r>
            <a:endParaRPr lang="en-US" altLang="zh-CN" dirty="0"/>
          </a:p>
          <a:p>
            <a:pPr lvl="1"/>
            <a:r>
              <a:rPr lang="en-US" altLang="zh-CN" dirty="0"/>
              <a:t>2017</a:t>
            </a:r>
            <a:r>
              <a:rPr lang="zh-CN" altLang="en-US" dirty="0"/>
              <a:t>年初，</a:t>
            </a:r>
            <a:r>
              <a:rPr lang="en" altLang="zh-CN" dirty="0"/>
              <a:t>Facebook</a:t>
            </a:r>
            <a:r>
              <a:rPr lang="zh-CN" altLang="en-US" dirty="0"/>
              <a:t> 开源了 </a:t>
            </a:r>
            <a:r>
              <a:rPr lang="en" altLang="zh-CN" dirty="0"/>
              <a:t>PyTorch</a:t>
            </a:r>
            <a:r>
              <a:rPr lang="zh-CN" altLang="en" dirty="0"/>
              <a:t>，</a:t>
            </a:r>
            <a:r>
              <a:rPr lang="zh-CN" altLang="en-US" dirty="0"/>
              <a:t>一个基于 </a:t>
            </a:r>
            <a:r>
              <a:rPr lang="en" altLang="zh-CN" dirty="0"/>
              <a:t>Python</a:t>
            </a:r>
            <a:r>
              <a:rPr lang="zh-CN" altLang="en-US" dirty="0"/>
              <a:t> 的 </a:t>
            </a:r>
            <a:r>
              <a:rPr lang="en-US" altLang="zh-CN" dirty="0"/>
              <a:t>AI</a:t>
            </a:r>
            <a:r>
              <a:rPr lang="zh-CN" altLang="en-US" dirty="0"/>
              <a:t> 框架，为研究者提供灵活的动态计算图支持。</a:t>
            </a:r>
            <a:r>
              <a:rPr lang="en" altLang="zh-CN" dirty="0"/>
              <a:t>PyTorch</a:t>
            </a:r>
            <a:r>
              <a:rPr lang="zh-CN" altLang="en-US" dirty="0"/>
              <a:t> 的设计理念是“</a:t>
            </a:r>
            <a:r>
              <a:rPr lang="en" altLang="zh-CN" dirty="0"/>
              <a:t>define by run”</a:t>
            </a:r>
            <a:r>
              <a:rPr lang="zh-CN" altLang="en" dirty="0"/>
              <a:t>，</a:t>
            </a:r>
            <a:r>
              <a:rPr lang="zh-CN" altLang="en-US" dirty="0"/>
              <a:t>即动态图机制，这使得它在处理复杂模型（如 </a:t>
            </a:r>
            <a:r>
              <a:rPr lang="en-US" altLang="zh-CN" dirty="0"/>
              <a:t>NLP</a:t>
            </a:r>
            <a:r>
              <a:rPr lang="zh-CN" altLang="en-US" dirty="0"/>
              <a:t> 和 </a:t>
            </a:r>
            <a:r>
              <a:rPr lang="en-US" altLang="zh-CN" dirty="0"/>
              <a:t>GAN</a:t>
            </a:r>
            <a:r>
              <a:rPr lang="zh-CN" altLang="en-US" dirty="0"/>
              <a:t>）时具有显著优势。</a:t>
            </a:r>
          </a:p>
          <a:p>
            <a:r>
              <a:rPr lang="zh-CN" altLang="en-US" dirty="0"/>
              <a:t>社区贡献：</a:t>
            </a:r>
            <a:endParaRPr lang="en-US" altLang="zh-CN" dirty="0"/>
          </a:p>
          <a:p>
            <a:pPr lvl="1"/>
            <a:r>
              <a:rPr lang="en" altLang="zh-CN" dirty="0"/>
              <a:t>PyTorch</a:t>
            </a:r>
            <a:r>
              <a:rPr lang="zh-CN" altLang="en-US" dirty="0"/>
              <a:t> 迅速吸引了大量研究者和开发者，为社区贡献了大量三方库和套件（如 </a:t>
            </a:r>
            <a:r>
              <a:rPr lang="en" altLang="zh-CN" dirty="0" err="1"/>
              <a:t>torchvision</a:t>
            </a:r>
            <a:r>
              <a:rPr lang="zh-CN" altLang="en" dirty="0"/>
              <a:t>、</a:t>
            </a:r>
            <a:r>
              <a:rPr lang="en" altLang="zh-CN" dirty="0" err="1"/>
              <a:t>torchtext</a:t>
            </a:r>
            <a:r>
              <a:rPr lang="zh-CN" altLang="en" dirty="0"/>
              <a:t>）</a:t>
            </a:r>
            <a:r>
              <a:rPr lang="zh-CN" altLang="en-US" dirty="0"/>
              <a:t>和研究代码。学术界的 </a:t>
            </a:r>
            <a:r>
              <a:rPr lang="en" altLang="zh-CN" dirty="0" err="1"/>
              <a:t>CycleGAN</a:t>
            </a:r>
            <a:r>
              <a:rPr lang="zh-CN" altLang="en" dirty="0"/>
              <a:t>、</a:t>
            </a:r>
            <a:r>
              <a:rPr lang="en" altLang="zh-CN" dirty="0"/>
              <a:t>pix2pix</a:t>
            </a:r>
            <a:r>
              <a:rPr lang="zh-CN" altLang="en-US" dirty="0"/>
              <a:t> 等最新模型模型直接基于 </a:t>
            </a:r>
            <a:r>
              <a:rPr lang="en" altLang="zh-CN" dirty="0"/>
              <a:t>PyTorch</a:t>
            </a:r>
            <a:r>
              <a:rPr lang="zh-CN" altLang="en-US" dirty="0"/>
              <a:t> 开发。</a:t>
            </a:r>
            <a:endParaRPr lang="en" altLang="zh-CN" dirty="0"/>
          </a:p>
        </p:txBody>
      </p:sp>
      <p:sp>
        <p:nvSpPr>
          <p:cNvPr id="5" name="文本框 4">
            <a:extLst>
              <a:ext uri="{FF2B5EF4-FFF2-40B4-BE49-F238E27FC236}">
                <a16:creationId xmlns:a16="http://schemas.microsoft.com/office/drawing/2014/main" id="{21EA93D3-8541-539F-7E04-E73C19F5DF29}"/>
              </a:ext>
            </a:extLst>
          </p:cNvPr>
          <p:cNvSpPr txBox="1"/>
          <p:nvPr/>
        </p:nvSpPr>
        <p:spPr>
          <a:xfrm>
            <a:off x="2636875" y="1372729"/>
            <a:ext cx="8272130" cy="276999"/>
          </a:xfrm>
          <a:prstGeom prst="rect">
            <a:avLst/>
          </a:prstGeom>
          <a:noFill/>
        </p:spPr>
        <p:txBody>
          <a:bodyPr wrap="square">
            <a:spAutoFit/>
          </a:bodyPr>
          <a:lstStyle/>
          <a:p>
            <a:r>
              <a:rPr lang="zh-CN" altLang="en-US" sz="1200" dirty="0">
                <a:solidFill>
                  <a:srgbClr val="0432FF"/>
                </a:solidFill>
              </a:rPr>
              <a:t>https://www.youtube.com/watch?v=ORMx45xqWkA&amp;pp=ygUHUHlUb3JjaA%3D%3D</a:t>
            </a:r>
          </a:p>
        </p:txBody>
      </p:sp>
    </p:spTree>
    <p:extLst>
      <p:ext uri="{BB962C8B-B14F-4D97-AF65-F5344CB8AC3E}">
        <p14:creationId xmlns:p14="http://schemas.microsoft.com/office/powerpoint/2010/main" val="2573495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29428</TotalTime>
  <Words>1823</Words>
  <Application>Microsoft Macintosh PowerPoint</Application>
  <PresentationFormat>自定义</PresentationFormat>
  <Paragraphs>102</Paragraphs>
  <Slides>19</Slides>
  <Notes>7</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19</vt:i4>
      </vt:variant>
    </vt:vector>
  </HeadingPairs>
  <TitlesOfParts>
    <vt:vector size="34" baseType="lpstr">
      <vt:lpstr>Microsoft YaHei</vt:lpstr>
      <vt:lpstr>Microsoft YaHei</vt:lpstr>
      <vt:lpstr>ACGN-MiaoGB-Flash</vt:lpstr>
      <vt:lpstr>PingFang SC Semibold</vt:lpstr>
      <vt:lpstr>Arial</vt:lpstr>
      <vt:lpstr>Calibri</vt:lpstr>
      <vt:lpstr>Futura-Medium</vt:lpstr>
      <vt:lpstr>Gill Sans MT</vt:lpstr>
      <vt:lpstr>Lexend</vt:lpstr>
      <vt:lpstr>Wingdings</vt:lpstr>
      <vt:lpstr>封面页_图片版 </vt:lpstr>
      <vt:lpstr>1_内容Copytext </vt:lpstr>
      <vt:lpstr>code01</vt:lpstr>
      <vt:lpstr>1_code01</vt:lpstr>
      <vt:lpstr>结束页</vt:lpstr>
      <vt:lpstr>PowerPoint 演示文稿</vt:lpstr>
      <vt:lpstr>PowerPoint 演示文稿</vt:lpstr>
      <vt:lpstr>AlphaGo再胜人类棋手</vt:lpstr>
      <vt:lpstr>新算法的提出</vt:lpstr>
      <vt:lpstr>Transformer 架构提出</vt:lpstr>
      <vt:lpstr>PowerPoint 演示文稿</vt:lpstr>
      <vt:lpstr>语音合成技术的突破</vt:lpstr>
      <vt:lpstr>PowerPoint 演示文稿</vt:lpstr>
      <vt:lpstr>PyTorch的发布与社区崛起</vt:lpstr>
      <vt:lpstr>在 AI 框架竞争中地位</vt:lpstr>
      <vt:lpstr>PowerPoint 演示文稿</vt:lpstr>
      <vt:lpstr>AI硬件的商用化</vt:lpstr>
      <vt:lpstr>AI硬件的初探索</vt:lpstr>
      <vt:lpstr>PowerPoint 演示文稿</vt:lpstr>
      <vt:lpstr>科技巨头布局 AI</vt:lpstr>
      <vt:lpstr>人工智能上升为国家战略</vt:lpstr>
      <vt:lpstr>PowerPoint 演示文稿</vt:lpstr>
      <vt:lpstr>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9817</cp:revision>
  <cp:lastPrinted>2023-09-08T09:14:01Z</cp:lastPrinted>
  <dcterms:created xsi:type="dcterms:W3CDTF">2020-08-28T08:44:19Z</dcterms:created>
  <dcterms:modified xsi:type="dcterms:W3CDTF">2025-02-02T12:50:57Z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