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69" r:id="rId7"/>
    <p:sldId id="2459" r:id="rId8"/>
    <p:sldId id="2462" r:id="rId9"/>
    <p:sldId id="2470" r:id="rId10"/>
    <p:sldId id="2460" r:id="rId11"/>
    <p:sldId id="2471" r:id="rId12"/>
    <p:sldId id="2461" r:id="rId13"/>
    <p:sldId id="2474" r:id="rId14"/>
    <p:sldId id="2475" r:id="rId15"/>
    <p:sldId id="2473" r:id="rId16"/>
    <p:sldId id="2463" r:id="rId17"/>
    <p:sldId id="2464" r:id="rId18"/>
    <p:sldId id="2472" r:id="rId19"/>
    <p:sldId id="2449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62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5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0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0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BjYK3K3P6M&amp;t=14s&amp;pp=ygUHVFBVIHYzIA%3D%3D" TargetMode="External"/><Relationship Id="rId2" Type="http://schemas.openxmlformats.org/officeDocument/2006/relationships/hyperlink" Target="https://www.youtube.com/watch?v=kPMpmcl_Pyw&amp;pp=ygUOQ2xvdWQgVFBVIFBvZHM%3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2018 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华为昇腾 </a:t>
            </a:r>
            <a:r>
              <a:rPr lang="en-US" altLang="zh-CN" dirty="0"/>
              <a:t>Ascend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年，华为发布了基于</a:t>
            </a:r>
            <a:r>
              <a:rPr lang="en" altLang="zh-CN" dirty="0"/>
              <a:t>Ascend</a:t>
            </a:r>
            <a:r>
              <a:rPr lang="zh-CN" altLang="en" dirty="0"/>
              <a:t>（</a:t>
            </a:r>
            <a:r>
              <a:rPr lang="zh-CN" altLang="en-US" dirty="0"/>
              <a:t>昇腾）系列芯片的</a:t>
            </a:r>
            <a:r>
              <a:rPr lang="en" altLang="zh-CN" dirty="0"/>
              <a:t>Atlas</a:t>
            </a:r>
            <a:r>
              <a:rPr lang="zh-CN" altLang="en-US" dirty="0"/>
              <a:t>智能计算平台，旨在打造面向端、边、云的全场景</a:t>
            </a:r>
            <a:r>
              <a:rPr lang="en" altLang="zh-CN" dirty="0"/>
              <a:t>AI</a:t>
            </a:r>
            <a:r>
              <a:rPr lang="zh-CN" altLang="en-US" dirty="0"/>
              <a:t>基础设施方案。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芯片创业热潮：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芯片创业公司吸引了超过</a:t>
            </a:r>
            <a:r>
              <a:rPr lang="en-US" altLang="zh-CN" dirty="0"/>
              <a:t>15</a:t>
            </a:r>
            <a:r>
              <a:rPr lang="zh-CN" altLang="en-US" dirty="0"/>
              <a:t>亿美元的投资，多家初创公司致力于开发专为</a:t>
            </a:r>
            <a:r>
              <a:rPr lang="en" altLang="zh-CN" dirty="0"/>
              <a:t>AI</a:t>
            </a:r>
            <a:r>
              <a:rPr lang="zh-CN" altLang="en-US" dirty="0"/>
              <a:t>优化的硬件，如神经形态芯片和边缘计算设备。</a:t>
            </a:r>
            <a:endParaRPr lang="en-US" altLang="zh-CN" dirty="0"/>
          </a:p>
          <a:p>
            <a:r>
              <a:rPr lang="zh-CN" altLang="en-US" dirty="0"/>
              <a:t>其他：</a:t>
            </a:r>
            <a:endParaRPr lang="en-US" altLang="zh-CN" dirty="0"/>
          </a:p>
          <a:p>
            <a:pPr lvl="1"/>
            <a:r>
              <a:rPr lang="zh-CN" altLang="en-US" dirty="0"/>
              <a:t>寒武纪推出 </a:t>
            </a:r>
            <a:r>
              <a:rPr lang="en" altLang="zh-CN" dirty="0" err="1"/>
              <a:t>Cambricon</a:t>
            </a:r>
            <a:r>
              <a:rPr lang="en" altLang="zh-CN" dirty="0"/>
              <a:t> MLU100</a:t>
            </a:r>
            <a:r>
              <a:rPr lang="zh-CN" altLang="en" dirty="0"/>
              <a:t>，</a:t>
            </a:r>
            <a:r>
              <a:rPr lang="zh-CN" altLang="en-US" dirty="0"/>
              <a:t>首款面向云端智能推理的</a:t>
            </a:r>
            <a:r>
              <a:rPr lang="en" altLang="zh-CN" dirty="0"/>
              <a:t>AI</a:t>
            </a:r>
            <a:r>
              <a:rPr lang="zh-CN" altLang="en-US" dirty="0"/>
              <a:t>芯片。</a:t>
            </a:r>
            <a:endParaRPr lang="en-US" altLang="zh-CN" dirty="0"/>
          </a:p>
          <a:p>
            <a:pPr lvl="1"/>
            <a:r>
              <a:rPr lang="zh-CN" altLang="en-US" dirty="0"/>
              <a:t>中国</a:t>
            </a:r>
            <a:r>
              <a:rPr lang="en" altLang="zh-CN" dirty="0"/>
              <a:t>AI</a:t>
            </a:r>
            <a:r>
              <a:rPr lang="zh-CN" altLang="en-US" dirty="0"/>
              <a:t>芯片初创公司深鉴科技被美国</a:t>
            </a:r>
            <a:r>
              <a:rPr lang="en" altLang="zh-CN" dirty="0"/>
              <a:t>FPGA</a:t>
            </a:r>
            <a:r>
              <a:rPr lang="zh-CN" altLang="en-US" dirty="0"/>
              <a:t>巨头赛灵思收购。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64371D-BB22-B987-2254-A597F0C346D2}"/>
              </a:ext>
            </a:extLst>
          </p:cNvPr>
          <p:cNvSpPr txBox="1"/>
          <p:nvPr/>
        </p:nvSpPr>
        <p:spPr>
          <a:xfrm>
            <a:off x="1739462" y="438021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https://www.youtube.com/watch?v=Efjwy5PEXZw&amp;pp=ygUQQ2FtYnJpY29uIE1MVTEwMA%3D%3D</a:t>
            </a:r>
          </a:p>
        </p:txBody>
      </p:sp>
    </p:spTree>
    <p:extLst>
      <p:ext uri="{BB962C8B-B14F-4D97-AF65-F5344CB8AC3E}">
        <p14:creationId xmlns:p14="http://schemas.microsoft.com/office/powerpoint/2010/main" val="188550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产品与解决方案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688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EB59B6-A66E-5B7F-BF53-F8177F89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产品解决方案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645AFE-6C98-75DF-F0F9-D914C92D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智慧城市解决方案：</a:t>
            </a:r>
            <a:endParaRPr lang="en-US" altLang="zh-CN" dirty="0"/>
          </a:p>
          <a:p>
            <a:pPr lvl="1"/>
            <a:r>
              <a:rPr lang="zh-CN" altLang="en-US" dirty="0"/>
              <a:t>华为发布了面向智慧城市的数字平台，整合物联网、大数据、视频云等资源，推动智慧城市建设。此外，地平线发布了基于</a:t>
            </a:r>
            <a:r>
              <a:rPr lang="en" altLang="zh-CN" dirty="0"/>
              <a:t>AI</a:t>
            </a:r>
            <a:r>
              <a:rPr lang="zh-CN" altLang="en-US" dirty="0"/>
              <a:t>芯片的未来城市解决方案，覆盖多个城市场景。</a:t>
            </a:r>
          </a:p>
          <a:p>
            <a:r>
              <a:rPr lang="zh-CN" altLang="en-US" dirty="0"/>
              <a:t>智慧医疗：</a:t>
            </a:r>
            <a:endParaRPr lang="en-US" altLang="zh-CN" dirty="0"/>
          </a:p>
          <a:p>
            <a:pPr lvl="1"/>
            <a:r>
              <a:rPr lang="zh-CN" altLang="en-US" dirty="0"/>
              <a:t>智慧医疗领域进一步崛起，飞利浦发布了智能互联睡眠呼吸管理解决方案</a:t>
            </a:r>
            <a:r>
              <a:rPr lang="en" altLang="zh-CN" dirty="0"/>
              <a:t>Dream Family</a:t>
            </a:r>
            <a:r>
              <a:rPr lang="zh-CN" altLang="en" dirty="0"/>
              <a:t>，</a:t>
            </a:r>
            <a:r>
              <a:rPr lang="zh-CN" altLang="en-US" dirty="0"/>
              <a:t>通过可穿戴设备和数字化互联技术实现健康管理。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在传统行业的应用：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 技术开始渗透到更多传统行业，例如腾讯与罗氏制药合作，探索</a:t>
            </a:r>
            <a:r>
              <a:rPr lang="en" altLang="zh-CN" dirty="0"/>
              <a:t>AI</a:t>
            </a:r>
            <a:r>
              <a:rPr lang="zh-CN" altLang="en-US" dirty="0"/>
              <a:t>在医疗行业的应用。</a:t>
            </a:r>
            <a:endParaRPr lang="en-US" altLang="zh-CN" dirty="0"/>
          </a:p>
          <a:p>
            <a:pPr lvl="1"/>
            <a:r>
              <a:rPr lang="zh-CN" altLang="en-US" dirty="0"/>
              <a:t>此外，英特尔与腾讯优图实验室合作开发了</a:t>
            </a:r>
            <a:r>
              <a:rPr lang="en" altLang="zh-CN" dirty="0"/>
              <a:t>AI</a:t>
            </a:r>
            <a:r>
              <a:rPr lang="zh-CN" altLang="en-US" dirty="0"/>
              <a:t>摄像机和</a:t>
            </a:r>
            <a:r>
              <a:rPr lang="en" altLang="zh-CN" dirty="0"/>
              <a:t>AI</a:t>
            </a:r>
            <a:r>
              <a:rPr lang="zh-CN" altLang="en-US" dirty="0"/>
              <a:t>盒子，用于安防领域。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349A19-3919-9F54-4F39-A3C18C94EDF9}"/>
              </a:ext>
            </a:extLst>
          </p:cNvPr>
          <p:cNvSpPr txBox="1"/>
          <p:nvPr/>
        </p:nvSpPr>
        <p:spPr>
          <a:xfrm>
            <a:off x="3301488" y="141629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https://www.youtube.com/watch?v=P3CmPrDvVWQ&amp;pp=ygUNc21hcnQgY2l0eSBBSQ%3D%3D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918AB7-BD61-873D-1B86-922FB727679D}"/>
              </a:ext>
            </a:extLst>
          </p:cNvPr>
          <p:cNvSpPr txBox="1"/>
          <p:nvPr/>
        </p:nvSpPr>
        <p:spPr>
          <a:xfrm>
            <a:off x="2286001" y="2835193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https://www.youtube.com/watch?v=qetKUFDDF4A&amp;pp=ygUTU21hcnQgaGVhbHRoY2FyZSBhaQ%3D%3D</a:t>
            </a:r>
          </a:p>
        </p:txBody>
      </p:sp>
    </p:spTree>
    <p:extLst>
      <p:ext uri="{BB962C8B-B14F-4D97-AF65-F5344CB8AC3E}">
        <p14:creationId xmlns:p14="http://schemas.microsoft.com/office/powerpoint/2010/main" val="311526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BA4F192-233E-4FC9-9744-69B85B4A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产品落地应用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EBE85B-8A7C-3EF9-BA86-AF37E4E3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 Duplex</a:t>
            </a:r>
            <a:r>
              <a:rPr lang="zh-CN" altLang="en-US" dirty="0"/>
              <a:t> 惊艳亮相：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2018</a:t>
            </a:r>
            <a:r>
              <a:rPr lang="zh-CN" altLang="en-US" dirty="0"/>
              <a:t> 年谷歌</a:t>
            </a:r>
            <a:r>
              <a:rPr lang="en" altLang="zh-CN" dirty="0"/>
              <a:t>I/O</a:t>
            </a:r>
            <a:r>
              <a:rPr lang="zh-CN" altLang="en-US" dirty="0"/>
              <a:t>开发者大会上，</a:t>
            </a:r>
            <a:r>
              <a:rPr lang="en" altLang="zh-CN" dirty="0"/>
              <a:t>Google</a:t>
            </a:r>
            <a:r>
              <a:rPr lang="zh-CN" altLang="en-US" dirty="0"/>
              <a:t>展示了</a:t>
            </a:r>
            <a:r>
              <a:rPr lang="en" altLang="zh-CN" dirty="0"/>
              <a:t>Duplex</a:t>
            </a:r>
            <a:r>
              <a:rPr lang="zh-CN" altLang="en" dirty="0"/>
              <a:t>，</a:t>
            </a:r>
            <a:r>
              <a:rPr lang="zh-CN" altLang="en-US" dirty="0"/>
              <a:t>一个能够进行自然语言对话的</a:t>
            </a:r>
            <a:r>
              <a:rPr lang="en" altLang="zh-CN" dirty="0"/>
              <a:t>AI</a:t>
            </a:r>
            <a:r>
              <a:rPr lang="zh-CN" altLang="en-US" dirty="0"/>
              <a:t>系统，可以代替用户打电话预约餐厅或理发店。其流畅的对话能力和自然语音合成技术引发了广泛关注。</a:t>
            </a:r>
            <a:r>
              <a:rPr lang="en" altLang="zh-CN" dirty="0"/>
              <a:t>Duplex</a:t>
            </a:r>
            <a:r>
              <a:rPr lang="zh-CN" altLang="en-US" dirty="0"/>
              <a:t> 展示了 </a:t>
            </a:r>
            <a:r>
              <a:rPr lang="en" altLang="zh-CN" dirty="0"/>
              <a:t>NLP</a:t>
            </a:r>
            <a:r>
              <a:rPr lang="zh-CN" altLang="en-US" dirty="0"/>
              <a:t> 技术的实际应用潜力，但也引发了关于</a:t>
            </a:r>
            <a:r>
              <a:rPr lang="en" altLang="zh-CN" dirty="0"/>
              <a:t>AI</a:t>
            </a:r>
            <a:r>
              <a:rPr lang="zh-CN" altLang="en-US" dirty="0"/>
              <a:t>伦理和透明性的讨论。</a:t>
            </a:r>
          </a:p>
          <a:p>
            <a:r>
              <a:rPr lang="zh-CN" altLang="en-US" dirty="0"/>
              <a:t>自动驾驶技术的商业化：</a:t>
            </a:r>
          </a:p>
          <a:p>
            <a:pPr lvl="1"/>
            <a:r>
              <a:rPr lang="en" altLang="zh-CN" dirty="0"/>
              <a:t>Waymo</a:t>
            </a:r>
            <a:r>
              <a:rPr lang="zh-CN" altLang="en-US" dirty="0"/>
              <a:t>在</a:t>
            </a:r>
            <a:r>
              <a:rPr lang="en-US" altLang="zh-CN" dirty="0"/>
              <a:t>2018</a:t>
            </a:r>
            <a:r>
              <a:rPr lang="zh-CN" altLang="en-US" dirty="0"/>
              <a:t>年推出了商业化自动驾驶服务，标志着自动驾驶技术从测试阶段迈向实际应用。此外，百度</a:t>
            </a:r>
            <a:r>
              <a:rPr lang="en" altLang="zh-CN" dirty="0"/>
              <a:t>Apollo</a:t>
            </a:r>
            <a:r>
              <a:rPr lang="zh-CN" altLang="en-US" dirty="0"/>
              <a:t>无人车在央视春晚上亮相，展示了中国在自动驾驶领域的进展。自动驾驶技术的商业化落地为未来交通革命奠定了基础。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4003C8-C695-BF5F-578A-EA8F9743D566}"/>
              </a:ext>
            </a:extLst>
          </p:cNvPr>
          <p:cNvSpPr txBox="1"/>
          <p:nvPr/>
        </p:nvSpPr>
        <p:spPr>
          <a:xfrm>
            <a:off x="4093780" y="124690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https://www.youtube.com/watch?v=D5VN56jQMWM&amp;pp=ygUOR29vZ2xlIER1cGxleCA%3D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831556-1CCE-BC88-DD4E-5EC2711850FA}"/>
              </a:ext>
            </a:extLst>
          </p:cNvPr>
          <p:cNvSpPr txBox="1"/>
          <p:nvPr/>
        </p:nvSpPr>
        <p:spPr>
          <a:xfrm>
            <a:off x="3799490" y="329050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https://www.youtube.com/watch?v=hA_-MkU0Nfw&amp;pp=ygUYd2F5bW8gYXV0b25vbW91cyBkcml2aW5n</a:t>
            </a:r>
          </a:p>
        </p:txBody>
      </p:sp>
    </p:spTree>
    <p:extLst>
      <p:ext uri="{BB962C8B-B14F-4D97-AF65-F5344CB8AC3E}">
        <p14:creationId xmlns:p14="http://schemas.microsoft.com/office/powerpoint/2010/main" val="160413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思考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49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" altLang="zh-CN" dirty="0"/>
              <a:t>AI</a:t>
            </a:r>
            <a:r>
              <a:rPr lang="zh-CN" altLang="en-US" dirty="0"/>
              <a:t>技术在开源框架、硬件芯片、算法研究和产品应用等方面取得了显著进展。从</a:t>
            </a:r>
            <a:r>
              <a:rPr lang="en" altLang="zh-CN" dirty="0"/>
              <a:t>BERT</a:t>
            </a:r>
            <a:r>
              <a:rPr lang="zh-CN" altLang="en-US" dirty="0"/>
              <a:t> 的突破到 </a:t>
            </a:r>
            <a:r>
              <a:rPr lang="en" altLang="zh-CN" dirty="0"/>
              <a:t>Google Duplex</a:t>
            </a:r>
            <a:r>
              <a:rPr lang="zh-CN" altLang="en-US" dirty="0"/>
              <a:t> 的惊艳亮相，再到 </a:t>
            </a:r>
            <a:r>
              <a:rPr lang="en" altLang="zh-CN" dirty="0"/>
              <a:t>TPU</a:t>
            </a:r>
            <a:r>
              <a:rPr lang="zh-CN" altLang="en-US" dirty="0"/>
              <a:t> 和 </a:t>
            </a:r>
            <a:r>
              <a:rPr lang="en" altLang="zh-CN" dirty="0"/>
              <a:t>RAPIDS</a:t>
            </a:r>
            <a:r>
              <a:rPr lang="zh-CN" altLang="en-US" dirty="0"/>
              <a:t> 的硬件创新，这些事件共同推动了</a:t>
            </a:r>
            <a:r>
              <a:rPr lang="en" altLang="zh-CN" dirty="0"/>
              <a:t>AI</a:t>
            </a:r>
            <a:r>
              <a:rPr lang="zh-CN" altLang="en-US" dirty="0"/>
              <a:t>技术的快速发展和实际落地。</a:t>
            </a:r>
            <a:endParaRPr lang="en-US" altLang="zh-CN" dirty="0"/>
          </a:p>
          <a:p>
            <a:r>
              <a:rPr lang="en-US" altLang="zh-CN" dirty="0"/>
              <a:t>2018 </a:t>
            </a:r>
            <a:r>
              <a:rPr lang="zh-CN" altLang="en-US" dirty="0"/>
              <a:t>年是英伟达技术全面爆发的一年，从显卡产品线的更新到 </a:t>
            </a:r>
            <a:r>
              <a:rPr lang="en" altLang="zh-CN" dirty="0"/>
              <a:t>AI</a:t>
            </a:r>
            <a:r>
              <a:rPr lang="zh-CN" altLang="en" dirty="0"/>
              <a:t>、</a:t>
            </a:r>
            <a:r>
              <a:rPr lang="zh-CN" altLang="en-US" dirty="0"/>
              <a:t>自动驾驶和数据中心领域的突破，英伟达展示了其在图形计算和 </a:t>
            </a:r>
            <a:r>
              <a:rPr lang="en" altLang="zh-CN" dirty="0"/>
              <a:t>AI </a:t>
            </a:r>
            <a:r>
              <a:rPr lang="zh-CN" altLang="en-US" dirty="0"/>
              <a:t>领域的领先地位。这些发布不仅推动了游戏和内容创作的进步，也为未来的技术发展奠定了基础。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NLP</a:t>
            </a:r>
            <a:r>
              <a:rPr lang="zh-CN" altLang="en-US" dirty="0">
                <a:latin typeface="Lexend" pitchFamily="2" charset="0"/>
                <a:ea typeface="+mj-ea"/>
              </a:rPr>
              <a:t> 突破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自然语言处理（</a:t>
            </a:r>
            <a:r>
              <a:rPr lang="en" altLang="zh-CN" dirty="0"/>
              <a:t>NLP</a:t>
            </a:r>
            <a:r>
              <a:rPr lang="zh-CN" altLang="en" dirty="0"/>
              <a:t>）</a:t>
            </a:r>
            <a:r>
              <a:rPr lang="zh-CN" altLang="en-US" dirty="0"/>
              <a:t>的突破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" altLang="zh-CN" dirty="0"/>
              <a:t>ERT</a:t>
            </a:r>
            <a:r>
              <a:rPr lang="zh-CN" altLang="en-US" dirty="0"/>
              <a:t> 模型发布：</a:t>
            </a:r>
            <a:endParaRPr lang="en-US" altLang="zh-CN" dirty="0"/>
          </a:p>
          <a:p>
            <a:pPr lvl="1"/>
            <a:r>
              <a:rPr lang="zh-CN" altLang="en-US" dirty="0"/>
              <a:t>谷歌推出的 </a:t>
            </a:r>
            <a:r>
              <a:rPr lang="en" altLang="zh-CN" dirty="0"/>
              <a:t>BERT</a:t>
            </a:r>
            <a:r>
              <a:rPr lang="zh-CN" altLang="en" dirty="0"/>
              <a:t>（</a:t>
            </a:r>
            <a:r>
              <a:rPr lang="en" altLang="zh-CN" dirty="0"/>
              <a:t>Bidirectional Encoder Representations from Transformers</a:t>
            </a:r>
            <a:r>
              <a:rPr lang="zh-CN" altLang="en" dirty="0"/>
              <a:t>）</a:t>
            </a:r>
            <a:r>
              <a:rPr lang="zh-CN" altLang="en-US" dirty="0"/>
              <a:t>通过双向 </a:t>
            </a:r>
            <a:r>
              <a:rPr lang="en" altLang="zh-CN" dirty="0"/>
              <a:t>Transformer</a:t>
            </a:r>
            <a:r>
              <a:rPr lang="zh-CN" altLang="en-US" dirty="0"/>
              <a:t> 架构和预训练</a:t>
            </a:r>
            <a:r>
              <a:rPr lang="en-US" altLang="zh-CN" dirty="0"/>
              <a:t>-</a:t>
            </a:r>
            <a:r>
              <a:rPr lang="zh-CN" altLang="en-US" dirty="0"/>
              <a:t>微调模式，显著提升了语言理解能力，在 </a:t>
            </a:r>
            <a:r>
              <a:rPr lang="en-US" altLang="zh-CN" dirty="0"/>
              <a:t>11</a:t>
            </a:r>
            <a:r>
              <a:rPr lang="zh-CN" altLang="en-US" dirty="0"/>
              <a:t> 项 </a:t>
            </a:r>
            <a:r>
              <a:rPr lang="en" altLang="zh-CN" dirty="0"/>
              <a:t>NLP</a:t>
            </a:r>
            <a:r>
              <a:rPr lang="zh-CN" altLang="en-US" dirty="0"/>
              <a:t> 任务中刷新了记录，成为</a:t>
            </a:r>
            <a:r>
              <a:rPr lang="en" altLang="zh-CN" dirty="0"/>
              <a:t>NLP</a:t>
            </a:r>
            <a:r>
              <a:rPr lang="zh-CN" altLang="en-US" dirty="0"/>
              <a:t>领域的新里程碑。</a:t>
            </a:r>
          </a:p>
          <a:p>
            <a:r>
              <a:rPr lang="zh-CN" altLang="en-US" dirty="0"/>
              <a:t>预训练模型的普及：</a:t>
            </a:r>
            <a:endParaRPr lang="en-US" altLang="zh-CN" dirty="0"/>
          </a:p>
          <a:p>
            <a:pPr lvl="1"/>
            <a:r>
              <a:rPr lang="en" altLang="zh-CN" dirty="0" err="1"/>
              <a:t>ELMo</a:t>
            </a:r>
            <a:r>
              <a:rPr lang="zh-CN" altLang="en-US" dirty="0"/>
              <a:t> 和 </a:t>
            </a:r>
            <a:r>
              <a:rPr lang="en" altLang="zh-CN" dirty="0" err="1"/>
              <a:t>ULMFiT</a:t>
            </a:r>
            <a:r>
              <a:rPr lang="zh-CN" altLang="en-US" dirty="0"/>
              <a:t> 等预训练模型进一步推动了迁移学习在 </a:t>
            </a:r>
            <a:r>
              <a:rPr lang="en" altLang="zh-CN" dirty="0"/>
              <a:t>NLP</a:t>
            </a:r>
            <a:r>
              <a:rPr lang="zh-CN" altLang="en-US" dirty="0"/>
              <a:t> 中的应用，标志着 </a:t>
            </a:r>
            <a:r>
              <a:rPr lang="en" altLang="zh-CN" dirty="0"/>
              <a:t>NLP</a:t>
            </a:r>
            <a:r>
              <a:rPr lang="zh-CN" altLang="en-US" dirty="0"/>
              <a:t> 的 </a:t>
            </a:r>
            <a:r>
              <a:rPr lang="en" altLang="zh-CN" dirty="0"/>
              <a:t>ImageNet</a:t>
            </a:r>
            <a:r>
              <a:rPr lang="zh-CN" altLang="en-US" dirty="0"/>
              <a:t>时代的到来。</a:t>
            </a:r>
          </a:p>
          <a:p>
            <a:r>
              <a:rPr lang="zh-CN" altLang="en" dirty="0"/>
              <a:t>意义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BERT</a:t>
            </a:r>
            <a:r>
              <a:rPr lang="zh-CN" altLang="en-US" dirty="0"/>
              <a:t> 发布不仅是 </a:t>
            </a:r>
            <a:r>
              <a:rPr lang="en" altLang="zh-CN" dirty="0"/>
              <a:t>NLP</a:t>
            </a:r>
            <a:r>
              <a:rPr lang="zh-CN" altLang="en-US" dirty="0"/>
              <a:t> 发展史上的里程碑，更是 </a:t>
            </a:r>
            <a:r>
              <a:rPr lang="en-US" altLang="zh-CN" dirty="0"/>
              <a:t>2018</a:t>
            </a:r>
            <a:r>
              <a:rPr lang="zh-CN" altLang="en-US" dirty="0"/>
              <a:t> 年 </a:t>
            </a:r>
            <a:r>
              <a:rPr lang="en" altLang="zh-CN" dirty="0"/>
              <a:t>AI</a:t>
            </a:r>
            <a:r>
              <a:rPr lang="zh-CN" altLang="en-US" dirty="0"/>
              <a:t> 领域最重要的事件。它彻底改变了语言模型的设计思路，推动了 </a:t>
            </a:r>
            <a:r>
              <a:rPr lang="en" altLang="zh-CN" dirty="0"/>
              <a:t>NLP</a:t>
            </a:r>
            <a:r>
              <a:rPr lang="zh-CN" altLang="en-US" dirty="0"/>
              <a:t> 技术的快速进步和实际应用，为后续的 </a:t>
            </a:r>
            <a:r>
              <a:rPr lang="en" altLang="zh-CN" dirty="0"/>
              <a:t>AI</a:t>
            </a:r>
            <a:r>
              <a:rPr lang="zh-CN" altLang="en-US" dirty="0"/>
              <a:t> 研究和商业化奠定了坚实基础。</a:t>
            </a:r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4EBAD6-1A71-936E-212F-448D8175B23D}"/>
              </a:ext>
            </a:extLst>
          </p:cNvPr>
          <p:cNvSpPr txBox="1"/>
          <p:nvPr/>
        </p:nvSpPr>
        <p:spPr>
          <a:xfrm>
            <a:off x="3011214" y="150966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https://www.youtube.com/watch?v=t45S_MwAcOw&amp;pp=ygUEQkVSVA%3D%3D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2993C-5245-7BBF-F094-2E90FAF0EBE4}"/>
              </a:ext>
            </a:extLst>
          </p:cNvPr>
          <p:cNvSpPr txBox="1"/>
          <p:nvPr/>
        </p:nvSpPr>
        <p:spPr>
          <a:xfrm>
            <a:off x="3301488" y="329050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https://www.youtube.com/watch?v=t45S_MwAcOw&amp;pp=ygUEQkVSVA%3D%3D</a:t>
            </a: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93FDDD-3C5F-B459-CBF3-69B43E0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算法研究的重大进展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FA9DC8-CF3E-42AB-ACEA-591719121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BigGAN</a:t>
            </a:r>
            <a:r>
              <a:rPr lang="zh-CN" altLang="en-US" dirty="0"/>
              <a:t> 的惊艳表现：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BigGAN</a:t>
            </a:r>
            <a:r>
              <a:rPr lang="zh-CN" altLang="en-US" dirty="0"/>
              <a:t> 在图像生成任务中表现出色，生成的图像逼真度远超以往模型，展示了生成对抗网络（</a:t>
            </a:r>
            <a:r>
              <a:rPr lang="en" altLang="zh-CN" dirty="0"/>
              <a:t>GAN</a:t>
            </a:r>
            <a:r>
              <a:rPr lang="zh-CN" altLang="en" dirty="0"/>
              <a:t>）</a:t>
            </a:r>
            <a:r>
              <a:rPr lang="zh-CN" altLang="en-US" dirty="0"/>
              <a:t>的潜力。</a:t>
            </a:r>
          </a:p>
          <a:p>
            <a:r>
              <a:rPr lang="zh-CN" altLang="en-US" dirty="0"/>
              <a:t>强化学习的突破：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发布了强化学习入门教程 </a:t>
            </a:r>
            <a:r>
              <a:rPr lang="en" altLang="zh-CN" dirty="0"/>
              <a:t>Spinning Up</a:t>
            </a:r>
            <a:r>
              <a:rPr lang="zh-CN" altLang="en" dirty="0"/>
              <a:t>，</a:t>
            </a:r>
            <a:r>
              <a:rPr lang="zh-CN" altLang="en-US" dirty="0"/>
              <a:t>并推出了多巴胺（</a:t>
            </a:r>
            <a:r>
              <a:rPr lang="en" altLang="zh-CN" dirty="0"/>
              <a:t>Dopamine</a:t>
            </a:r>
            <a:r>
              <a:rPr lang="zh-CN" altLang="en" dirty="0"/>
              <a:t>）</a:t>
            </a:r>
            <a:r>
              <a:rPr lang="zh-CN" altLang="en-US" dirty="0"/>
              <a:t>框架，简化了强化学习的研究和应用。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6A6A6-521E-1386-0910-E3B5BC7CA47B}"/>
              </a:ext>
            </a:extLst>
          </p:cNvPr>
          <p:cNvSpPr txBox="1"/>
          <p:nvPr/>
        </p:nvSpPr>
        <p:spPr>
          <a:xfrm>
            <a:off x="3547242" y="140765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https://www.youtube.com/watch?v=Unf-7sDUdZ0&amp;pp=ygUGQmlnR0FO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F64279-9527-C813-DB25-A8A73C0FDDFC}"/>
              </a:ext>
            </a:extLst>
          </p:cNvPr>
          <p:cNvSpPr txBox="1"/>
          <p:nvPr/>
        </p:nvSpPr>
        <p:spPr>
          <a:xfrm>
            <a:off x="3095297" y="2793152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https://www.youtube.com/watch?v=q1o8fNOiWFY&amp;pp=ygUdRG9wYW1pbmUgb3BlbmFpIHJlaW5mb3JjZW1uZXQ%3D</a:t>
            </a:r>
          </a:p>
        </p:txBody>
      </p:sp>
    </p:spTree>
    <p:extLst>
      <p:ext uri="{BB962C8B-B14F-4D97-AF65-F5344CB8AC3E}">
        <p14:creationId xmlns:p14="http://schemas.microsoft.com/office/powerpoint/2010/main" val="1171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框架发展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15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728142-66D3-DDB5-924E-C8DA143F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开源框架的崛起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20B72C-F089-F7DC-E267-680F2632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PyTorch 1.0</a:t>
            </a:r>
            <a:r>
              <a:rPr lang="zh-CN" altLang="en-US" dirty="0"/>
              <a:t> 发布：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" altLang="zh-CN" dirty="0"/>
              <a:t> Facebook </a:t>
            </a:r>
            <a:r>
              <a:rPr lang="zh-CN" altLang="en-US" dirty="0"/>
              <a:t> 的 </a:t>
            </a:r>
            <a:r>
              <a:rPr lang="en" altLang="zh-CN" dirty="0"/>
              <a:t>PyTorch</a:t>
            </a:r>
            <a:r>
              <a:rPr lang="zh-CN" altLang="en-US" dirty="0"/>
              <a:t> 与 </a:t>
            </a:r>
            <a:r>
              <a:rPr lang="en" altLang="zh-CN" dirty="0"/>
              <a:t>Caffe2</a:t>
            </a:r>
            <a:r>
              <a:rPr lang="zh-CN" altLang="en-US" dirty="0"/>
              <a:t> 整合，推出了 </a:t>
            </a:r>
            <a:r>
              <a:rPr lang="en" altLang="zh-CN" dirty="0"/>
              <a:t>PyTorch 1.0</a:t>
            </a:r>
            <a:r>
              <a:rPr lang="zh-CN" altLang="en" dirty="0"/>
              <a:t>，</a:t>
            </a:r>
            <a:r>
              <a:rPr lang="zh-CN" altLang="en-US" dirty="0"/>
              <a:t>其灵活性和动态计算图机制使其在研究领域迅速普及，进一步巩固了其在深度学习框架中的地位，尤其是在研究领域和开发社区中，成为 </a:t>
            </a:r>
            <a:r>
              <a:rPr lang="en-US" altLang="zh-CN" dirty="0"/>
              <a:t>AI</a:t>
            </a:r>
            <a:r>
              <a:rPr lang="zh-CN" altLang="en-US" dirty="0"/>
              <a:t> 领域的重要框架。</a:t>
            </a:r>
          </a:p>
          <a:p>
            <a:r>
              <a:rPr lang="en" altLang="zh-CN" dirty="0"/>
              <a:t>TensorFlow</a:t>
            </a:r>
            <a:r>
              <a:rPr lang="zh-CN" altLang="en-US" dirty="0"/>
              <a:t> 生态系统扩展：</a:t>
            </a:r>
            <a:endParaRPr lang="en-US" altLang="zh-CN" dirty="0"/>
          </a:p>
          <a:p>
            <a:pPr lvl="1"/>
            <a:r>
              <a:rPr lang="en" altLang="zh-CN" dirty="0"/>
              <a:t>TensorFlow</a:t>
            </a:r>
            <a:r>
              <a:rPr lang="zh-CN" altLang="en-US" dirty="0"/>
              <a:t> 发布了多个重要版本，增加了即时执行和发行策略等功能，并推出了 </a:t>
            </a:r>
            <a:r>
              <a:rPr lang="en" altLang="zh-CN" dirty="0" err="1"/>
              <a:t>TensorFlow.js</a:t>
            </a:r>
            <a:r>
              <a:rPr lang="zh-CN" altLang="en" dirty="0"/>
              <a:t>、</a:t>
            </a:r>
            <a:r>
              <a:rPr lang="en" altLang="zh-CN" dirty="0"/>
              <a:t>TensorFlow Lite</a:t>
            </a:r>
            <a:r>
              <a:rPr lang="zh-CN" altLang="en-US" dirty="0"/>
              <a:t> 等工具，进一步扩展了其应用场景。</a:t>
            </a:r>
            <a:endParaRPr lang="en-US" altLang="zh-CN" dirty="0"/>
          </a:p>
          <a:p>
            <a:r>
              <a:rPr lang="en" altLang="zh-CN" dirty="0"/>
              <a:t>ONNX</a:t>
            </a:r>
            <a:r>
              <a:rPr lang="zh-CN" altLang="en-US" dirty="0"/>
              <a:t> 的推动：</a:t>
            </a:r>
            <a:endParaRPr lang="en-US" altLang="zh-CN" dirty="0"/>
          </a:p>
          <a:p>
            <a:pPr lvl="1"/>
            <a:r>
              <a:rPr lang="en" altLang="zh-CN" dirty="0"/>
              <a:t>Open Neural Network Exchange</a:t>
            </a:r>
            <a:r>
              <a:rPr lang="zh-CN" altLang="en" dirty="0"/>
              <a:t>（</a:t>
            </a:r>
            <a:r>
              <a:rPr lang="en" altLang="zh-CN" dirty="0"/>
              <a:t>ONNX</a:t>
            </a:r>
            <a:r>
              <a:rPr lang="zh-CN" altLang="en" dirty="0"/>
              <a:t>）</a:t>
            </a:r>
            <a:r>
              <a:rPr lang="zh-CN" altLang="en-US" dirty="0"/>
              <a:t>标准逐渐成熟，促进了不同框架之间的模型互操作性。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637B2F-D977-9EEC-17DF-C6C88359F0D4}"/>
              </a:ext>
            </a:extLst>
          </p:cNvPr>
          <p:cNvSpPr txBox="1"/>
          <p:nvPr/>
        </p:nvSpPr>
        <p:spPr>
          <a:xfrm>
            <a:off x="3221421" y="137425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https://www.youtube.com/watch?v=WMITGlZCFfw&amp;pp=ygUMUHlUb3JjaCAxLjAg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976E93-CE32-76DF-CFB6-6B3415E170B8}"/>
              </a:ext>
            </a:extLst>
          </p:cNvPr>
          <p:cNvSpPr txBox="1"/>
          <p:nvPr/>
        </p:nvSpPr>
        <p:spPr>
          <a:xfrm>
            <a:off x="4198883" y="329050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https://www.youtube.com/watch?v=yjprpOoH5c8&amp;t=81s&amp;pp=ygUKVGVuc29yRmxvdw%3D%3D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565857-60D2-B554-7636-FCFCA22902BB}"/>
              </a:ext>
            </a:extLst>
          </p:cNvPr>
          <p:cNvSpPr txBox="1"/>
          <p:nvPr/>
        </p:nvSpPr>
        <p:spPr>
          <a:xfrm>
            <a:off x="2969173" y="468429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https://www.youtube.com/watch?v=ThGiPWrsxU0&amp;list=PLhBhgortqAcih4oJ7G_kjmUKefNQi2gJY</a:t>
            </a:r>
          </a:p>
        </p:txBody>
      </p:sp>
    </p:spTree>
    <p:extLst>
      <p:ext uri="{BB962C8B-B14F-4D97-AF65-F5344CB8AC3E}">
        <p14:creationId xmlns:p14="http://schemas.microsoft.com/office/powerpoint/2010/main" val="313559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9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TPU</a:t>
            </a:r>
            <a:r>
              <a:rPr lang="zh-CN" altLang="en-US" dirty="0"/>
              <a:t> 广泛应用：</a:t>
            </a:r>
            <a:endParaRPr lang="en-US" altLang="zh-CN" dirty="0"/>
          </a:p>
          <a:p>
            <a:pPr lvl="1"/>
            <a:r>
              <a:rPr lang="zh-CN" altLang="en-US" dirty="0"/>
              <a:t>谷歌 </a:t>
            </a:r>
            <a:r>
              <a:rPr lang="en" altLang="zh-CN" dirty="0"/>
              <a:t>TPU</a:t>
            </a:r>
            <a:r>
              <a:rPr lang="zh-CN" altLang="en" dirty="0"/>
              <a:t>（</a:t>
            </a:r>
            <a:r>
              <a:rPr lang="zh-CN" altLang="en-US" dirty="0"/>
              <a:t>张量处理单元）在</a:t>
            </a:r>
            <a:r>
              <a:rPr lang="en-US" altLang="zh-CN" dirty="0"/>
              <a:t>2018</a:t>
            </a:r>
            <a:r>
              <a:rPr lang="zh-CN" altLang="en-US" dirty="0"/>
              <a:t>年进一步普及，支持大规模训练和推理，推动了</a:t>
            </a:r>
            <a:r>
              <a:rPr lang="en" altLang="zh-CN" dirty="0"/>
              <a:t>BERT</a:t>
            </a:r>
            <a:r>
              <a:rPr lang="zh-CN" altLang="en-US" dirty="0"/>
              <a:t>等模型的突破性进展。谷歌还推出了</a:t>
            </a:r>
            <a:r>
              <a:rPr lang="en" altLang="zh-CN" dirty="0"/>
              <a:t>Cloud TPU Pods</a:t>
            </a:r>
            <a:r>
              <a:rPr lang="zh-CN" altLang="en" dirty="0"/>
              <a:t>，</a:t>
            </a:r>
            <a:r>
              <a:rPr lang="zh-CN" altLang="en-US" dirty="0"/>
              <a:t>使大规模机器学习训练更加便捷。</a:t>
            </a:r>
            <a:endParaRPr lang="en-US" altLang="zh-CN" dirty="0"/>
          </a:p>
          <a:p>
            <a:pPr lvl="1"/>
            <a:r>
              <a:rPr lang="en" altLang="zh-CN" dirty="0"/>
              <a:t>TPU v3 </a:t>
            </a:r>
            <a:r>
              <a:rPr lang="zh-CN" altLang="en-US" dirty="0"/>
              <a:t>于 </a:t>
            </a:r>
            <a:r>
              <a:rPr lang="en-US" altLang="zh-CN" dirty="0"/>
              <a:t>2018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月在谷歌 </a:t>
            </a:r>
            <a:r>
              <a:rPr lang="en" altLang="zh-CN" dirty="0"/>
              <a:t>I/O </a:t>
            </a:r>
            <a:r>
              <a:rPr lang="zh-CN" altLang="en-US" dirty="0"/>
              <a:t>开发者大会上发布，性能较 </a:t>
            </a:r>
            <a:r>
              <a:rPr lang="en" altLang="zh-CN" dirty="0"/>
              <a:t>TPU v2 </a:t>
            </a:r>
            <a:r>
              <a:rPr lang="zh-CN" altLang="en-US" dirty="0"/>
              <a:t>提升了 </a:t>
            </a:r>
            <a:r>
              <a:rPr lang="en-US" altLang="zh-CN" dirty="0"/>
              <a:t>8 </a:t>
            </a:r>
            <a:r>
              <a:rPr lang="zh-CN" altLang="en-US" dirty="0"/>
              <a:t>倍，每个 </a:t>
            </a:r>
            <a:r>
              <a:rPr lang="en" altLang="zh-CN" dirty="0"/>
              <a:t>TPU v3 Pod </a:t>
            </a:r>
            <a:r>
              <a:rPr lang="zh-CN" altLang="en-US" dirty="0"/>
              <a:t>的计算能力达到每秒 </a:t>
            </a:r>
            <a:r>
              <a:rPr lang="en-US" altLang="zh-CN" dirty="0"/>
              <a:t>100 </a:t>
            </a:r>
            <a:r>
              <a:rPr lang="zh-CN" altLang="en-US" dirty="0"/>
              <a:t>千万亿次浮点运算。</a:t>
            </a:r>
            <a:endParaRPr lang="en-US" altLang="zh-CN" dirty="0"/>
          </a:p>
          <a:p>
            <a:pPr lvl="1"/>
            <a:r>
              <a:rPr lang="en" altLang="zh-CN" dirty="0"/>
              <a:t>TPU v3 Pod </a:t>
            </a:r>
            <a:r>
              <a:rPr lang="zh-CN" altLang="en-US" dirty="0"/>
              <a:t>由 </a:t>
            </a:r>
            <a:r>
              <a:rPr lang="en-US" altLang="zh-CN" dirty="0"/>
              <a:t>1024 </a:t>
            </a:r>
            <a:r>
              <a:rPr lang="zh-CN" altLang="en-US" dirty="0"/>
              <a:t>个 </a:t>
            </a:r>
            <a:r>
              <a:rPr lang="en" altLang="zh-CN" dirty="0"/>
              <a:t>TPU v3 </a:t>
            </a:r>
            <a:r>
              <a:rPr lang="zh-CN" altLang="en-US" dirty="0"/>
              <a:t>芯片组成，计算能力达到每秒 </a:t>
            </a:r>
            <a:r>
              <a:rPr lang="en-US" altLang="zh-CN" dirty="0"/>
              <a:t>100 </a:t>
            </a:r>
            <a:r>
              <a:rPr lang="zh-CN" altLang="en-US" dirty="0"/>
              <a:t>千万亿次浮点运算，是 </a:t>
            </a:r>
            <a:r>
              <a:rPr lang="en" altLang="zh-CN" dirty="0"/>
              <a:t>TPU v2 Pod </a:t>
            </a:r>
            <a:r>
              <a:rPr lang="zh-CN" altLang="en-US" dirty="0"/>
              <a:t>的 </a:t>
            </a:r>
            <a:r>
              <a:rPr lang="en-US" altLang="zh-CN" dirty="0"/>
              <a:t>8 </a:t>
            </a:r>
            <a:r>
              <a:rPr lang="zh-CN" altLang="en-US" dirty="0"/>
              <a:t>倍。</a:t>
            </a:r>
            <a:endParaRPr lang="en-US" altLang="zh-CN" dirty="0"/>
          </a:p>
          <a:p>
            <a:pPr lvl="1"/>
            <a:r>
              <a:rPr lang="en-US" altLang="zh-CN" dirty="0"/>
              <a:t>2018 </a:t>
            </a:r>
            <a:r>
              <a:rPr lang="zh-CN" altLang="en-US" dirty="0"/>
              <a:t>年，谷歌发布了 </a:t>
            </a:r>
            <a:r>
              <a:rPr lang="en" altLang="zh-CN" dirty="0"/>
              <a:t>Edge TPU</a:t>
            </a:r>
            <a:r>
              <a:rPr lang="zh-CN" altLang="en" dirty="0"/>
              <a:t>，</a:t>
            </a:r>
            <a:r>
              <a:rPr lang="zh-CN" altLang="en-US" dirty="0"/>
              <a:t>专为 </a:t>
            </a:r>
            <a:r>
              <a:rPr lang="en" altLang="zh-CN" dirty="0"/>
              <a:t>IoT </a:t>
            </a:r>
            <a:r>
              <a:rPr lang="zh-CN" altLang="en-US" dirty="0"/>
              <a:t>设备和边缘计算设计。</a:t>
            </a:r>
            <a:r>
              <a:rPr lang="en" altLang="zh-CN" dirty="0"/>
              <a:t>Edge TPU </a:t>
            </a:r>
            <a:r>
              <a:rPr lang="zh-CN" altLang="en-US" dirty="0"/>
              <a:t>能够以每秒 </a:t>
            </a:r>
            <a:r>
              <a:rPr lang="en-US" altLang="zh-CN" dirty="0"/>
              <a:t>30 </a:t>
            </a:r>
            <a:r>
              <a:rPr lang="zh-CN" altLang="en-US" dirty="0"/>
              <a:t>帧以上的速度处理高分辨率视频，并运行多个先进的计算机视觉模型。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17DF71-B9BE-3C06-7552-F9737444C2CB}"/>
              </a:ext>
            </a:extLst>
          </p:cNvPr>
          <p:cNvSpPr txBox="1"/>
          <p:nvPr/>
        </p:nvSpPr>
        <p:spPr>
          <a:xfrm>
            <a:off x="2822027" y="1246909"/>
            <a:ext cx="8271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2"/>
              </a:rPr>
              <a:t>https://www.youtube.com/watch?v=kPMpmcl_Pyw&amp;pp=ygUOQ2xvdWQgVFBVIFBvZHM%3D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  <a:hlinkClick r:id="rId3"/>
              </a:rPr>
              <a:t>https://www.youtube.com/watch?v=kBjYK3K3P6M&amp;t=14s&amp;pp=ygUHVFBVIHYzIA%3D%3D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endParaRPr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66E6AD-9E16-91B8-586F-68748550B38A}"/>
              </a:ext>
            </a:extLst>
          </p:cNvPr>
          <p:cNvSpPr txBox="1"/>
          <p:nvPr/>
        </p:nvSpPr>
        <p:spPr>
          <a:xfrm>
            <a:off x="2475186" y="425408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https://www.youtube.com/watch?v=kNch2v1bh40&amp;pp=ygUIRWRnZSBUUFU%3D</a:t>
            </a:r>
          </a:p>
        </p:txBody>
      </p:sp>
    </p:spTree>
    <p:extLst>
      <p:ext uri="{BB962C8B-B14F-4D97-AF65-F5344CB8AC3E}">
        <p14:creationId xmlns:p14="http://schemas.microsoft.com/office/powerpoint/2010/main" val="20091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NVIDIA</a:t>
            </a:r>
            <a:r>
              <a:rPr lang="zh-CN" altLang="en-US" dirty="0"/>
              <a:t> </a:t>
            </a:r>
            <a:r>
              <a:rPr lang="en" altLang="zh-CN" dirty="0"/>
              <a:t>RAPIDS</a:t>
            </a:r>
            <a:r>
              <a:rPr lang="zh-CN" altLang="en-US" dirty="0"/>
              <a:t> 平台：</a:t>
            </a:r>
            <a:endParaRPr lang="en-US" altLang="zh-CN" dirty="0"/>
          </a:p>
          <a:p>
            <a:pPr lvl="1"/>
            <a:r>
              <a:rPr lang="en" altLang="zh-CN" dirty="0"/>
              <a:t>DGX-2</a:t>
            </a:r>
            <a:r>
              <a:rPr lang="zh-CN" altLang="en" dirty="0"/>
              <a:t>：</a:t>
            </a:r>
            <a:r>
              <a:rPr lang="en" altLang="zh-CN" dirty="0"/>
              <a:t>2018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月，英伟达发布了 </a:t>
            </a:r>
            <a:r>
              <a:rPr lang="en" altLang="zh-CN" dirty="0"/>
              <a:t>DGX-2</a:t>
            </a:r>
            <a:r>
              <a:rPr lang="zh-CN" altLang="en" dirty="0"/>
              <a:t>，</a:t>
            </a:r>
            <a:r>
              <a:rPr lang="zh-CN" altLang="en-US" dirty="0"/>
              <a:t>这是全球首款性能达到 </a:t>
            </a:r>
            <a:r>
              <a:rPr lang="en-US" altLang="zh-CN" dirty="0"/>
              <a:t>2 </a:t>
            </a:r>
            <a:r>
              <a:rPr lang="zh-CN" altLang="en-US" dirty="0"/>
              <a:t>千万亿次浮点运算的 </a:t>
            </a:r>
            <a:r>
              <a:rPr lang="en" altLang="zh-CN" dirty="0"/>
              <a:t>AI </a:t>
            </a:r>
            <a:r>
              <a:rPr lang="zh-CN" altLang="en-US" dirty="0"/>
              <a:t>超级计算机。它由 </a:t>
            </a:r>
            <a:r>
              <a:rPr lang="en-US" altLang="zh-CN" dirty="0"/>
              <a:t>16 </a:t>
            </a:r>
            <a:r>
              <a:rPr lang="zh-CN" altLang="en-US" dirty="0"/>
              <a:t>块 </a:t>
            </a:r>
            <a:r>
              <a:rPr lang="en" altLang="zh-CN" dirty="0"/>
              <a:t>Tesla V100 GPU </a:t>
            </a:r>
            <a:r>
              <a:rPr lang="zh-CN" altLang="en-US" dirty="0"/>
              <a:t>组成，支持大规模深度学习训练和推理任务。</a:t>
            </a:r>
            <a:endParaRPr lang="en-US" altLang="zh-CN" dirty="0"/>
          </a:p>
          <a:p>
            <a:pPr lvl="1"/>
            <a:r>
              <a:rPr lang="en" altLang="zh-CN" dirty="0"/>
              <a:t>Tesla V100 32GB</a:t>
            </a:r>
            <a:r>
              <a:rPr lang="zh-CN" altLang="en" dirty="0"/>
              <a:t>：</a:t>
            </a:r>
            <a:r>
              <a:rPr lang="zh-CN" altLang="en-US" dirty="0"/>
              <a:t>英伟达推出了内存翻倍的 </a:t>
            </a:r>
            <a:r>
              <a:rPr lang="en" altLang="zh-CN" dirty="0"/>
              <a:t>Tesla V100 32GB GPU</a:t>
            </a:r>
            <a:r>
              <a:rPr lang="zh-CN" altLang="en" dirty="0"/>
              <a:t>，</a:t>
            </a:r>
            <a:r>
              <a:rPr lang="zh-CN" altLang="en-US" dirty="0"/>
              <a:t>进一步提升了 </a:t>
            </a:r>
            <a:r>
              <a:rPr lang="en" altLang="zh-CN" dirty="0"/>
              <a:t>AI </a:t>
            </a:r>
            <a:r>
              <a:rPr lang="zh-CN" altLang="en-US" dirty="0"/>
              <a:t>训练和推理的性能。</a:t>
            </a:r>
            <a:endParaRPr lang="en-US" altLang="zh-CN" dirty="0"/>
          </a:p>
          <a:p>
            <a:pPr lvl="1"/>
            <a:r>
              <a:rPr lang="en" altLang="zh-CN" dirty="0"/>
              <a:t>Jetson AGX Xavier</a:t>
            </a:r>
            <a:r>
              <a:rPr lang="zh-CN" altLang="en" dirty="0"/>
              <a:t>：</a:t>
            </a:r>
            <a:r>
              <a:rPr lang="zh-CN" altLang="en-US" dirty="0"/>
              <a:t>英伟达发布了 </a:t>
            </a:r>
            <a:r>
              <a:rPr lang="en" altLang="zh-CN" dirty="0"/>
              <a:t>Jetson AGX Xavier</a:t>
            </a:r>
            <a:r>
              <a:rPr lang="zh-CN" altLang="en" dirty="0"/>
              <a:t>，</a:t>
            </a:r>
            <a:r>
              <a:rPr lang="zh-CN" altLang="en-US" dirty="0"/>
              <a:t>这是一款面向机器人和边缘计算的 </a:t>
            </a:r>
            <a:r>
              <a:rPr lang="en" altLang="zh-CN" dirty="0"/>
              <a:t>AI </a:t>
            </a:r>
            <a:r>
              <a:rPr lang="zh-CN" altLang="en-US" dirty="0"/>
              <a:t>模块，具备高性能和低功耗的特点。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4CA349-9301-9797-12DD-F8DF6FF2383F}"/>
              </a:ext>
            </a:extLst>
          </p:cNvPr>
          <p:cNvSpPr txBox="1"/>
          <p:nvPr/>
        </p:nvSpPr>
        <p:spPr>
          <a:xfrm>
            <a:off x="3831021" y="139527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rgbClr val="0432FF"/>
                </a:solidFill>
              </a:rPr>
              <a:t>https://www.youtube.com/watch?v=OTOGw0BRqK0&amp;pp=ygUMbnZpZGlhIERHWC0y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A989A-BC9E-0C50-535C-B54875B0206C}"/>
              </a:ext>
            </a:extLst>
          </p:cNvPr>
          <p:cNvSpPr txBox="1"/>
          <p:nvPr/>
        </p:nvSpPr>
        <p:spPr>
          <a:xfrm>
            <a:off x="2727434" y="34841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https://www.youtube.com/watch?v=XoWW5HiGHsg&amp;pp=ygURSmV0c29uIEFHWCBYYXZpZXI%3D</a:t>
            </a:r>
          </a:p>
        </p:txBody>
      </p:sp>
    </p:spTree>
    <p:extLst>
      <p:ext uri="{BB962C8B-B14F-4D97-AF65-F5344CB8AC3E}">
        <p14:creationId xmlns:p14="http://schemas.microsoft.com/office/powerpoint/2010/main" val="142522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29410</TotalTime>
  <Words>1520</Words>
  <Application>Microsoft Macintosh PowerPoint</Application>
  <PresentationFormat>自定义</PresentationFormat>
  <Paragraphs>91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自然语言处理（NLP）的突破</vt:lpstr>
      <vt:lpstr>算法研究的重大进展</vt:lpstr>
      <vt:lpstr>PowerPoint 演示文稿</vt:lpstr>
      <vt:lpstr>开源框架的崛起</vt:lpstr>
      <vt:lpstr>PowerPoint 演示文稿</vt:lpstr>
      <vt:lpstr>硬件与芯片的突破</vt:lpstr>
      <vt:lpstr>硬件与芯片的突破</vt:lpstr>
      <vt:lpstr>硬件与芯片的突破</vt:lpstr>
      <vt:lpstr>PowerPoint 演示文稿</vt:lpstr>
      <vt:lpstr>AI 产品解决方案</vt:lpstr>
      <vt:lpstr>AI 产品落地应用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9778</cp:revision>
  <cp:lastPrinted>2023-09-08T09:14:01Z</cp:lastPrinted>
  <dcterms:created xsi:type="dcterms:W3CDTF">2020-08-28T08:44:19Z</dcterms:created>
  <dcterms:modified xsi:type="dcterms:W3CDTF">2025-02-02T12:40:08Z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