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5"/>
  </p:notesMasterIdLst>
  <p:handoutMasterIdLst>
    <p:handoutMasterId r:id="rId26"/>
  </p:handoutMasterIdLst>
  <p:sldIdLst>
    <p:sldId id="603" r:id="rId6"/>
    <p:sldId id="2469" r:id="rId7"/>
    <p:sldId id="2462" r:id="rId8"/>
    <p:sldId id="2465" r:id="rId9"/>
    <p:sldId id="2463" r:id="rId10"/>
    <p:sldId id="2461" r:id="rId11"/>
    <p:sldId id="2471" r:id="rId12"/>
    <p:sldId id="2459" r:id="rId13"/>
    <p:sldId id="2472" r:id="rId14"/>
    <p:sldId id="2473" r:id="rId15"/>
    <p:sldId id="2460" r:id="rId16"/>
    <p:sldId id="2467" r:id="rId17"/>
    <p:sldId id="2475" r:id="rId18"/>
    <p:sldId id="2466" r:id="rId19"/>
    <p:sldId id="2474" r:id="rId20"/>
    <p:sldId id="2464" r:id="rId21"/>
    <p:sldId id="2470" r:id="rId22"/>
    <p:sldId id="2449" r:id="rId23"/>
    <p:sldId id="582" r:id="rId2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1D1D1A"/>
    <a:srgbClr val="595757"/>
    <a:srgbClr val="221815"/>
    <a:srgbClr val="91A2BF"/>
    <a:srgbClr val="66BA36"/>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1" autoAdjust="0"/>
    <p:restoredTop sz="96291" autoAdjust="0"/>
  </p:normalViewPr>
  <p:slideViewPr>
    <p:cSldViewPr snapToGrid="0" snapToObjects="1">
      <p:cViewPr varScale="1">
        <p:scale>
          <a:sx n="122" d="100"/>
          <a:sy n="122" d="100"/>
        </p:scale>
        <p:origin x="240" y="2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2/2/25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309886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7</a:t>
            </a:fld>
            <a:endParaRPr kumimoji="1" lang="zh-CN" altLang="en-US"/>
          </a:p>
        </p:txBody>
      </p:sp>
    </p:spTree>
    <p:extLst>
      <p:ext uri="{BB962C8B-B14F-4D97-AF65-F5344CB8AC3E}">
        <p14:creationId xmlns:p14="http://schemas.microsoft.com/office/powerpoint/2010/main" val="410380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10</a:t>
            </a:fld>
            <a:endParaRPr kumimoji="1" lang="zh-CN" altLang="en-US"/>
          </a:p>
        </p:txBody>
      </p:sp>
    </p:spTree>
    <p:extLst>
      <p:ext uri="{BB962C8B-B14F-4D97-AF65-F5344CB8AC3E}">
        <p14:creationId xmlns:p14="http://schemas.microsoft.com/office/powerpoint/2010/main" val="176960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13</a:t>
            </a:fld>
            <a:endParaRPr kumimoji="1" lang="zh-CN" altLang="en-US"/>
          </a:p>
        </p:txBody>
      </p:sp>
    </p:spTree>
    <p:extLst>
      <p:ext uri="{BB962C8B-B14F-4D97-AF65-F5344CB8AC3E}">
        <p14:creationId xmlns:p14="http://schemas.microsoft.com/office/powerpoint/2010/main" val="215217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15</a:t>
            </a:fld>
            <a:endParaRPr kumimoji="1" lang="zh-CN" altLang="en-US"/>
          </a:p>
        </p:txBody>
      </p:sp>
    </p:spTree>
    <p:extLst>
      <p:ext uri="{BB962C8B-B14F-4D97-AF65-F5344CB8AC3E}">
        <p14:creationId xmlns:p14="http://schemas.microsoft.com/office/powerpoint/2010/main" val="71384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17</a:t>
            </a:fld>
            <a:endParaRPr kumimoji="1" lang="zh-CN" altLang="en-US"/>
          </a:p>
        </p:txBody>
      </p:sp>
    </p:spTree>
    <p:extLst>
      <p:ext uri="{BB962C8B-B14F-4D97-AF65-F5344CB8AC3E}">
        <p14:creationId xmlns:p14="http://schemas.microsoft.com/office/powerpoint/2010/main" val="283322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36403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88282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 id="2147483981"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2"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WzK1MBEpkJ0&amp;pp=ygUIRGVlcGZha2U%3D" TargetMode="External"/><Relationship Id="rId2" Type="http://schemas.openxmlformats.org/officeDocument/2006/relationships/hyperlink" Target="https://www.youtube.com/watch?v=3wVpVH0Wa6E&amp;pp=ygUIRGVlcGZha2U%3D"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bg1"/>
                </a:solidFill>
                <a:latin typeface="Lexend" pitchFamily="2" charset="0"/>
              </a:rPr>
              <a:t>2019 AI</a:t>
            </a:r>
          </a:p>
          <a:p>
            <a:pPr marL="50800" algn="ctr">
              <a:buClr>
                <a:srgbClr val="C00000"/>
              </a:buClr>
            </a:pPr>
            <a:r>
              <a:rPr lang="zh-CN" altLang="en-US" sz="8800" dirty="0">
                <a:solidFill>
                  <a:schemeClr val="bg1"/>
                </a:solidFill>
                <a:latin typeface="Lexend" pitchFamily="2" charset="0"/>
              </a:rPr>
              <a:t>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rPr>
              <a:t>AI</a:t>
            </a:r>
            <a:r>
              <a:rPr lang="zh-CN" altLang="en-US" dirty="0">
                <a:latin typeface="Lexend" pitchFamily="2" charset="0"/>
              </a:rPr>
              <a:t> 芯片和硬件</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313651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728142-66D3-DDB5-924E-C8DA143F0780}"/>
              </a:ext>
            </a:extLst>
          </p:cNvPr>
          <p:cNvSpPr>
            <a:spLocks noGrp="1"/>
          </p:cNvSpPr>
          <p:nvPr>
            <p:ph type="title"/>
          </p:nvPr>
        </p:nvSpPr>
        <p:spPr>
          <a:xfrm>
            <a:off x="623635" y="522789"/>
            <a:ext cx="10963473" cy="589190"/>
          </a:xfrm>
        </p:spPr>
        <p:txBody>
          <a:bodyPr/>
          <a:lstStyle/>
          <a:p>
            <a:r>
              <a:rPr lang="en" altLang="zh-CN" dirty="0"/>
              <a:t>AI</a:t>
            </a:r>
            <a:r>
              <a:rPr lang="zh-CN" altLang="en-US" dirty="0"/>
              <a:t>芯片的突破</a:t>
            </a:r>
          </a:p>
        </p:txBody>
      </p:sp>
      <p:sp>
        <p:nvSpPr>
          <p:cNvPr id="5" name="内容占位符 4">
            <a:extLst>
              <a:ext uri="{FF2B5EF4-FFF2-40B4-BE49-F238E27FC236}">
                <a16:creationId xmlns:a16="http://schemas.microsoft.com/office/drawing/2014/main" id="{6620B72C-F089-F7DC-E267-680F26323CB7}"/>
              </a:ext>
            </a:extLst>
          </p:cNvPr>
          <p:cNvSpPr>
            <a:spLocks noGrp="1"/>
          </p:cNvSpPr>
          <p:nvPr>
            <p:ph sz="half" idx="1"/>
          </p:nvPr>
        </p:nvSpPr>
        <p:spPr>
          <a:xfrm>
            <a:off x="623635" y="1246909"/>
            <a:ext cx="10963473" cy="5108171"/>
          </a:xfrm>
        </p:spPr>
        <p:txBody>
          <a:bodyPr/>
          <a:lstStyle/>
          <a:p>
            <a:r>
              <a:rPr lang="zh-CN" altLang="en-US" dirty="0"/>
              <a:t>华为昇腾</a:t>
            </a:r>
            <a:r>
              <a:rPr lang="en-US" altLang="zh-CN" dirty="0"/>
              <a:t>910</a:t>
            </a:r>
            <a:r>
              <a:rPr lang="zh-CN" altLang="en-US" dirty="0"/>
              <a:t>发布：</a:t>
            </a:r>
            <a:endParaRPr lang="en-US" altLang="zh-CN" dirty="0"/>
          </a:p>
          <a:p>
            <a:pPr lvl="1"/>
            <a:r>
              <a:rPr lang="zh-CN" altLang="en-US" dirty="0"/>
              <a:t>华为发布了全球算力最强的</a:t>
            </a:r>
            <a:r>
              <a:rPr lang="en" altLang="zh-CN" dirty="0"/>
              <a:t>AI</a:t>
            </a:r>
            <a:r>
              <a:rPr lang="zh-CN" altLang="en-US" dirty="0"/>
              <a:t>芯片昇腾</a:t>
            </a:r>
            <a:r>
              <a:rPr lang="en-US" altLang="zh-CN" dirty="0"/>
              <a:t>910</a:t>
            </a:r>
            <a:r>
              <a:rPr lang="zh-CN" altLang="en-US" dirty="0"/>
              <a:t>，其算力是国际顶尖</a:t>
            </a:r>
            <a:r>
              <a:rPr lang="en" altLang="zh-CN" dirty="0"/>
              <a:t>AI</a:t>
            </a:r>
            <a:r>
              <a:rPr lang="zh-CN" altLang="en-US" dirty="0"/>
              <a:t>芯片的</a:t>
            </a:r>
            <a:r>
              <a:rPr lang="en-US" altLang="zh-CN" dirty="0"/>
              <a:t>2</a:t>
            </a:r>
            <a:r>
              <a:rPr lang="zh-CN" altLang="en-US" dirty="0"/>
              <a:t>倍，标志着中国在</a:t>
            </a:r>
            <a:r>
              <a:rPr lang="en" altLang="zh-CN" dirty="0"/>
              <a:t>AI</a:t>
            </a:r>
            <a:r>
              <a:rPr lang="zh-CN" altLang="en-US" dirty="0"/>
              <a:t>芯片领域的重大突破。</a:t>
            </a:r>
          </a:p>
          <a:p>
            <a:r>
              <a:rPr lang="zh-CN" altLang="en-US" dirty="0"/>
              <a:t>谷歌</a:t>
            </a:r>
            <a:r>
              <a:rPr lang="en" altLang="zh-CN" dirty="0"/>
              <a:t>TPU</a:t>
            </a:r>
            <a:r>
              <a:rPr lang="zh-CN" altLang="en-US" dirty="0"/>
              <a:t>：</a:t>
            </a:r>
            <a:endParaRPr lang="en-US" altLang="zh-CN" dirty="0"/>
          </a:p>
          <a:p>
            <a:pPr lvl="1"/>
            <a:r>
              <a:rPr lang="zh-CN" altLang="en-US" dirty="0"/>
              <a:t>谷歌第三代 </a:t>
            </a:r>
            <a:r>
              <a:rPr lang="en" altLang="zh-CN" dirty="0"/>
              <a:t>TPU</a:t>
            </a:r>
            <a:r>
              <a:rPr lang="zh-CN" altLang="en-US" dirty="0"/>
              <a:t> 在 </a:t>
            </a:r>
            <a:r>
              <a:rPr lang="en-US" altLang="zh-CN" dirty="0"/>
              <a:t>2019</a:t>
            </a:r>
            <a:r>
              <a:rPr lang="zh-CN" altLang="en-US" dirty="0"/>
              <a:t> 年进一步普及，支持大规模 </a:t>
            </a:r>
            <a:r>
              <a:rPr lang="en" altLang="zh-CN" dirty="0"/>
              <a:t>AI</a:t>
            </a:r>
            <a:r>
              <a:rPr lang="zh-CN" altLang="en-US" dirty="0"/>
              <a:t> 训练和推理，推动 </a:t>
            </a:r>
            <a:r>
              <a:rPr lang="en" altLang="zh-CN" dirty="0"/>
              <a:t>BERT</a:t>
            </a:r>
            <a:r>
              <a:rPr lang="zh-CN" altLang="en-US" dirty="0"/>
              <a:t> 等模型突破性进展。</a:t>
            </a:r>
          </a:p>
          <a:p>
            <a:r>
              <a:rPr lang="zh-CN" altLang="en-US" dirty="0"/>
              <a:t>英伟达硬件创新：</a:t>
            </a:r>
            <a:endParaRPr lang="en-US" altLang="zh-CN" dirty="0"/>
          </a:p>
          <a:p>
            <a:pPr lvl="1"/>
            <a:r>
              <a:rPr lang="en" altLang="zh-CN" dirty="0"/>
              <a:t>Turing </a:t>
            </a:r>
            <a:r>
              <a:rPr lang="zh-CN" altLang="en-US" dirty="0"/>
              <a:t>架构成为主流支持并发浮点和整数运算、自适应着色技术以及全新的显存架构，提升游戏性能。</a:t>
            </a:r>
            <a:endParaRPr lang="en-US" altLang="zh-CN" dirty="0"/>
          </a:p>
          <a:p>
            <a:pPr lvl="1"/>
            <a:r>
              <a:rPr lang="en" altLang="zh-CN" dirty="0"/>
              <a:t>2019 </a:t>
            </a:r>
            <a:r>
              <a:rPr lang="zh-CN" altLang="en-US" dirty="0"/>
              <a:t>年 </a:t>
            </a:r>
            <a:r>
              <a:rPr lang="en-US" altLang="zh-CN" dirty="0"/>
              <a:t>6 </a:t>
            </a:r>
            <a:r>
              <a:rPr lang="zh-CN" altLang="en-US" dirty="0"/>
              <a:t>月，英伟达推出了 </a:t>
            </a:r>
            <a:r>
              <a:rPr lang="en" altLang="zh-CN" dirty="0"/>
              <a:t>DGX SuperPOD </a:t>
            </a:r>
            <a:r>
              <a:rPr lang="zh-CN" altLang="en-US" dirty="0"/>
              <a:t>超级计算机，内置 </a:t>
            </a:r>
            <a:r>
              <a:rPr lang="en-US" altLang="zh-CN" dirty="0"/>
              <a:t>96 </a:t>
            </a:r>
            <a:r>
              <a:rPr lang="zh-CN" altLang="en-US" dirty="0"/>
              <a:t>台 </a:t>
            </a:r>
            <a:r>
              <a:rPr lang="en" altLang="zh-CN" dirty="0"/>
              <a:t>NVIDIA DGX-2H </a:t>
            </a:r>
            <a:r>
              <a:rPr lang="zh-CN" altLang="en-US" dirty="0"/>
              <a:t>系统。</a:t>
            </a:r>
            <a:endParaRPr lang="en-US" altLang="zh-CN" dirty="0"/>
          </a:p>
          <a:p>
            <a:pPr lvl="1"/>
            <a:r>
              <a:rPr lang="en" altLang="zh-CN" dirty="0"/>
              <a:t>2019</a:t>
            </a:r>
            <a:r>
              <a:rPr lang="zh-CN" altLang="en-US" dirty="0"/>
              <a:t> 年，英伟达以 </a:t>
            </a:r>
            <a:r>
              <a:rPr lang="en-US" altLang="zh-CN" dirty="0"/>
              <a:t>69</a:t>
            </a:r>
            <a:r>
              <a:rPr lang="zh-CN" altLang="en-US" dirty="0"/>
              <a:t> 亿美元收购网络技术公司 </a:t>
            </a:r>
            <a:r>
              <a:rPr lang="en" altLang="zh-CN" dirty="0"/>
              <a:t>Mellanox</a:t>
            </a:r>
            <a:r>
              <a:rPr lang="zh-CN" altLang="en" dirty="0"/>
              <a:t>，</a:t>
            </a:r>
            <a:r>
              <a:rPr lang="zh-CN" altLang="en-US" dirty="0"/>
              <a:t>增强其在数据中心和高性能计算领域能力。</a:t>
            </a:r>
            <a:endParaRPr lang="en-US" altLang="zh-CN" dirty="0"/>
          </a:p>
        </p:txBody>
      </p:sp>
      <p:sp>
        <p:nvSpPr>
          <p:cNvPr id="3" name="文本框 2">
            <a:extLst>
              <a:ext uri="{FF2B5EF4-FFF2-40B4-BE49-F238E27FC236}">
                <a16:creationId xmlns:a16="http://schemas.microsoft.com/office/drawing/2014/main" id="{C5B0FE1E-2EE7-D2E1-ADD2-12F5D03D3A9D}"/>
              </a:ext>
            </a:extLst>
          </p:cNvPr>
          <p:cNvSpPr txBox="1"/>
          <p:nvPr/>
        </p:nvSpPr>
        <p:spPr>
          <a:xfrm>
            <a:off x="2317532" y="2751110"/>
            <a:ext cx="8271640" cy="276999"/>
          </a:xfrm>
          <a:prstGeom prst="rect">
            <a:avLst/>
          </a:prstGeom>
          <a:noFill/>
        </p:spPr>
        <p:txBody>
          <a:bodyPr wrap="square">
            <a:spAutoFit/>
          </a:bodyPr>
          <a:lstStyle/>
          <a:p>
            <a:r>
              <a:rPr lang="zh-CN" altLang="en-US" sz="1200" dirty="0">
                <a:solidFill>
                  <a:srgbClr val="0432FF"/>
                </a:solidFill>
              </a:rPr>
              <a:t>https://www.youtube.com/watch?v=RjRQ1DYnuJA&amp;pp=ygUKZ29vZ2xlIFRQVQ%3D%3D</a:t>
            </a:r>
          </a:p>
        </p:txBody>
      </p:sp>
      <p:sp>
        <p:nvSpPr>
          <p:cNvPr id="7" name="文本框 6">
            <a:extLst>
              <a:ext uri="{FF2B5EF4-FFF2-40B4-BE49-F238E27FC236}">
                <a16:creationId xmlns:a16="http://schemas.microsoft.com/office/drawing/2014/main" id="{E1E6B5AD-D909-6BFE-EA4F-1F6D685D6899}"/>
              </a:ext>
            </a:extLst>
          </p:cNvPr>
          <p:cNvSpPr txBox="1"/>
          <p:nvPr/>
        </p:nvSpPr>
        <p:spPr>
          <a:xfrm>
            <a:off x="3042745" y="4043882"/>
            <a:ext cx="8271640" cy="276999"/>
          </a:xfrm>
          <a:prstGeom prst="rect">
            <a:avLst/>
          </a:prstGeom>
          <a:noFill/>
        </p:spPr>
        <p:txBody>
          <a:bodyPr wrap="square">
            <a:spAutoFit/>
          </a:bodyPr>
          <a:lstStyle/>
          <a:p>
            <a:r>
              <a:rPr lang="zh-CN" altLang="en-US" sz="1200" dirty="0">
                <a:solidFill>
                  <a:srgbClr val="0432FF"/>
                </a:solidFill>
              </a:rPr>
              <a:t>https://www.youtube.com/watch?v=zCwEqdWzZn8&amp;pp=ygULbnZpZGlhIDIwMTk%3D</a:t>
            </a:r>
          </a:p>
        </p:txBody>
      </p:sp>
    </p:spTree>
    <p:extLst>
      <p:ext uri="{BB962C8B-B14F-4D97-AF65-F5344CB8AC3E}">
        <p14:creationId xmlns:p14="http://schemas.microsoft.com/office/powerpoint/2010/main" val="313559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728142-66D3-DDB5-924E-C8DA143F0780}"/>
              </a:ext>
            </a:extLst>
          </p:cNvPr>
          <p:cNvSpPr>
            <a:spLocks noGrp="1"/>
          </p:cNvSpPr>
          <p:nvPr>
            <p:ph type="title"/>
          </p:nvPr>
        </p:nvSpPr>
        <p:spPr>
          <a:xfrm>
            <a:off x="623635" y="522789"/>
            <a:ext cx="10963473" cy="589190"/>
          </a:xfrm>
        </p:spPr>
        <p:txBody>
          <a:bodyPr/>
          <a:lstStyle/>
          <a:p>
            <a:r>
              <a:rPr lang="en" altLang="zh-CN" dirty="0"/>
              <a:t>AI</a:t>
            </a:r>
            <a:r>
              <a:rPr lang="zh-CN" altLang="en-US" dirty="0"/>
              <a:t>芯片的突破</a:t>
            </a:r>
          </a:p>
        </p:txBody>
      </p:sp>
      <p:sp>
        <p:nvSpPr>
          <p:cNvPr id="5" name="内容占位符 4">
            <a:extLst>
              <a:ext uri="{FF2B5EF4-FFF2-40B4-BE49-F238E27FC236}">
                <a16:creationId xmlns:a16="http://schemas.microsoft.com/office/drawing/2014/main" id="{6620B72C-F089-F7DC-E267-680F26323CB7}"/>
              </a:ext>
            </a:extLst>
          </p:cNvPr>
          <p:cNvSpPr>
            <a:spLocks noGrp="1"/>
          </p:cNvSpPr>
          <p:nvPr>
            <p:ph sz="half" idx="1"/>
          </p:nvPr>
        </p:nvSpPr>
        <p:spPr>
          <a:xfrm>
            <a:off x="623635" y="1246909"/>
            <a:ext cx="10963473" cy="5108171"/>
          </a:xfrm>
        </p:spPr>
        <p:txBody>
          <a:bodyPr/>
          <a:lstStyle/>
          <a:p>
            <a:r>
              <a:rPr lang="zh-CN" altLang="en-US" dirty="0"/>
              <a:t>英特尔收购</a:t>
            </a:r>
            <a:r>
              <a:rPr lang="en" altLang="zh-CN" dirty="0"/>
              <a:t>Habana Labs</a:t>
            </a:r>
            <a:r>
              <a:rPr lang="zh-CN" altLang="en" dirty="0"/>
              <a:t>：</a:t>
            </a:r>
            <a:endParaRPr lang="en-US" altLang="zh-CN" dirty="0"/>
          </a:p>
          <a:p>
            <a:pPr lvl="1"/>
            <a:r>
              <a:rPr lang="zh-CN" altLang="en-US" dirty="0"/>
              <a:t>英特尔以 </a:t>
            </a:r>
            <a:r>
              <a:rPr lang="en-US" altLang="zh-CN" dirty="0"/>
              <a:t>20</a:t>
            </a:r>
            <a:r>
              <a:rPr lang="zh-CN" altLang="en-US" dirty="0"/>
              <a:t> 亿美元收购了以色列的 </a:t>
            </a:r>
            <a:r>
              <a:rPr lang="en" altLang="zh-CN" dirty="0"/>
              <a:t>AI</a:t>
            </a:r>
            <a:r>
              <a:rPr lang="zh-CN" altLang="en-US" dirty="0"/>
              <a:t> 芯片制造商 </a:t>
            </a:r>
            <a:r>
              <a:rPr lang="en" altLang="zh-CN" dirty="0"/>
              <a:t>Habana Labs</a:t>
            </a:r>
            <a:r>
              <a:rPr lang="zh-CN" altLang="en" dirty="0"/>
              <a:t>，</a:t>
            </a:r>
            <a:r>
              <a:rPr lang="zh-CN" altLang="en-US" dirty="0"/>
              <a:t>旨在增强其在数据中心和 </a:t>
            </a:r>
            <a:r>
              <a:rPr lang="en" altLang="zh-CN" dirty="0"/>
              <a:t>AI</a:t>
            </a:r>
            <a:r>
              <a:rPr lang="zh-CN" altLang="en-US" dirty="0"/>
              <a:t> 芯片市场的竞争力。</a:t>
            </a:r>
            <a:endParaRPr lang="en-US" altLang="zh-CN" dirty="0"/>
          </a:p>
          <a:p>
            <a:r>
              <a:rPr lang="zh-CN" altLang="en-US" dirty="0"/>
              <a:t>意义：</a:t>
            </a:r>
            <a:endParaRPr lang="en-US" altLang="zh-CN" dirty="0"/>
          </a:p>
          <a:p>
            <a:pPr lvl="1"/>
            <a:r>
              <a:rPr lang="zh-CN" altLang="en-US" dirty="0"/>
              <a:t>这些进展为深度学习和大规模 </a:t>
            </a:r>
            <a:r>
              <a:rPr lang="en" altLang="zh-CN" dirty="0"/>
              <a:t>AI</a:t>
            </a:r>
            <a:r>
              <a:rPr lang="zh-CN" altLang="en-US" dirty="0"/>
              <a:t> 计算提供了硬件支持，推动了 </a:t>
            </a:r>
            <a:r>
              <a:rPr lang="en" altLang="zh-CN" dirty="0"/>
              <a:t>AI</a:t>
            </a:r>
            <a:r>
              <a:rPr lang="zh-CN" altLang="en-US" dirty="0"/>
              <a:t> 技术的普及和应用。</a:t>
            </a:r>
          </a:p>
          <a:p>
            <a:endParaRPr lang="zh-CN" altLang="en-US" dirty="0"/>
          </a:p>
        </p:txBody>
      </p:sp>
      <p:sp>
        <p:nvSpPr>
          <p:cNvPr id="3" name="文本框 2">
            <a:extLst>
              <a:ext uri="{FF2B5EF4-FFF2-40B4-BE49-F238E27FC236}">
                <a16:creationId xmlns:a16="http://schemas.microsoft.com/office/drawing/2014/main" id="{33064CCC-C0A0-EBEC-A66B-90FCE2F255F9}"/>
              </a:ext>
            </a:extLst>
          </p:cNvPr>
          <p:cNvSpPr txBox="1"/>
          <p:nvPr/>
        </p:nvSpPr>
        <p:spPr>
          <a:xfrm>
            <a:off x="4282966" y="1437317"/>
            <a:ext cx="8271640" cy="276999"/>
          </a:xfrm>
          <a:prstGeom prst="rect">
            <a:avLst/>
          </a:prstGeom>
          <a:noFill/>
        </p:spPr>
        <p:txBody>
          <a:bodyPr wrap="square">
            <a:spAutoFit/>
          </a:bodyPr>
          <a:lstStyle/>
          <a:p>
            <a:r>
              <a:rPr lang="zh-CN" altLang="en-US" sz="1200" dirty="0">
                <a:solidFill>
                  <a:srgbClr val="0432FF"/>
                </a:solidFill>
              </a:rPr>
              <a:t>https://www.youtube.com/watch?v=NzOhW2c38ZQ&amp;pp=ygULSGFiYW5hIExhYnM%3D</a:t>
            </a:r>
          </a:p>
        </p:txBody>
      </p:sp>
    </p:spTree>
    <p:extLst>
      <p:ext uri="{BB962C8B-B14F-4D97-AF65-F5344CB8AC3E}">
        <p14:creationId xmlns:p14="http://schemas.microsoft.com/office/powerpoint/2010/main" val="2926157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自动驾驶</a:t>
            </a:r>
            <a:endParaRPr lang="en-US" altLang="zh-CN" dirty="0">
              <a:latin typeface="Lexend" pitchFamily="2" charset="0"/>
              <a:ea typeface="+mj-ea"/>
            </a:endParaRPr>
          </a:p>
        </p:txBody>
      </p:sp>
    </p:spTree>
    <p:extLst>
      <p:ext uri="{BB962C8B-B14F-4D97-AF65-F5344CB8AC3E}">
        <p14:creationId xmlns:p14="http://schemas.microsoft.com/office/powerpoint/2010/main" val="87965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68BCE53-63CF-6D02-BBB4-44E01D2D81D5}"/>
              </a:ext>
            </a:extLst>
          </p:cNvPr>
          <p:cNvSpPr>
            <a:spLocks noGrp="1"/>
          </p:cNvSpPr>
          <p:nvPr>
            <p:ph type="title"/>
          </p:nvPr>
        </p:nvSpPr>
        <p:spPr>
          <a:xfrm>
            <a:off x="623635" y="522789"/>
            <a:ext cx="10963473" cy="589190"/>
          </a:xfrm>
        </p:spPr>
        <p:txBody>
          <a:bodyPr/>
          <a:lstStyle/>
          <a:p>
            <a:r>
              <a:rPr lang="zh-CN" altLang="en-US" dirty="0"/>
              <a:t>自动驾驶领域</a:t>
            </a:r>
          </a:p>
        </p:txBody>
      </p:sp>
      <p:sp>
        <p:nvSpPr>
          <p:cNvPr id="5" name="内容占位符 4">
            <a:extLst>
              <a:ext uri="{FF2B5EF4-FFF2-40B4-BE49-F238E27FC236}">
                <a16:creationId xmlns:a16="http://schemas.microsoft.com/office/drawing/2014/main" id="{CD4E18EC-6AFF-4B98-470A-12C117B77D63}"/>
              </a:ext>
            </a:extLst>
          </p:cNvPr>
          <p:cNvSpPr>
            <a:spLocks noGrp="1"/>
          </p:cNvSpPr>
          <p:nvPr>
            <p:ph sz="half" idx="1"/>
          </p:nvPr>
        </p:nvSpPr>
        <p:spPr>
          <a:xfrm>
            <a:off x="623635" y="1246909"/>
            <a:ext cx="10963473" cy="5108171"/>
          </a:xfrm>
        </p:spPr>
        <p:txBody>
          <a:bodyPr/>
          <a:lstStyle/>
          <a:p>
            <a:r>
              <a:rPr lang="zh-CN" altLang="en-US" dirty="0"/>
              <a:t>商业化进展受阻：</a:t>
            </a:r>
            <a:endParaRPr lang="en-US" altLang="zh-CN" dirty="0"/>
          </a:p>
          <a:p>
            <a:pPr lvl="1"/>
            <a:r>
              <a:rPr lang="en-US" altLang="zh-CN" dirty="0"/>
              <a:t>2019</a:t>
            </a:r>
            <a:r>
              <a:rPr lang="zh-CN" altLang="en-US" dirty="0"/>
              <a:t>年自动驾驶领域遭遇瓶颈，商业化扩展速度明显放缓。</a:t>
            </a:r>
            <a:endParaRPr lang="en-US" altLang="zh-CN" dirty="0"/>
          </a:p>
          <a:p>
            <a:pPr lvl="1"/>
            <a:r>
              <a:rPr lang="en" altLang="zh-CN" dirty="0"/>
              <a:t>Waymo</a:t>
            </a:r>
            <a:r>
              <a:rPr lang="zh-CN" altLang="en-US" dirty="0"/>
              <a:t>首席执行官约翰</a:t>
            </a:r>
            <a:r>
              <a:rPr lang="en-US" altLang="zh-CN" dirty="0"/>
              <a:t>·</a:t>
            </a:r>
            <a:r>
              <a:rPr lang="zh-CN" altLang="en-US" dirty="0"/>
              <a:t>克拉夫奇克表示自动驾驶汽车可能永远无法在全路况条件下行驶。</a:t>
            </a:r>
            <a:endParaRPr lang="en-US" altLang="zh-CN" dirty="0"/>
          </a:p>
          <a:p>
            <a:pPr lvl="1"/>
            <a:r>
              <a:rPr lang="en" altLang="zh-CN" dirty="0"/>
              <a:t>GM Cruise</a:t>
            </a:r>
            <a:r>
              <a:rPr lang="zh-CN" altLang="en-US" dirty="0"/>
              <a:t>和特斯拉也将自动驾驶出租车的最后期限推迟到</a:t>
            </a:r>
            <a:r>
              <a:rPr lang="en-US" altLang="zh-CN" dirty="0"/>
              <a:t>2020</a:t>
            </a:r>
            <a:r>
              <a:rPr lang="zh-CN" altLang="en-US" dirty="0"/>
              <a:t>年。</a:t>
            </a:r>
          </a:p>
        </p:txBody>
      </p:sp>
      <p:sp>
        <p:nvSpPr>
          <p:cNvPr id="3" name="文本框 2">
            <a:extLst>
              <a:ext uri="{FF2B5EF4-FFF2-40B4-BE49-F238E27FC236}">
                <a16:creationId xmlns:a16="http://schemas.microsoft.com/office/drawing/2014/main" id="{7758707A-597B-E976-ECB6-101CFA68DEB5}"/>
              </a:ext>
            </a:extLst>
          </p:cNvPr>
          <p:cNvSpPr txBox="1"/>
          <p:nvPr/>
        </p:nvSpPr>
        <p:spPr>
          <a:xfrm>
            <a:off x="3137338" y="1395276"/>
            <a:ext cx="8271640" cy="276999"/>
          </a:xfrm>
          <a:prstGeom prst="rect">
            <a:avLst/>
          </a:prstGeom>
          <a:noFill/>
        </p:spPr>
        <p:txBody>
          <a:bodyPr wrap="square">
            <a:spAutoFit/>
          </a:bodyPr>
          <a:lstStyle/>
          <a:p>
            <a:r>
              <a:rPr lang="zh-CN" altLang="en-US" sz="1200" dirty="0">
                <a:solidFill>
                  <a:srgbClr val="0432FF"/>
                </a:solidFill>
              </a:rPr>
              <a:t>https://www.youtube.com/watch?v=hA_-MkU0Nfw&amp;pp=ygUYd2F5bW8gYXV0b25vbW91cyBkcml2aW5n</a:t>
            </a:r>
          </a:p>
        </p:txBody>
      </p:sp>
    </p:spTree>
    <p:extLst>
      <p:ext uri="{BB962C8B-B14F-4D97-AF65-F5344CB8AC3E}">
        <p14:creationId xmlns:p14="http://schemas.microsoft.com/office/powerpoint/2010/main" val="60638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rPr>
              <a:t>AI</a:t>
            </a:r>
            <a:r>
              <a:rPr lang="zh-CN" altLang="en-US" dirty="0">
                <a:latin typeface="Lexend" pitchFamily="2" charset="0"/>
              </a:rPr>
              <a:t> 安全</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390671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C62865D-9690-81A3-53C0-EA2D39EAF4F5}"/>
              </a:ext>
            </a:extLst>
          </p:cNvPr>
          <p:cNvSpPr>
            <a:spLocks noGrp="1"/>
          </p:cNvSpPr>
          <p:nvPr>
            <p:ph type="title"/>
          </p:nvPr>
        </p:nvSpPr>
        <p:spPr>
          <a:xfrm>
            <a:off x="623635" y="522789"/>
            <a:ext cx="10963473" cy="589190"/>
          </a:xfrm>
        </p:spPr>
        <p:txBody>
          <a:bodyPr/>
          <a:lstStyle/>
          <a:p>
            <a:r>
              <a:rPr lang="en-US" altLang="zh-CN" dirty="0"/>
              <a:t>AI</a:t>
            </a:r>
            <a:r>
              <a:rPr lang="zh-CN" altLang="en-US" dirty="0"/>
              <a:t> 安全问题</a:t>
            </a:r>
          </a:p>
        </p:txBody>
      </p:sp>
      <p:sp>
        <p:nvSpPr>
          <p:cNvPr id="3" name="内容占位符 2">
            <a:extLst>
              <a:ext uri="{FF2B5EF4-FFF2-40B4-BE49-F238E27FC236}">
                <a16:creationId xmlns:a16="http://schemas.microsoft.com/office/drawing/2014/main" id="{E208D3AA-A416-1584-17D0-F8A19AA68324}"/>
              </a:ext>
            </a:extLst>
          </p:cNvPr>
          <p:cNvSpPr>
            <a:spLocks noGrp="1"/>
          </p:cNvSpPr>
          <p:nvPr>
            <p:ph sz="half" idx="1"/>
          </p:nvPr>
        </p:nvSpPr>
        <p:spPr>
          <a:xfrm>
            <a:off x="623635" y="1246909"/>
            <a:ext cx="10963473" cy="5108171"/>
          </a:xfrm>
        </p:spPr>
        <p:txBody>
          <a:bodyPr/>
          <a:lstStyle/>
          <a:p>
            <a:r>
              <a:rPr lang="zh-CN" altLang="en-US" dirty="0"/>
              <a:t>深度伪造技术（</a:t>
            </a:r>
            <a:r>
              <a:rPr lang="en" altLang="zh-CN" dirty="0"/>
              <a:t>Deepfake</a:t>
            </a:r>
            <a:r>
              <a:rPr lang="zh-CN" altLang="en" dirty="0"/>
              <a:t>）</a:t>
            </a:r>
            <a:r>
              <a:rPr lang="zh-CN" altLang="en-US" dirty="0"/>
              <a:t>领域：</a:t>
            </a:r>
          </a:p>
          <a:p>
            <a:pPr lvl="1"/>
            <a:r>
              <a:rPr lang="en-US" altLang="zh-CN" dirty="0"/>
              <a:t>2019</a:t>
            </a:r>
            <a:r>
              <a:rPr lang="zh-CN" altLang="en-US" dirty="0"/>
              <a:t>年，</a:t>
            </a:r>
            <a:r>
              <a:rPr lang="en" altLang="zh-CN" dirty="0"/>
              <a:t>Deepfake</a:t>
            </a:r>
            <a:r>
              <a:rPr lang="zh-CN" altLang="en-US" dirty="0"/>
              <a:t>技术被用于生成虚假视频，引发了关于</a:t>
            </a:r>
            <a:r>
              <a:rPr lang="en" altLang="zh-CN" dirty="0"/>
              <a:t>AI</a:t>
            </a:r>
            <a:r>
              <a:rPr lang="zh-CN" altLang="en-US" dirty="0"/>
              <a:t>技术滥用和虚假信息传播的广泛讨论，能够生成逼真的名人或政治人物演讲内容，引发了对技术滥用的担忧。</a:t>
            </a:r>
            <a:r>
              <a:rPr lang="en" altLang="zh-CN" dirty="0"/>
              <a:t>Facebook</a:t>
            </a:r>
            <a:r>
              <a:rPr lang="zh-CN" altLang="en-US" dirty="0"/>
              <a:t>宣布开启一项总奖金高达</a:t>
            </a:r>
            <a:r>
              <a:rPr lang="en-US" altLang="zh-CN" dirty="0"/>
              <a:t>1000</a:t>
            </a:r>
            <a:r>
              <a:rPr lang="zh-CN" altLang="en-US" dirty="0"/>
              <a:t>万美元的竞赛，开发</a:t>
            </a:r>
            <a:r>
              <a:rPr lang="en" altLang="zh-CN" dirty="0"/>
              <a:t>Deepfake</a:t>
            </a:r>
            <a:r>
              <a:rPr lang="zh-CN" altLang="en-US" dirty="0"/>
              <a:t>假视频的自动检测技术。</a:t>
            </a:r>
          </a:p>
          <a:p>
            <a:r>
              <a:rPr lang="zh-CN" altLang="en-US" dirty="0"/>
              <a:t>立法限制：</a:t>
            </a:r>
            <a:endParaRPr lang="en-US" altLang="zh-CN" dirty="0"/>
          </a:p>
          <a:p>
            <a:pPr lvl="1"/>
            <a:r>
              <a:rPr lang="zh-CN" altLang="en-US" dirty="0"/>
              <a:t>公众对人脸识别技术的隐私和肖像滥用问题感到担忧，促使美国和欧洲的维权人士及监督组织推动立法限制其使用。</a:t>
            </a:r>
            <a:r>
              <a:rPr lang="en-US" altLang="zh-CN" dirty="0"/>
              <a:t>2019</a:t>
            </a:r>
            <a:r>
              <a:rPr lang="zh-CN" altLang="en-US" dirty="0"/>
              <a:t>年</a:t>
            </a:r>
            <a:r>
              <a:rPr lang="en-US" altLang="zh-CN" dirty="0"/>
              <a:t>5</a:t>
            </a:r>
            <a:r>
              <a:rPr lang="zh-CN" altLang="en-US" dirty="0"/>
              <a:t>月，旧金山成为美国第一个禁止警察和其他政府官员使用人脸识别的大城市，随后多个城市也通过了类似法律。</a:t>
            </a:r>
          </a:p>
          <a:p>
            <a:r>
              <a:rPr lang="zh-CN" altLang="en-US" dirty="0"/>
              <a:t>意义：</a:t>
            </a:r>
            <a:endParaRPr lang="en-US" altLang="zh-CN" dirty="0"/>
          </a:p>
          <a:p>
            <a:pPr lvl="1"/>
            <a:r>
              <a:rPr lang="zh-CN" altLang="en-US" dirty="0"/>
              <a:t>这一事件促使科技公司和社会各界加强对</a:t>
            </a:r>
            <a:r>
              <a:rPr lang="en" altLang="zh-CN" dirty="0"/>
              <a:t>AI</a:t>
            </a:r>
            <a:r>
              <a:rPr lang="zh-CN" altLang="en-US" dirty="0"/>
              <a:t>技术滥用的监管和防范。</a:t>
            </a:r>
            <a:endParaRPr lang="en-US" altLang="zh-CN" dirty="0"/>
          </a:p>
        </p:txBody>
      </p:sp>
      <p:sp>
        <p:nvSpPr>
          <p:cNvPr id="5" name="文本框 4">
            <a:extLst>
              <a:ext uri="{FF2B5EF4-FFF2-40B4-BE49-F238E27FC236}">
                <a16:creationId xmlns:a16="http://schemas.microsoft.com/office/drawing/2014/main" id="{3D57639B-B452-B58E-A855-307B0A473977}"/>
              </a:ext>
            </a:extLst>
          </p:cNvPr>
          <p:cNvSpPr txBox="1"/>
          <p:nvPr/>
        </p:nvSpPr>
        <p:spPr>
          <a:xfrm>
            <a:off x="4850525" y="1405787"/>
            <a:ext cx="8271640" cy="646331"/>
          </a:xfrm>
          <a:prstGeom prst="rect">
            <a:avLst/>
          </a:prstGeom>
          <a:noFill/>
        </p:spPr>
        <p:txBody>
          <a:bodyPr wrap="square">
            <a:spAutoFit/>
          </a:bodyPr>
          <a:lstStyle/>
          <a:p>
            <a:r>
              <a:rPr lang="zh-CN" altLang="en-US" sz="1200" dirty="0">
                <a:solidFill>
                  <a:srgbClr val="0432FF"/>
                </a:solidFill>
                <a:hlinkClick r:id="rId2"/>
              </a:rPr>
              <a:t>https://www.youtube.com/watch?v=3wVpVH0Wa6E&amp;pp=ygUIRGVlcGZha2U%3D</a:t>
            </a:r>
            <a:endParaRPr lang="en-US" altLang="zh-CN" sz="1200" dirty="0">
              <a:solidFill>
                <a:srgbClr val="0432FF"/>
              </a:solidFill>
            </a:endParaRPr>
          </a:p>
          <a:p>
            <a:r>
              <a:rPr lang="en" altLang="zh-CN" sz="1200" dirty="0">
                <a:solidFill>
                  <a:srgbClr val="0432FF"/>
                </a:solidFill>
                <a:hlinkClick r:id="rId3"/>
              </a:rPr>
              <a:t>https://www.youtube.com/watch?v=WzK1MBEpkJ0&amp;pp=ygUIRGVlcGZha2U%3D</a:t>
            </a:r>
            <a:endParaRPr lang="en-US" altLang="zh-CN" sz="1200" dirty="0">
              <a:solidFill>
                <a:srgbClr val="0432FF"/>
              </a:solidFill>
            </a:endParaRPr>
          </a:p>
          <a:p>
            <a:endParaRPr lang="zh-CN" altLang="en-US" sz="1200" dirty="0">
              <a:solidFill>
                <a:srgbClr val="0432FF"/>
              </a:solidFill>
            </a:endParaRPr>
          </a:p>
        </p:txBody>
      </p:sp>
    </p:spTree>
    <p:extLst>
      <p:ext uri="{BB962C8B-B14F-4D97-AF65-F5344CB8AC3E}">
        <p14:creationId xmlns:p14="http://schemas.microsoft.com/office/powerpoint/2010/main" val="352709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6006017" y="1046095"/>
            <a:ext cx="184730" cy="2646878"/>
          </a:xfrm>
          <a:prstGeom prst="rect">
            <a:avLst/>
          </a:prstGeom>
          <a:noFill/>
        </p:spPr>
        <p:txBody>
          <a:bodyPr wrap="none" rtlCol="0">
            <a:spAutoFit/>
          </a:bodyPr>
          <a:lstStyle/>
          <a:p>
            <a:pPr algn="ct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总结</a:t>
            </a:r>
            <a:endParaRPr lang="en-US" altLang="zh-CN" dirty="0">
              <a:latin typeface="Lexend" pitchFamily="2" charset="0"/>
              <a:ea typeface="+mj-ea"/>
            </a:endParaRPr>
          </a:p>
        </p:txBody>
      </p:sp>
    </p:spTree>
    <p:extLst>
      <p:ext uri="{BB962C8B-B14F-4D97-AF65-F5344CB8AC3E}">
        <p14:creationId xmlns:p14="http://schemas.microsoft.com/office/powerpoint/2010/main" val="583683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2019 </a:t>
            </a:r>
            <a:r>
              <a:rPr lang="zh-CN" altLang="en-US" dirty="0"/>
              <a:t>年，</a:t>
            </a:r>
            <a:r>
              <a:rPr lang="en" altLang="zh-CN" dirty="0"/>
              <a:t>AI </a:t>
            </a:r>
            <a:r>
              <a:rPr lang="zh-CN" altLang="en-US" dirty="0"/>
              <a:t>在 </a:t>
            </a:r>
            <a:r>
              <a:rPr lang="en-US" altLang="zh-CN" dirty="0"/>
              <a:t>NLP</a:t>
            </a:r>
            <a:r>
              <a:rPr lang="zh-CN" altLang="en-US" dirty="0"/>
              <a:t> 领域中 </a:t>
            </a:r>
            <a:r>
              <a:rPr lang="en" altLang="zh-CN" dirty="0"/>
              <a:t>GPT-2</a:t>
            </a:r>
            <a:r>
              <a:rPr lang="zh-CN" altLang="en-US" dirty="0"/>
              <a:t> 发布</a:t>
            </a:r>
            <a:r>
              <a:rPr lang="zh-CN" altLang="en" dirty="0"/>
              <a:t>、</a:t>
            </a:r>
            <a:r>
              <a:rPr lang="zh-CN" altLang="en-US" dirty="0"/>
              <a:t>计算机视觉出现了大量小模型、</a:t>
            </a:r>
            <a:r>
              <a:rPr lang="en" altLang="zh-CN" dirty="0"/>
              <a:t> GAN</a:t>
            </a:r>
            <a:r>
              <a:rPr lang="zh-CN" altLang="en-US" dirty="0"/>
              <a:t> 技术在艺术创作中的应用</a:t>
            </a:r>
            <a:r>
              <a:rPr lang="zh-CN" altLang="en" dirty="0"/>
              <a:t>、</a:t>
            </a:r>
            <a:r>
              <a:rPr lang="en" altLang="zh-CN" dirty="0" err="1"/>
              <a:t>AlphaStar</a:t>
            </a:r>
            <a:r>
              <a:rPr lang="zh-CN" altLang="en-US" dirty="0"/>
              <a:t> </a:t>
            </a:r>
            <a:r>
              <a:rPr lang="zh-CN" altLang="en" dirty="0"/>
              <a:t>使用</a:t>
            </a:r>
            <a:r>
              <a:rPr lang="zh-CN" altLang="en-US" dirty="0"/>
              <a:t>强化学习战胜</a:t>
            </a:r>
            <a:r>
              <a:rPr lang="en-US" altLang="zh-CN" dirty="0"/>
              <a:t>《</a:t>
            </a:r>
            <a:r>
              <a:rPr lang="zh-CN" altLang="en-US" dirty="0"/>
              <a:t>星际争霸</a:t>
            </a:r>
            <a:r>
              <a:rPr lang="en" altLang="zh-CN" dirty="0"/>
              <a:t>II》</a:t>
            </a:r>
            <a:r>
              <a:rPr lang="zh-CN" altLang="en-US" dirty="0"/>
              <a:t>顶尖选手、无人驾驶技术推进、</a:t>
            </a:r>
            <a:r>
              <a:rPr lang="en" altLang="zh-CN" dirty="0"/>
              <a:t>AI</a:t>
            </a:r>
            <a:r>
              <a:rPr lang="zh-CN" altLang="en-US" dirty="0"/>
              <a:t> 在医疗诊断中的应用等方面取得重大进展，同时 </a:t>
            </a:r>
            <a:r>
              <a:rPr lang="en" altLang="zh-CN" dirty="0"/>
              <a:t>AI </a:t>
            </a:r>
            <a:r>
              <a:rPr lang="zh-CN" altLang="en-US" dirty="0"/>
              <a:t>芯片、跨学科应用和伦理问题成为焦点。</a:t>
            </a:r>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solidFill>
                  <a:schemeClr val="tx2"/>
                </a:solidFill>
                <a:latin typeface="Lexend" pitchFamily="2" charset="0"/>
                <a:ea typeface="+mj-ea"/>
              </a:rPr>
              <a:t>算法与模型发展</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118796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自然语言处理（</a:t>
            </a:r>
            <a:r>
              <a:rPr lang="en" altLang="zh-CN" dirty="0"/>
              <a:t>NLP</a:t>
            </a:r>
            <a:r>
              <a:rPr lang="zh-CN" altLang="en" dirty="0"/>
              <a:t>）</a:t>
            </a:r>
            <a:r>
              <a:rPr lang="zh-CN" altLang="en-US" dirty="0"/>
              <a:t>的突破</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 altLang="zh-CN" dirty="0"/>
              <a:t>BERT</a:t>
            </a:r>
            <a:r>
              <a:rPr lang="zh-CN" altLang="en" dirty="0"/>
              <a:t>（</a:t>
            </a:r>
            <a:r>
              <a:rPr lang="en" altLang="zh-CN" dirty="0"/>
              <a:t>Bidirectional Encoder Representations from Transformers</a:t>
            </a:r>
            <a:r>
              <a:rPr lang="zh-CN" altLang="en" dirty="0"/>
              <a:t>）</a:t>
            </a:r>
            <a:r>
              <a:rPr lang="zh-CN" altLang="en-US" dirty="0"/>
              <a:t>在 </a:t>
            </a:r>
            <a:r>
              <a:rPr lang="en-US" altLang="zh-CN" dirty="0"/>
              <a:t>2019</a:t>
            </a:r>
            <a:r>
              <a:rPr lang="zh-CN" altLang="en-US" dirty="0"/>
              <a:t> 年成为 </a:t>
            </a:r>
            <a:r>
              <a:rPr lang="en" altLang="zh-CN" dirty="0"/>
              <a:t>NLP</a:t>
            </a:r>
            <a:r>
              <a:rPr lang="zh-CN" altLang="en-US" dirty="0"/>
              <a:t> 领域的标杆，其预训练</a:t>
            </a:r>
            <a:r>
              <a:rPr lang="en-US" altLang="zh-CN" dirty="0"/>
              <a:t>-</a:t>
            </a:r>
            <a:r>
              <a:rPr lang="zh-CN" altLang="en-US" dirty="0"/>
              <a:t>微调模式被广泛应用于问答系统、文本分类等任务，推动了</a:t>
            </a:r>
            <a:r>
              <a:rPr lang="en" altLang="zh-CN" dirty="0"/>
              <a:t>NLP</a:t>
            </a:r>
            <a:r>
              <a:rPr lang="zh-CN" altLang="en-US" dirty="0"/>
              <a:t>技术的快速发展。</a:t>
            </a:r>
            <a:endParaRPr lang="en-US" altLang="zh-CN" dirty="0"/>
          </a:p>
          <a:p>
            <a:pPr lvl="1"/>
            <a:r>
              <a:rPr lang="zh-CN" altLang="en-US" dirty="0"/>
              <a:t>百度基于</a:t>
            </a:r>
            <a:r>
              <a:rPr lang="en-US" altLang="zh-CN" dirty="0"/>
              <a:t> BERT</a:t>
            </a:r>
            <a:r>
              <a:rPr lang="zh-CN" altLang="en-US" dirty="0"/>
              <a:t> 提出了 </a:t>
            </a:r>
            <a:r>
              <a:rPr lang="en" altLang="zh-CN" dirty="0"/>
              <a:t>ERNIE</a:t>
            </a:r>
            <a:r>
              <a:rPr lang="zh-CN" altLang="en-US" dirty="0"/>
              <a:t>（知识增强的语义理解）框架，通过整合外部知识图谱，提升了模型对语义的理解能力，超越了谷歌的</a:t>
            </a:r>
            <a:r>
              <a:rPr lang="en" altLang="zh-CN" dirty="0"/>
              <a:t>BERT</a:t>
            </a:r>
            <a:r>
              <a:rPr lang="zh-CN" altLang="en-US" dirty="0"/>
              <a:t>。</a:t>
            </a:r>
            <a:endParaRPr lang="en" altLang="zh-CN" dirty="0"/>
          </a:p>
          <a:p>
            <a:r>
              <a:rPr lang="zh-CN" altLang="en-US" dirty="0"/>
              <a:t>意义：</a:t>
            </a:r>
            <a:endParaRPr lang="en-US" altLang="zh-CN" dirty="0"/>
          </a:p>
          <a:p>
            <a:pPr lvl="1"/>
            <a:r>
              <a:rPr lang="en" altLang="zh-CN" dirty="0"/>
              <a:t>BERT</a:t>
            </a:r>
            <a:r>
              <a:rPr lang="zh-CN" altLang="en-US" dirty="0"/>
              <a:t>的开源和广泛应用推动了</a:t>
            </a:r>
            <a:r>
              <a:rPr lang="en" altLang="zh-CN" dirty="0"/>
              <a:t>NLP</a:t>
            </a:r>
            <a:r>
              <a:rPr lang="zh-CN" altLang="en-US" dirty="0"/>
              <a:t>技术的快速发展，启发了后续一系列改进模型（如</a:t>
            </a:r>
            <a:r>
              <a:rPr lang="en" altLang="zh-CN" dirty="0" err="1"/>
              <a:t>RoBERTa</a:t>
            </a:r>
            <a:r>
              <a:rPr lang="zh-CN" altLang="en" dirty="0"/>
              <a:t>、</a:t>
            </a:r>
            <a:r>
              <a:rPr lang="en" altLang="zh-CN" dirty="0"/>
              <a:t>ALBERT</a:t>
            </a:r>
            <a:r>
              <a:rPr lang="zh-CN" altLang="en" dirty="0"/>
              <a:t>）。</a:t>
            </a:r>
          </a:p>
        </p:txBody>
      </p:sp>
      <p:sp>
        <p:nvSpPr>
          <p:cNvPr id="3" name="文本框 2">
            <a:extLst>
              <a:ext uri="{FF2B5EF4-FFF2-40B4-BE49-F238E27FC236}">
                <a16:creationId xmlns:a16="http://schemas.microsoft.com/office/drawing/2014/main" id="{ED756234-7F4A-D65B-831F-7FD6FE55DC42}"/>
              </a:ext>
            </a:extLst>
          </p:cNvPr>
          <p:cNvSpPr txBox="1"/>
          <p:nvPr/>
        </p:nvSpPr>
        <p:spPr>
          <a:xfrm>
            <a:off x="1969551" y="1302088"/>
            <a:ext cx="8271640" cy="276999"/>
          </a:xfrm>
          <a:prstGeom prst="rect">
            <a:avLst/>
          </a:prstGeom>
          <a:noFill/>
        </p:spPr>
        <p:txBody>
          <a:bodyPr wrap="square">
            <a:spAutoFit/>
          </a:bodyPr>
          <a:lstStyle/>
          <a:p>
            <a:r>
              <a:rPr lang="zh-CN" altLang="en-US" sz="1200" dirty="0">
                <a:solidFill>
                  <a:srgbClr val="0432FF"/>
                </a:solidFill>
              </a:rPr>
              <a:t>https://www.youtube.com/watch?v=t45S_MwAcOw&amp;pp=ygULZ29vZ2xlIEJFUlQ%3D</a:t>
            </a:r>
          </a:p>
        </p:txBody>
      </p:sp>
    </p:spTree>
    <p:extLst>
      <p:ext uri="{BB962C8B-B14F-4D97-AF65-F5344CB8AC3E}">
        <p14:creationId xmlns:p14="http://schemas.microsoft.com/office/powerpoint/2010/main" val="2082607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C25BB9-4FCC-FFEE-78D0-1B0EFD9585C9}"/>
              </a:ext>
            </a:extLst>
          </p:cNvPr>
          <p:cNvSpPr>
            <a:spLocks noGrp="1"/>
          </p:cNvSpPr>
          <p:nvPr>
            <p:ph type="title"/>
          </p:nvPr>
        </p:nvSpPr>
        <p:spPr>
          <a:xfrm>
            <a:off x="623635" y="522789"/>
            <a:ext cx="10963473" cy="589190"/>
          </a:xfrm>
        </p:spPr>
        <p:txBody>
          <a:bodyPr/>
          <a:lstStyle/>
          <a:p>
            <a:r>
              <a:rPr lang="zh-CN" altLang="en-US" dirty="0"/>
              <a:t>自然语言处理（</a:t>
            </a:r>
            <a:r>
              <a:rPr lang="en" altLang="zh-CN" dirty="0"/>
              <a:t>NLP</a:t>
            </a:r>
            <a:r>
              <a:rPr lang="zh-CN" altLang="en" dirty="0"/>
              <a:t>）</a:t>
            </a:r>
            <a:r>
              <a:rPr lang="zh-CN" altLang="en-US" dirty="0"/>
              <a:t>的突破</a:t>
            </a:r>
          </a:p>
        </p:txBody>
      </p:sp>
      <p:sp>
        <p:nvSpPr>
          <p:cNvPr id="3" name="内容占位符 2">
            <a:extLst>
              <a:ext uri="{FF2B5EF4-FFF2-40B4-BE49-F238E27FC236}">
                <a16:creationId xmlns:a16="http://schemas.microsoft.com/office/drawing/2014/main" id="{D1E5F4D4-5C7F-8FDB-59E5-D8ACBD18284A}"/>
              </a:ext>
            </a:extLst>
          </p:cNvPr>
          <p:cNvSpPr>
            <a:spLocks noGrp="1"/>
          </p:cNvSpPr>
          <p:nvPr>
            <p:ph sz="half" idx="1"/>
          </p:nvPr>
        </p:nvSpPr>
        <p:spPr>
          <a:xfrm>
            <a:off x="623635" y="1246909"/>
            <a:ext cx="10963473" cy="5108171"/>
          </a:xfrm>
        </p:spPr>
        <p:txBody>
          <a:bodyPr/>
          <a:lstStyle/>
          <a:p>
            <a:r>
              <a:rPr lang="en" altLang="zh-CN" dirty="0"/>
              <a:t>Transformer </a:t>
            </a:r>
            <a:r>
              <a:rPr lang="zh-CN" altLang="en-US" dirty="0"/>
              <a:t>模型的统治：</a:t>
            </a:r>
            <a:endParaRPr lang="en-US" altLang="zh-CN" dirty="0"/>
          </a:p>
          <a:p>
            <a:pPr lvl="1"/>
            <a:r>
              <a:rPr lang="en-US" altLang="zh-CN" dirty="0"/>
              <a:t>2019 </a:t>
            </a:r>
            <a:r>
              <a:rPr lang="zh-CN" altLang="en-US" dirty="0"/>
              <a:t>年，基于 </a:t>
            </a:r>
            <a:r>
              <a:rPr lang="en" altLang="zh-CN" dirty="0"/>
              <a:t>Transformer </a:t>
            </a:r>
            <a:r>
              <a:rPr lang="zh-CN" altLang="en-US" dirty="0"/>
              <a:t>架构的模型（如 </a:t>
            </a:r>
            <a:r>
              <a:rPr lang="en" altLang="zh-CN" dirty="0"/>
              <a:t>BERT</a:t>
            </a:r>
            <a:r>
              <a:rPr lang="zh-CN" altLang="en" dirty="0"/>
              <a:t>、</a:t>
            </a:r>
            <a:r>
              <a:rPr lang="en" altLang="zh-CN" dirty="0"/>
              <a:t>GPT-2</a:t>
            </a:r>
            <a:r>
              <a:rPr lang="zh-CN" altLang="en" dirty="0"/>
              <a:t>、</a:t>
            </a:r>
            <a:r>
              <a:rPr lang="en" altLang="zh-CN" dirty="0" err="1"/>
              <a:t>RoBERTa</a:t>
            </a:r>
            <a:r>
              <a:rPr lang="en" altLang="zh-CN" dirty="0"/>
              <a:t> </a:t>
            </a:r>
            <a:r>
              <a:rPr lang="zh-CN" altLang="en-US" dirty="0"/>
              <a:t>等）在 </a:t>
            </a:r>
            <a:r>
              <a:rPr lang="en" altLang="zh-CN" dirty="0"/>
              <a:t>NLP </a:t>
            </a:r>
            <a:r>
              <a:rPr lang="zh-CN" altLang="en-US" dirty="0"/>
              <a:t>领域取得了显著进展，其中许多基于</a:t>
            </a:r>
            <a:r>
              <a:rPr lang="en" altLang="zh-CN" dirty="0"/>
              <a:t>transformer</a:t>
            </a:r>
            <a:r>
              <a:rPr lang="zh-CN" altLang="en-US" dirty="0"/>
              <a:t>架构并利用</a:t>
            </a:r>
            <a:r>
              <a:rPr lang="en" altLang="zh-CN" dirty="0"/>
              <a:t>BERT</a:t>
            </a:r>
            <a:r>
              <a:rPr lang="zh-CN" altLang="en-US" dirty="0"/>
              <a:t>风格的双向编码。这些模型在多项基准测试中刷新了记录，甚至在 </a:t>
            </a:r>
            <a:r>
              <a:rPr lang="en" altLang="zh-CN" dirty="0"/>
              <a:t>GLUE </a:t>
            </a:r>
            <a:r>
              <a:rPr lang="zh-CN" altLang="en-US" dirty="0"/>
              <a:t>测试中超过了人类的平均水平。</a:t>
            </a:r>
            <a:endParaRPr lang="en" altLang="zh-CN" dirty="0"/>
          </a:p>
          <a:p>
            <a:r>
              <a:rPr lang="en" altLang="zh-CN" dirty="0"/>
              <a:t>GPT-2</a:t>
            </a:r>
            <a:r>
              <a:rPr lang="zh-CN" altLang="en-US" dirty="0"/>
              <a:t>发布：</a:t>
            </a:r>
            <a:endParaRPr lang="en-US" altLang="zh-CN" dirty="0"/>
          </a:p>
          <a:p>
            <a:pPr lvl="1"/>
            <a:r>
              <a:rPr lang="en-US" altLang="zh-CN" dirty="0"/>
              <a:t>2019</a:t>
            </a:r>
            <a:r>
              <a:rPr lang="zh-CN" altLang="en-US" dirty="0"/>
              <a:t>年</a:t>
            </a:r>
            <a:r>
              <a:rPr lang="en-US" altLang="zh-CN" dirty="0"/>
              <a:t>2</a:t>
            </a:r>
            <a:r>
              <a:rPr lang="zh-CN" altLang="en-US" dirty="0"/>
              <a:t>月中旬，</a:t>
            </a:r>
            <a:r>
              <a:rPr lang="en" altLang="zh-CN" dirty="0"/>
              <a:t>OpenAI</a:t>
            </a:r>
            <a:r>
              <a:rPr lang="zh-CN" altLang="en-US" dirty="0"/>
              <a:t>发布了</a:t>
            </a:r>
            <a:r>
              <a:rPr lang="en" altLang="zh-CN" dirty="0"/>
              <a:t>GPT-2</a:t>
            </a:r>
            <a:r>
              <a:rPr lang="zh-CN" altLang="en" dirty="0"/>
              <a:t>，</a:t>
            </a:r>
            <a:r>
              <a:rPr lang="zh-CN" altLang="en-US" dirty="0"/>
              <a:t>作为预训练通用大语言模型，能够生成高度逼真的文本，最终</a:t>
            </a:r>
            <a:r>
              <a:rPr lang="en" altLang="zh-CN" dirty="0"/>
              <a:t>OpenAI</a:t>
            </a:r>
            <a:r>
              <a:rPr lang="zh-CN" altLang="en-US" dirty="0"/>
              <a:t>在</a:t>
            </a:r>
            <a:r>
              <a:rPr lang="en-US" altLang="zh-CN" dirty="0"/>
              <a:t>11</a:t>
            </a:r>
            <a:r>
              <a:rPr lang="zh-CN" altLang="en-US" dirty="0"/>
              <a:t>月发布了完整版本。</a:t>
            </a:r>
            <a:endParaRPr lang="en-US" altLang="zh-CN" dirty="0"/>
          </a:p>
          <a:p>
            <a:r>
              <a:rPr lang="zh-CN" altLang="en-US" dirty="0"/>
              <a:t>多语言模型兴起：</a:t>
            </a:r>
            <a:endParaRPr lang="en-US" altLang="zh-CN" dirty="0"/>
          </a:p>
          <a:p>
            <a:pPr lvl="1"/>
            <a:r>
              <a:rPr lang="en" altLang="zh-CN" dirty="0"/>
              <a:t>Facebook </a:t>
            </a:r>
            <a:r>
              <a:rPr lang="zh-CN" altLang="en-US" dirty="0"/>
              <a:t>的 </a:t>
            </a:r>
            <a:r>
              <a:rPr lang="en" altLang="zh-CN" dirty="0"/>
              <a:t>XLM </a:t>
            </a:r>
            <a:r>
              <a:rPr lang="zh-CN" altLang="en-US" dirty="0"/>
              <a:t>和 </a:t>
            </a:r>
            <a:r>
              <a:rPr lang="en" altLang="zh-CN" dirty="0" err="1"/>
              <a:t>mBERT</a:t>
            </a:r>
            <a:r>
              <a:rPr lang="en" altLang="zh-CN" dirty="0"/>
              <a:t> </a:t>
            </a:r>
            <a:r>
              <a:rPr lang="zh-CN" altLang="en-US" dirty="0"/>
              <a:t>等模型支持超过 </a:t>
            </a:r>
            <a:r>
              <a:rPr lang="en-US" altLang="zh-CN" dirty="0"/>
              <a:t>100 </a:t>
            </a:r>
            <a:r>
              <a:rPr lang="zh-CN" altLang="en-US" dirty="0"/>
              <a:t>种语言，推动了多语言 </a:t>
            </a:r>
            <a:r>
              <a:rPr lang="en" altLang="zh-CN" dirty="0"/>
              <a:t>NLP </a:t>
            </a:r>
            <a:r>
              <a:rPr lang="zh-CN" altLang="en-US" dirty="0"/>
              <a:t>的发展。</a:t>
            </a:r>
          </a:p>
          <a:p>
            <a:endParaRPr lang="zh-CN" altLang="en-US" dirty="0"/>
          </a:p>
        </p:txBody>
      </p:sp>
      <p:sp>
        <p:nvSpPr>
          <p:cNvPr id="5" name="文本框 4">
            <a:extLst>
              <a:ext uri="{FF2B5EF4-FFF2-40B4-BE49-F238E27FC236}">
                <a16:creationId xmlns:a16="http://schemas.microsoft.com/office/drawing/2014/main" id="{7BA91E7E-6A33-2E9B-EFE2-8BA6027749E4}"/>
              </a:ext>
            </a:extLst>
          </p:cNvPr>
          <p:cNvSpPr txBox="1"/>
          <p:nvPr/>
        </p:nvSpPr>
        <p:spPr>
          <a:xfrm>
            <a:off x="3999186" y="1363745"/>
            <a:ext cx="8271640" cy="276999"/>
          </a:xfrm>
          <a:prstGeom prst="rect">
            <a:avLst/>
          </a:prstGeom>
          <a:noFill/>
        </p:spPr>
        <p:txBody>
          <a:bodyPr wrap="square">
            <a:spAutoFit/>
          </a:bodyPr>
          <a:lstStyle/>
          <a:p>
            <a:r>
              <a:rPr lang="zh-CN" altLang="en-US" sz="1200" dirty="0">
                <a:solidFill>
                  <a:srgbClr val="0432FF"/>
                </a:solidFill>
              </a:rPr>
              <a:t>https://www.youtube.com/watch?v=t45S_MwAcOw&amp;pp=ygUSZ29vZ2xlIFRyYW5zZm9ybWVy</a:t>
            </a:r>
          </a:p>
        </p:txBody>
      </p:sp>
      <p:sp>
        <p:nvSpPr>
          <p:cNvPr id="7" name="文本框 6">
            <a:extLst>
              <a:ext uri="{FF2B5EF4-FFF2-40B4-BE49-F238E27FC236}">
                <a16:creationId xmlns:a16="http://schemas.microsoft.com/office/drawing/2014/main" id="{E3AF7AF4-65FD-1951-E814-790B785EDC96}"/>
              </a:ext>
            </a:extLst>
          </p:cNvPr>
          <p:cNvSpPr txBox="1"/>
          <p:nvPr/>
        </p:nvSpPr>
        <p:spPr>
          <a:xfrm>
            <a:off x="2706414" y="3192147"/>
            <a:ext cx="8271640" cy="276999"/>
          </a:xfrm>
          <a:prstGeom prst="rect">
            <a:avLst/>
          </a:prstGeom>
          <a:noFill/>
        </p:spPr>
        <p:txBody>
          <a:bodyPr wrap="square">
            <a:spAutoFit/>
          </a:bodyPr>
          <a:lstStyle/>
          <a:p>
            <a:r>
              <a:rPr lang="zh-CN" altLang="en-US" sz="1200" dirty="0">
                <a:solidFill>
                  <a:srgbClr val="0432FF"/>
                </a:solidFill>
              </a:rPr>
              <a:t>https://www.youtube.com/watch?v=qV_rOlHjvvs&amp;pp=ygUMb3BlbkFJIEdQVC0y</a:t>
            </a:r>
          </a:p>
        </p:txBody>
      </p:sp>
      <p:sp>
        <p:nvSpPr>
          <p:cNvPr id="9" name="文本框 8">
            <a:extLst>
              <a:ext uri="{FF2B5EF4-FFF2-40B4-BE49-F238E27FC236}">
                <a16:creationId xmlns:a16="http://schemas.microsoft.com/office/drawing/2014/main" id="{77A93FE9-F0F7-87A5-4F6A-E6066904C618}"/>
              </a:ext>
            </a:extLst>
          </p:cNvPr>
          <p:cNvSpPr txBox="1"/>
          <p:nvPr/>
        </p:nvSpPr>
        <p:spPr>
          <a:xfrm>
            <a:off x="3074276" y="4773613"/>
            <a:ext cx="8271640" cy="276999"/>
          </a:xfrm>
          <a:prstGeom prst="rect">
            <a:avLst/>
          </a:prstGeom>
          <a:noFill/>
        </p:spPr>
        <p:txBody>
          <a:bodyPr wrap="square">
            <a:spAutoFit/>
          </a:bodyPr>
          <a:lstStyle/>
          <a:p>
            <a:r>
              <a:rPr lang="zh-CN" altLang="en-US" sz="1200" dirty="0">
                <a:solidFill>
                  <a:srgbClr val="0432FF"/>
                </a:solidFill>
              </a:rPr>
              <a:t>https://www.youtube.com/watch?v=fxZtz0LPJLE&amp;pp=ygUPZmFjZWtib29rIG1CRVJU</a:t>
            </a:r>
          </a:p>
        </p:txBody>
      </p:sp>
    </p:spTree>
    <p:extLst>
      <p:ext uri="{BB962C8B-B14F-4D97-AF65-F5344CB8AC3E}">
        <p14:creationId xmlns:p14="http://schemas.microsoft.com/office/powerpoint/2010/main" val="3863136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 计算机视觉（</a:t>
            </a:r>
            <a:r>
              <a:rPr lang="en" altLang="zh-CN" dirty="0"/>
              <a:t>CV</a:t>
            </a:r>
            <a:r>
              <a:rPr lang="zh-CN" altLang="en" dirty="0"/>
              <a:t>）</a:t>
            </a:r>
            <a:r>
              <a:rPr lang="zh-CN" altLang="en-US" dirty="0"/>
              <a:t>的精细化</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生成对抗网络（</a:t>
            </a:r>
            <a:r>
              <a:rPr lang="en" altLang="zh-CN" dirty="0"/>
              <a:t>GANs</a:t>
            </a:r>
            <a:r>
              <a:rPr lang="zh-CN" altLang="en" dirty="0"/>
              <a:t>）</a:t>
            </a:r>
            <a:r>
              <a:rPr lang="zh-CN" altLang="en-US" dirty="0"/>
              <a:t>成熟：</a:t>
            </a:r>
            <a:endParaRPr lang="en-US" altLang="zh-CN" dirty="0"/>
          </a:p>
          <a:p>
            <a:pPr lvl="1"/>
            <a:r>
              <a:rPr lang="en" altLang="zh-CN" dirty="0" err="1"/>
              <a:t>BigGAN</a:t>
            </a:r>
            <a:r>
              <a:rPr lang="zh-CN" altLang="en-US" dirty="0"/>
              <a:t> 和 </a:t>
            </a:r>
            <a:r>
              <a:rPr lang="en" altLang="zh-CN" dirty="0"/>
              <a:t>StyleGAN2</a:t>
            </a:r>
            <a:r>
              <a:rPr lang="zh-CN" altLang="en-US" dirty="0"/>
              <a:t> 等模型在图像生成任务中表现出色，生成的图像逼真度远超以往模型，展示了 </a:t>
            </a:r>
            <a:r>
              <a:rPr lang="en" altLang="zh-CN" dirty="0"/>
              <a:t>GANs</a:t>
            </a:r>
            <a:r>
              <a:rPr lang="zh-CN" altLang="en-US" dirty="0"/>
              <a:t> 在图像和视频生成领域的巨大潜力，推动了</a:t>
            </a:r>
            <a:r>
              <a:rPr lang="en" altLang="zh-CN" dirty="0"/>
              <a:t>AI</a:t>
            </a:r>
            <a:r>
              <a:rPr lang="zh-CN" altLang="en-US" dirty="0"/>
              <a:t>在艺术创作和内容生成中的应用。</a:t>
            </a:r>
            <a:endParaRPr lang="en-US" altLang="zh-CN" dirty="0"/>
          </a:p>
          <a:p>
            <a:r>
              <a:rPr lang="zh-CN" altLang="en-US" dirty="0"/>
              <a:t>图像分割与检测的进步：</a:t>
            </a:r>
            <a:endParaRPr lang="en-US" altLang="zh-CN" dirty="0"/>
          </a:p>
          <a:p>
            <a:pPr lvl="1"/>
            <a:r>
              <a:rPr lang="en" altLang="zh-CN" dirty="0"/>
              <a:t>Mask Scoring R-CNN </a:t>
            </a:r>
            <a:r>
              <a:rPr lang="zh-CN" altLang="en-US" dirty="0"/>
              <a:t>和 </a:t>
            </a:r>
            <a:r>
              <a:rPr lang="en" altLang="zh-CN" dirty="0"/>
              <a:t>SOLO </a:t>
            </a:r>
            <a:r>
              <a:rPr lang="zh-CN" altLang="en-US" dirty="0"/>
              <a:t>等算法在图像实例分割任务中超越了传统的 </a:t>
            </a:r>
            <a:r>
              <a:rPr lang="en" altLang="zh-CN" dirty="0"/>
              <a:t>Mask R-CNN</a:t>
            </a:r>
            <a:r>
              <a:rPr lang="zh-CN" altLang="en" dirty="0"/>
              <a:t>，</a:t>
            </a:r>
            <a:r>
              <a:rPr lang="zh-CN" altLang="en-US" dirty="0"/>
              <a:t>进一步提升了图像分割的精度。</a:t>
            </a:r>
          </a:p>
          <a:p>
            <a:r>
              <a:rPr lang="zh-CN" altLang="en" dirty="0"/>
              <a:t>轻量化</a:t>
            </a:r>
            <a:r>
              <a:rPr lang="zh-CN" altLang="en-US" dirty="0"/>
              <a:t>小模型：</a:t>
            </a:r>
            <a:endParaRPr lang="en-US" altLang="zh-CN" dirty="0"/>
          </a:p>
          <a:p>
            <a:pPr lvl="1"/>
            <a:r>
              <a:rPr lang="zh-CN" altLang="en-US" dirty="0"/>
              <a:t>谷歌推出的 </a:t>
            </a:r>
            <a:r>
              <a:rPr lang="en" altLang="zh-CN" dirty="0" err="1"/>
              <a:t>EfficientNet</a:t>
            </a:r>
            <a:r>
              <a:rPr lang="en" altLang="zh-CN" dirty="0"/>
              <a:t> </a:t>
            </a:r>
            <a:r>
              <a:rPr lang="zh-CN" altLang="en-US" dirty="0"/>
              <a:t>在 </a:t>
            </a:r>
            <a:r>
              <a:rPr lang="en" altLang="zh-CN" dirty="0"/>
              <a:t>ImageNet </a:t>
            </a:r>
            <a:r>
              <a:rPr lang="zh-CN" altLang="en-US" dirty="0"/>
              <a:t>测试中实现了 </a:t>
            </a:r>
            <a:r>
              <a:rPr lang="en-US" altLang="zh-CN" dirty="0"/>
              <a:t>84.1% </a:t>
            </a:r>
            <a:r>
              <a:rPr lang="zh-CN" altLang="en-US" dirty="0"/>
              <a:t>的准确率，同时大幅减少了模型的计算量和参数量。</a:t>
            </a:r>
          </a:p>
          <a:p>
            <a:endParaRPr lang="zh-CN" altLang="en-US" dirty="0"/>
          </a:p>
          <a:p>
            <a:endParaRPr lang="zh-CN" altLang="en-US" dirty="0"/>
          </a:p>
        </p:txBody>
      </p:sp>
      <p:sp>
        <p:nvSpPr>
          <p:cNvPr id="3" name="文本框 2">
            <a:extLst>
              <a:ext uri="{FF2B5EF4-FFF2-40B4-BE49-F238E27FC236}">
                <a16:creationId xmlns:a16="http://schemas.microsoft.com/office/drawing/2014/main" id="{029C3C11-AD6E-8982-6DCA-80004B606994}"/>
              </a:ext>
            </a:extLst>
          </p:cNvPr>
          <p:cNvSpPr txBox="1"/>
          <p:nvPr/>
        </p:nvSpPr>
        <p:spPr>
          <a:xfrm>
            <a:off x="4514194" y="1386630"/>
            <a:ext cx="8271640" cy="276999"/>
          </a:xfrm>
          <a:prstGeom prst="rect">
            <a:avLst/>
          </a:prstGeom>
          <a:noFill/>
        </p:spPr>
        <p:txBody>
          <a:bodyPr wrap="square">
            <a:spAutoFit/>
          </a:bodyPr>
          <a:lstStyle/>
          <a:p>
            <a:r>
              <a:rPr lang="zh-CN" altLang="en-US" sz="1200" dirty="0">
                <a:solidFill>
                  <a:srgbClr val="0432FF"/>
                </a:solidFill>
              </a:rPr>
              <a:t>https://www.youtube.com/watch?v=Unf-7sDUdZ0&amp;pp=ygUGQmlnR0FO</a:t>
            </a:r>
          </a:p>
        </p:txBody>
      </p:sp>
      <p:sp>
        <p:nvSpPr>
          <p:cNvPr id="7" name="文本框 6">
            <a:extLst>
              <a:ext uri="{FF2B5EF4-FFF2-40B4-BE49-F238E27FC236}">
                <a16:creationId xmlns:a16="http://schemas.microsoft.com/office/drawing/2014/main" id="{6EE079E9-3ACA-1641-7364-5E212FD91263}"/>
              </a:ext>
            </a:extLst>
          </p:cNvPr>
          <p:cNvSpPr txBox="1"/>
          <p:nvPr/>
        </p:nvSpPr>
        <p:spPr>
          <a:xfrm>
            <a:off x="3736428" y="2908766"/>
            <a:ext cx="8271640" cy="276999"/>
          </a:xfrm>
          <a:prstGeom prst="rect">
            <a:avLst/>
          </a:prstGeom>
          <a:noFill/>
        </p:spPr>
        <p:txBody>
          <a:bodyPr wrap="square">
            <a:spAutoFit/>
          </a:bodyPr>
          <a:lstStyle/>
          <a:p>
            <a:r>
              <a:rPr lang="zh-CN" altLang="en-US" sz="1200" dirty="0">
                <a:solidFill>
                  <a:srgbClr val="0432FF"/>
                </a:solidFill>
              </a:rPr>
              <a:t>https://www.youtube.com/watch?v=Sf7JPQk38bI&amp;pp=ygUTTWFzayBTY29yaW5nIFItQ05OIA%3D%3D</a:t>
            </a:r>
          </a:p>
        </p:txBody>
      </p:sp>
      <p:sp>
        <p:nvSpPr>
          <p:cNvPr id="9" name="文本框 8">
            <a:extLst>
              <a:ext uri="{FF2B5EF4-FFF2-40B4-BE49-F238E27FC236}">
                <a16:creationId xmlns:a16="http://schemas.microsoft.com/office/drawing/2014/main" id="{F7FC261D-D811-706A-535C-E635170BFD80}"/>
              </a:ext>
            </a:extLst>
          </p:cNvPr>
          <p:cNvSpPr txBox="1"/>
          <p:nvPr/>
        </p:nvSpPr>
        <p:spPr>
          <a:xfrm>
            <a:off x="2727435" y="4354924"/>
            <a:ext cx="8271640" cy="276999"/>
          </a:xfrm>
          <a:prstGeom prst="rect">
            <a:avLst/>
          </a:prstGeom>
          <a:noFill/>
        </p:spPr>
        <p:txBody>
          <a:bodyPr wrap="square">
            <a:spAutoFit/>
          </a:bodyPr>
          <a:lstStyle/>
          <a:p>
            <a:r>
              <a:rPr lang="zh-CN" altLang="en-US" sz="1200" dirty="0">
                <a:solidFill>
                  <a:srgbClr val="0432FF"/>
                </a:solidFill>
              </a:rPr>
              <a:t>https://www.youtube.com/watch?v=qoSKbMbf1Pw&amp;t=527s&amp;pp=ygUMRWZmaWNpZW50TmV0</a:t>
            </a:r>
          </a:p>
        </p:txBody>
      </p:sp>
    </p:spTree>
    <p:extLst>
      <p:ext uri="{BB962C8B-B14F-4D97-AF65-F5344CB8AC3E}">
        <p14:creationId xmlns:p14="http://schemas.microsoft.com/office/powerpoint/2010/main" val="3361325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FC53EE-4455-A8FB-6114-C0D1C7733FC6}"/>
              </a:ext>
            </a:extLst>
          </p:cNvPr>
          <p:cNvSpPr>
            <a:spLocks noGrp="1"/>
          </p:cNvSpPr>
          <p:nvPr>
            <p:ph type="title"/>
          </p:nvPr>
        </p:nvSpPr>
        <p:spPr>
          <a:xfrm>
            <a:off x="623635" y="522789"/>
            <a:ext cx="10963473" cy="589190"/>
          </a:xfrm>
        </p:spPr>
        <p:txBody>
          <a:bodyPr/>
          <a:lstStyle/>
          <a:p>
            <a:r>
              <a:rPr lang="zh-CN" altLang="en-US" dirty="0"/>
              <a:t>强化学习的突破</a:t>
            </a:r>
          </a:p>
        </p:txBody>
      </p:sp>
      <p:sp>
        <p:nvSpPr>
          <p:cNvPr id="5" name="内容占位符 4">
            <a:extLst>
              <a:ext uri="{FF2B5EF4-FFF2-40B4-BE49-F238E27FC236}">
                <a16:creationId xmlns:a16="http://schemas.microsoft.com/office/drawing/2014/main" id="{66D21E35-D6B6-E961-314F-518D292DBFDE}"/>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 altLang="zh-CN" dirty="0"/>
              <a:t>DeepMind</a:t>
            </a:r>
            <a:r>
              <a:rPr lang="zh-CN" altLang="en-US" dirty="0"/>
              <a:t> 的 </a:t>
            </a:r>
            <a:r>
              <a:rPr lang="en" altLang="zh-CN" dirty="0" err="1"/>
              <a:t>AlphaStar</a:t>
            </a:r>
            <a:r>
              <a:rPr lang="zh-CN" altLang="en-US" dirty="0"/>
              <a:t> 在</a:t>
            </a:r>
            <a:r>
              <a:rPr lang="en-US" altLang="zh-CN" dirty="0"/>
              <a:t>《</a:t>
            </a:r>
            <a:r>
              <a:rPr lang="zh-CN" altLang="en-US" dirty="0"/>
              <a:t>星际争霸</a:t>
            </a:r>
            <a:r>
              <a:rPr lang="en" altLang="zh-CN" dirty="0"/>
              <a:t>II》</a:t>
            </a:r>
            <a:r>
              <a:rPr lang="zh-CN" altLang="en-US" dirty="0"/>
              <a:t>中击败顶级玩家，</a:t>
            </a:r>
            <a:r>
              <a:rPr lang="en" altLang="zh-CN" dirty="0"/>
              <a:t> OpenAI Five</a:t>
            </a:r>
            <a:r>
              <a:rPr lang="zh-CN" altLang="en-US" dirty="0"/>
              <a:t>在</a:t>
            </a:r>
            <a:r>
              <a:rPr lang="en" altLang="zh-CN" dirty="0"/>
              <a:t>Dota 2</a:t>
            </a:r>
            <a:r>
              <a:rPr lang="zh-CN" altLang="en-US" dirty="0"/>
              <a:t>中取得显著进展，展示了强化学习在复杂任务中的应用潜力。</a:t>
            </a:r>
            <a:endParaRPr lang="en-US" altLang="zh-CN" dirty="0"/>
          </a:p>
          <a:p>
            <a:pPr lvl="1"/>
            <a:r>
              <a:rPr lang="zh-CN" altLang="en-US" dirty="0"/>
              <a:t>强化学习的研究重点逐渐转向从有限数据中学习和泛化能力，</a:t>
            </a:r>
            <a:r>
              <a:rPr lang="en" altLang="zh-CN" dirty="0"/>
              <a:t>OpenAI </a:t>
            </a:r>
            <a:r>
              <a:rPr lang="zh-CN" altLang="en-US" dirty="0"/>
              <a:t>推出了新的测试环境以评估算法的泛化能力，并收购了 </a:t>
            </a:r>
            <a:r>
              <a:rPr lang="en-US" altLang="zh-CN" dirty="0"/>
              <a:t>Avatar</a:t>
            </a:r>
            <a:r>
              <a:rPr lang="zh-CN" altLang="en-US" dirty="0"/>
              <a:t>。</a:t>
            </a:r>
          </a:p>
          <a:p>
            <a:r>
              <a:rPr lang="zh-CN" altLang="en-US" dirty="0"/>
              <a:t>意义：</a:t>
            </a:r>
            <a:endParaRPr lang="en-US" altLang="zh-CN" dirty="0"/>
          </a:p>
          <a:p>
            <a:pPr lvl="1"/>
            <a:r>
              <a:rPr lang="zh-CN" altLang="en-US" dirty="0"/>
              <a:t>这些突破展示了强化学习在复杂任务中的应用潜力，为</a:t>
            </a:r>
            <a:r>
              <a:rPr lang="en" altLang="zh-CN" dirty="0"/>
              <a:t>AI</a:t>
            </a:r>
            <a:r>
              <a:rPr lang="zh-CN" altLang="en-US" dirty="0"/>
              <a:t>在游戏和现实世界中的应用奠定了基础。</a:t>
            </a:r>
            <a:endParaRPr lang="en-US" altLang="zh-CN" dirty="0"/>
          </a:p>
        </p:txBody>
      </p:sp>
      <p:sp>
        <p:nvSpPr>
          <p:cNvPr id="3" name="文本框 2">
            <a:extLst>
              <a:ext uri="{FF2B5EF4-FFF2-40B4-BE49-F238E27FC236}">
                <a16:creationId xmlns:a16="http://schemas.microsoft.com/office/drawing/2014/main" id="{CB5669D8-C348-D59F-866A-BB169D9E3BF5}"/>
              </a:ext>
            </a:extLst>
          </p:cNvPr>
          <p:cNvSpPr txBox="1"/>
          <p:nvPr/>
        </p:nvSpPr>
        <p:spPr>
          <a:xfrm>
            <a:off x="1844566" y="1447827"/>
            <a:ext cx="8271640" cy="276999"/>
          </a:xfrm>
          <a:prstGeom prst="rect">
            <a:avLst/>
          </a:prstGeom>
          <a:noFill/>
        </p:spPr>
        <p:txBody>
          <a:bodyPr wrap="square">
            <a:spAutoFit/>
          </a:bodyPr>
          <a:lstStyle/>
          <a:p>
            <a:r>
              <a:rPr lang="zh-CN" altLang="en-US" sz="1200" dirty="0">
                <a:solidFill>
                  <a:srgbClr val="0432FF"/>
                </a:solidFill>
              </a:rPr>
              <a:t>https://www.youtube.com/watch?v=UuhECwm31dM&amp;pp=ygUJQWxwaGFTdGFy</a:t>
            </a:r>
          </a:p>
        </p:txBody>
      </p:sp>
    </p:spTree>
    <p:extLst>
      <p:ext uri="{BB962C8B-B14F-4D97-AF65-F5344CB8AC3E}">
        <p14:creationId xmlns:p14="http://schemas.microsoft.com/office/powerpoint/2010/main" val="3350818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开源框架崛起</a:t>
            </a:r>
            <a:endParaRPr lang="en-US" altLang="zh-CN" dirty="0">
              <a:solidFill>
                <a:schemeClr val="tx2"/>
              </a:solidFill>
              <a:latin typeface="Lexend" pitchFamily="2" charset="0"/>
              <a:ea typeface="+mj-ea"/>
            </a:endParaRPr>
          </a:p>
        </p:txBody>
      </p:sp>
    </p:spTree>
    <p:extLst>
      <p:ext uri="{BB962C8B-B14F-4D97-AF65-F5344CB8AC3E}">
        <p14:creationId xmlns:p14="http://schemas.microsoft.com/office/powerpoint/2010/main" val="107252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开源框架的崛起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en" altLang="zh-CN" dirty="0"/>
              <a:t>PyTorch</a:t>
            </a:r>
            <a:r>
              <a:rPr lang="zh-CN" altLang="en-US" dirty="0"/>
              <a:t> 普及：</a:t>
            </a:r>
            <a:endParaRPr lang="en-US" altLang="zh-CN" dirty="0"/>
          </a:p>
          <a:p>
            <a:pPr lvl="1"/>
            <a:r>
              <a:rPr lang="zh-CN" altLang="en-US" dirty="0"/>
              <a:t>在 </a:t>
            </a:r>
            <a:r>
              <a:rPr lang="en-US" altLang="zh-CN" dirty="0"/>
              <a:t>2019</a:t>
            </a:r>
            <a:r>
              <a:rPr lang="zh-CN" altLang="en-US" dirty="0"/>
              <a:t> 年继续巩固其作为研究领域主流框架，尤其是在 </a:t>
            </a:r>
            <a:r>
              <a:rPr lang="en" altLang="zh-CN" dirty="0"/>
              <a:t>NLP</a:t>
            </a:r>
            <a:r>
              <a:rPr lang="zh-CN" altLang="en-US" dirty="0"/>
              <a:t> 和 </a:t>
            </a:r>
            <a:r>
              <a:rPr lang="en-US" altLang="zh-CN" dirty="0"/>
              <a:t>CV</a:t>
            </a:r>
            <a:r>
              <a:rPr lang="zh-CN" altLang="en-US" dirty="0"/>
              <a:t> 领域。其动态计算图机制和易用性使其成为学术界和工业界的首选。</a:t>
            </a:r>
          </a:p>
          <a:p>
            <a:r>
              <a:rPr lang="en" altLang="zh-CN" dirty="0"/>
              <a:t>TensorFlow 2.0</a:t>
            </a:r>
            <a:r>
              <a:rPr lang="zh-CN" altLang="en-US" dirty="0"/>
              <a:t> 发布：</a:t>
            </a:r>
            <a:endParaRPr lang="en-US" altLang="zh-CN" dirty="0"/>
          </a:p>
          <a:p>
            <a:pPr lvl="1"/>
            <a:r>
              <a:rPr lang="zh-CN" altLang="en-US" dirty="0"/>
              <a:t>谷歌推出 </a:t>
            </a:r>
            <a:r>
              <a:rPr lang="en" altLang="zh-CN" dirty="0"/>
              <a:t>TensorFlow 2.0</a:t>
            </a:r>
            <a:r>
              <a:rPr lang="zh-CN" altLang="en" dirty="0"/>
              <a:t>，</a:t>
            </a:r>
            <a:r>
              <a:rPr lang="zh-CN" altLang="en-US" dirty="0"/>
              <a:t>引入了即时执行（</a:t>
            </a:r>
            <a:r>
              <a:rPr lang="en" altLang="zh-CN" dirty="0"/>
              <a:t>Eager Execution</a:t>
            </a:r>
            <a:r>
              <a:rPr lang="zh-CN" altLang="en" dirty="0"/>
              <a:t>）</a:t>
            </a:r>
            <a:r>
              <a:rPr lang="zh-CN" altLang="en-US" dirty="0"/>
              <a:t>和 </a:t>
            </a:r>
            <a:r>
              <a:rPr lang="en" altLang="zh-CN" dirty="0" err="1"/>
              <a:t>Keras</a:t>
            </a:r>
            <a:r>
              <a:rPr lang="zh-CN" altLang="en-US" dirty="0"/>
              <a:t> 作为默认 </a:t>
            </a:r>
            <a:r>
              <a:rPr lang="en" altLang="zh-CN" dirty="0"/>
              <a:t>API</a:t>
            </a:r>
            <a:r>
              <a:rPr lang="zh-CN" altLang="en" dirty="0"/>
              <a:t>，</a:t>
            </a:r>
            <a:r>
              <a:rPr lang="zh-CN" altLang="en-US" dirty="0"/>
              <a:t>进一步简化了模型开发流程，提升了用户体验。</a:t>
            </a:r>
          </a:p>
          <a:p>
            <a:r>
              <a:rPr lang="zh-CN" altLang="en-US" dirty="0"/>
              <a:t>飞桨 </a:t>
            </a:r>
            <a:r>
              <a:rPr lang="en" altLang="zh-CN" dirty="0" err="1"/>
              <a:t>PaddlePaddle</a:t>
            </a:r>
            <a:r>
              <a:rPr lang="zh-CN" altLang="en-US" dirty="0"/>
              <a:t> 崛起：</a:t>
            </a:r>
            <a:endParaRPr lang="en-US" altLang="zh-CN" dirty="0"/>
          </a:p>
          <a:p>
            <a:pPr lvl="1"/>
            <a:r>
              <a:rPr lang="zh-CN" altLang="en-US" dirty="0"/>
              <a:t>百度飞桨在 </a:t>
            </a:r>
            <a:r>
              <a:rPr lang="en-US" altLang="zh-CN" dirty="0"/>
              <a:t>2019</a:t>
            </a:r>
            <a:r>
              <a:rPr lang="zh-CN" altLang="en-US" dirty="0"/>
              <a:t> 年发布了多项重大更新，包括端侧推理引擎 </a:t>
            </a:r>
            <a:r>
              <a:rPr lang="en" altLang="zh-CN" dirty="0"/>
              <a:t>Paddle Lite 2.0</a:t>
            </a:r>
            <a:r>
              <a:rPr lang="zh-CN" altLang="en-US" dirty="0"/>
              <a:t> 和多个面向场景的开发套件，并开源了其 </a:t>
            </a:r>
            <a:r>
              <a:rPr lang="en-US" altLang="zh-CN" dirty="0"/>
              <a:t>AI</a:t>
            </a:r>
            <a:r>
              <a:rPr lang="zh-CN" altLang="en-US" dirty="0"/>
              <a:t> 框架 </a:t>
            </a:r>
            <a:r>
              <a:rPr lang="en" altLang="zh-CN" dirty="0" err="1"/>
              <a:t>PaddlePaddle</a:t>
            </a:r>
            <a:r>
              <a:rPr lang="zh-CN" altLang="en" dirty="0"/>
              <a:t>，</a:t>
            </a:r>
            <a:r>
              <a:rPr lang="zh-CN" altLang="en-US" dirty="0"/>
              <a:t>进一步丰富了开源框架的生态系统。</a:t>
            </a:r>
            <a:endParaRPr lang="en-US" altLang="zh-CN" dirty="0"/>
          </a:p>
        </p:txBody>
      </p:sp>
      <p:sp>
        <p:nvSpPr>
          <p:cNvPr id="5" name="文本框 4">
            <a:extLst>
              <a:ext uri="{FF2B5EF4-FFF2-40B4-BE49-F238E27FC236}">
                <a16:creationId xmlns:a16="http://schemas.microsoft.com/office/drawing/2014/main" id="{F8CEAA28-B917-8E8E-BB21-48E594573389}"/>
              </a:ext>
            </a:extLst>
          </p:cNvPr>
          <p:cNvSpPr txBox="1"/>
          <p:nvPr/>
        </p:nvSpPr>
        <p:spPr>
          <a:xfrm>
            <a:off x="2769476" y="1405786"/>
            <a:ext cx="8271640" cy="276999"/>
          </a:xfrm>
          <a:prstGeom prst="rect">
            <a:avLst/>
          </a:prstGeom>
          <a:noFill/>
        </p:spPr>
        <p:txBody>
          <a:bodyPr wrap="square">
            <a:spAutoFit/>
          </a:bodyPr>
          <a:lstStyle/>
          <a:p>
            <a:r>
              <a:rPr lang="zh-CN" altLang="en-US" sz="1200" dirty="0">
                <a:solidFill>
                  <a:srgbClr val="0432FF"/>
                </a:solidFill>
              </a:rPr>
              <a:t>https://www.youtube.com/watch?v=ORMx45xqWkA&amp;pp=ygURUHlUb3JjaCBmcmFtZXdvcms%3D</a:t>
            </a:r>
          </a:p>
        </p:txBody>
      </p:sp>
      <p:sp>
        <p:nvSpPr>
          <p:cNvPr id="7" name="文本框 6">
            <a:extLst>
              <a:ext uri="{FF2B5EF4-FFF2-40B4-BE49-F238E27FC236}">
                <a16:creationId xmlns:a16="http://schemas.microsoft.com/office/drawing/2014/main" id="{6DE5C15C-9CF6-A34B-4207-7BA84584E14D}"/>
              </a:ext>
            </a:extLst>
          </p:cNvPr>
          <p:cNvSpPr txBox="1"/>
          <p:nvPr/>
        </p:nvSpPr>
        <p:spPr>
          <a:xfrm>
            <a:off x="3694386" y="2898255"/>
            <a:ext cx="8271640" cy="276999"/>
          </a:xfrm>
          <a:prstGeom prst="rect">
            <a:avLst/>
          </a:prstGeom>
          <a:noFill/>
        </p:spPr>
        <p:txBody>
          <a:bodyPr wrap="square">
            <a:spAutoFit/>
          </a:bodyPr>
          <a:lstStyle/>
          <a:p>
            <a:r>
              <a:rPr lang="zh-CN" altLang="en-US" sz="1200" dirty="0">
                <a:solidFill>
                  <a:srgbClr val="0432FF"/>
                </a:solidFill>
              </a:rPr>
              <a:t>https://www.youtube.com/watch?v=i8NETqtGHms&amp;pp=ygUPVGVuc29yRmxvdyAyLjAg</a:t>
            </a:r>
          </a:p>
        </p:txBody>
      </p:sp>
      <p:sp>
        <p:nvSpPr>
          <p:cNvPr id="9" name="文本框 8">
            <a:extLst>
              <a:ext uri="{FF2B5EF4-FFF2-40B4-BE49-F238E27FC236}">
                <a16:creationId xmlns:a16="http://schemas.microsoft.com/office/drawing/2014/main" id="{37F05106-8809-F313-AB79-93F801347D68}"/>
              </a:ext>
            </a:extLst>
          </p:cNvPr>
          <p:cNvSpPr txBox="1"/>
          <p:nvPr/>
        </p:nvSpPr>
        <p:spPr>
          <a:xfrm>
            <a:off x="4167353" y="4349668"/>
            <a:ext cx="8271640" cy="276999"/>
          </a:xfrm>
          <a:prstGeom prst="rect">
            <a:avLst/>
          </a:prstGeom>
          <a:noFill/>
        </p:spPr>
        <p:txBody>
          <a:bodyPr wrap="square">
            <a:spAutoFit/>
          </a:bodyPr>
          <a:lstStyle/>
          <a:p>
            <a:r>
              <a:rPr lang="zh-CN" altLang="en-US" sz="1200" dirty="0">
                <a:solidFill>
                  <a:srgbClr val="0432FF"/>
                </a:solidFill>
              </a:rPr>
              <a:t>https://www.youtube.com/watch?v=H_8nDp2GRQU&amp;pp=ygUMUGFkZGxlUGFkZGxl</a:t>
            </a:r>
          </a:p>
        </p:txBody>
      </p:sp>
    </p:spTree>
    <p:extLst>
      <p:ext uri="{BB962C8B-B14F-4D97-AF65-F5344CB8AC3E}">
        <p14:creationId xmlns:p14="http://schemas.microsoft.com/office/powerpoint/2010/main" val="257349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开源框架的崛起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en" altLang="zh-CN" dirty="0" err="1"/>
              <a:t>MXNet</a:t>
            </a:r>
            <a:r>
              <a:rPr lang="zh-CN" altLang="en-US" dirty="0"/>
              <a:t> 推广：</a:t>
            </a:r>
            <a:endParaRPr lang="en-US" altLang="zh-CN" dirty="0"/>
          </a:p>
          <a:p>
            <a:pPr lvl="1"/>
            <a:r>
              <a:rPr lang="zh-CN" altLang="en-US" dirty="0"/>
              <a:t>亚马逊大力推广</a:t>
            </a:r>
            <a:r>
              <a:rPr lang="en" altLang="zh-CN" dirty="0" err="1"/>
              <a:t>MXNet</a:t>
            </a:r>
            <a:r>
              <a:rPr lang="zh-CN" altLang="en" dirty="0"/>
              <a:t>，</a:t>
            </a:r>
            <a:r>
              <a:rPr lang="zh-CN" altLang="en-US" dirty="0"/>
              <a:t>支持多语言编程，并在</a:t>
            </a:r>
            <a:r>
              <a:rPr lang="en" altLang="zh-CN" dirty="0"/>
              <a:t>AWS</a:t>
            </a:r>
            <a:r>
              <a:rPr lang="zh-CN" altLang="en-US" dirty="0"/>
              <a:t>生态中占据重要地位，并把木沐招聘作为 </a:t>
            </a:r>
            <a:r>
              <a:rPr lang="en-US" altLang="zh-CN" dirty="0"/>
              <a:t>AWS </a:t>
            </a:r>
            <a:r>
              <a:rPr lang="zh-CN" altLang="en-US" dirty="0"/>
              <a:t>的首席专家。</a:t>
            </a:r>
          </a:p>
          <a:p>
            <a:r>
              <a:rPr lang="en" altLang="zh-CN" dirty="0"/>
              <a:t>Hugging Face</a:t>
            </a:r>
            <a:r>
              <a:rPr lang="zh-CN" altLang="en-US" dirty="0"/>
              <a:t>的崛起：</a:t>
            </a:r>
            <a:endParaRPr lang="en-US" altLang="zh-CN" dirty="0"/>
          </a:p>
          <a:p>
            <a:pPr lvl="1"/>
            <a:r>
              <a:rPr lang="en-US" altLang="zh-CN" dirty="0"/>
              <a:t>2019</a:t>
            </a:r>
            <a:r>
              <a:rPr lang="zh-CN" altLang="en-US" dirty="0"/>
              <a:t>年，</a:t>
            </a:r>
            <a:r>
              <a:rPr lang="en" altLang="zh-CN" dirty="0"/>
              <a:t>Hugging Face</a:t>
            </a:r>
            <a:r>
              <a:rPr lang="zh-CN" altLang="en-US" dirty="0"/>
              <a:t> 发布了 </a:t>
            </a:r>
            <a:r>
              <a:rPr lang="en" altLang="zh-CN" dirty="0"/>
              <a:t>Transformers</a:t>
            </a:r>
            <a:r>
              <a:rPr lang="zh-CN" altLang="en-US" dirty="0"/>
              <a:t> 库，专注于自然语言处理（</a:t>
            </a:r>
            <a:r>
              <a:rPr lang="en" altLang="zh-CN" dirty="0"/>
              <a:t>NLP</a:t>
            </a:r>
            <a:r>
              <a:rPr lang="zh-CN" altLang="en" dirty="0"/>
              <a:t>），</a:t>
            </a:r>
            <a:r>
              <a:rPr lang="zh-CN" altLang="en-US" dirty="0"/>
              <a:t>迅速成为</a:t>
            </a:r>
            <a:r>
              <a:rPr lang="en" altLang="zh-CN" dirty="0"/>
              <a:t>NLP</a:t>
            </a:r>
            <a:r>
              <a:rPr lang="zh-CN" altLang="en-US" dirty="0"/>
              <a:t>领域的标杆工具。</a:t>
            </a:r>
            <a:endParaRPr lang="en-US" altLang="zh-CN" dirty="0"/>
          </a:p>
          <a:p>
            <a:r>
              <a:rPr lang="en" altLang="zh-CN" dirty="0" err="1"/>
              <a:t>AutoML</a:t>
            </a:r>
            <a:r>
              <a:rPr lang="zh-CN" altLang="en-US" dirty="0"/>
              <a:t>的兴起：</a:t>
            </a:r>
            <a:endParaRPr lang="en-US" altLang="zh-CN" dirty="0"/>
          </a:p>
          <a:p>
            <a:pPr lvl="1"/>
            <a:r>
              <a:rPr lang="zh-CN" altLang="en-US" dirty="0"/>
              <a:t>谷歌推出 </a:t>
            </a:r>
            <a:r>
              <a:rPr lang="en" altLang="zh-CN" dirty="0" err="1"/>
              <a:t>AutoML</a:t>
            </a:r>
            <a:r>
              <a:rPr lang="zh-CN" altLang="en-US" dirty="0"/>
              <a:t> 工具，降低了 </a:t>
            </a:r>
            <a:r>
              <a:rPr lang="en" altLang="zh-CN" dirty="0"/>
              <a:t>AI</a:t>
            </a:r>
            <a:r>
              <a:rPr lang="zh-CN" altLang="en-US" dirty="0"/>
              <a:t> 模型开发的门槛，使非专家用户也能构建高性能模型，后来 </a:t>
            </a:r>
            <a:r>
              <a:rPr lang="en-US" altLang="zh-CN" dirty="0" err="1"/>
              <a:t>AutoML</a:t>
            </a:r>
            <a:r>
              <a:rPr lang="en-US" altLang="zh-CN" dirty="0"/>
              <a:t> </a:t>
            </a:r>
            <a:r>
              <a:rPr lang="zh-CN" altLang="en-US" dirty="0"/>
              <a:t>的技术路线逐渐减少。</a:t>
            </a:r>
          </a:p>
        </p:txBody>
      </p:sp>
      <p:sp>
        <p:nvSpPr>
          <p:cNvPr id="5" name="文本框 4">
            <a:extLst>
              <a:ext uri="{FF2B5EF4-FFF2-40B4-BE49-F238E27FC236}">
                <a16:creationId xmlns:a16="http://schemas.microsoft.com/office/drawing/2014/main" id="{6EA96FF4-DD4B-2360-0EB8-21ECB957685B}"/>
              </a:ext>
            </a:extLst>
          </p:cNvPr>
          <p:cNvSpPr txBox="1"/>
          <p:nvPr/>
        </p:nvSpPr>
        <p:spPr>
          <a:xfrm>
            <a:off x="3736428" y="2887745"/>
            <a:ext cx="8271640" cy="276999"/>
          </a:xfrm>
          <a:prstGeom prst="rect">
            <a:avLst/>
          </a:prstGeom>
          <a:noFill/>
        </p:spPr>
        <p:txBody>
          <a:bodyPr wrap="square">
            <a:spAutoFit/>
          </a:bodyPr>
          <a:lstStyle/>
          <a:p>
            <a:r>
              <a:rPr lang="zh-CN" altLang="en-US" sz="1200" dirty="0">
                <a:solidFill>
                  <a:srgbClr val="0432FF"/>
                </a:solidFill>
              </a:rPr>
              <a:t>https://www.youtube.com/watch?v=GLO5FZzfrS0&amp;pp=ygUMSHVnZ2luZyBGYWNl</a:t>
            </a:r>
          </a:p>
        </p:txBody>
      </p:sp>
      <p:sp>
        <p:nvSpPr>
          <p:cNvPr id="7" name="文本框 6">
            <a:extLst>
              <a:ext uri="{FF2B5EF4-FFF2-40B4-BE49-F238E27FC236}">
                <a16:creationId xmlns:a16="http://schemas.microsoft.com/office/drawing/2014/main" id="{DA03E041-8923-716B-4A1B-B03682D777DD}"/>
              </a:ext>
            </a:extLst>
          </p:cNvPr>
          <p:cNvSpPr txBox="1"/>
          <p:nvPr/>
        </p:nvSpPr>
        <p:spPr>
          <a:xfrm>
            <a:off x="2843048" y="1386630"/>
            <a:ext cx="8271640" cy="276999"/>
          </a:xfrm>
          <a:prstGeom prst="rect">
            <a:avLst/>
          </a:prstGeom>
          <a:noFill/>
        </p:spPr>
        <p:txBody>
          <a:bodyPr wrap="square">
            <a:spAutoFit/>
          </a:bodyPr>
          <a:lstStyle/>
          <a:p>
            <a:r>
              <a:rPr lang="zh-CN" altLang="en-US" sz="1200" dirty="0">
                <a:solidFill>
                  <a:srgbClr val="0432FF"/>
                </a:solidFill>
              </a:rPr>
              <a:t>https://www.youtube.com/watch?v=ay_pTOUcdcE&amp;pp=ygUFTVhOZXQ%3D</a:t>
            </a:r>
          </a:p>
        </p:txBody>
      </p:sp>
    </p:spTree>
    <p:extLst>
      <p:ext uri="{BB962C8B-B14F-4D97-AF65-F5344CB8AC3E}">
        <p14:creationId xmlns:p14="http://schemas.microsoft.com/office/powerpoint/2010/main" val="548138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29423</TotalTime>
  <Words>1600</Words>
  <Application>Microsoft Macintosh PowerPoint</Application>
  <PresentationFormat>自定义</PresentationFormat>
  <Paragraphs>108</Paragraphs>
  <Slides>19</Slides>
  <Notes>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19</vt:i4>
      </vt:variant>
    </vt:vector>
  </HeadingPairs>
  <TitlesOfParts>
    <vt:vector size="34"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自然语言处理（NLP）的突破</vt:lpstr>
      <vt:lpstr>自然语言处理（NLP）的突破</vt:lpstr>
      <vt:lpstr> 计算机视觉（CV）的精细化</vt:lpstr>
      <vt:lpstr>强化学习的突破</vt:lpstr>
      <vt:lpstr>PowerPoint 演示文稿</vt:lpstr>
      <vt:lpstr>开源框架的崛起</vt:lpstr>
      <vt:lpstr>开源框架的崛起</vt:lpstr>
      <vt:lpstr>PowerPoint 演示文稿</vt:lpstr>
      <vt:lpstr>AI芯片的突破</vt:lpstr>
      <vt:lpstr>AI芯片的突破</vt:lpstr>
      <vt:lpstr>PowerPoint 演示文稿</vt:lpstr>
      <vt:lpstr>自动驾驶领域</vt:lpstr>
      <vt:lpstr>PowerPoint 演示文稿</vt:lpstr>
      <vt:lpstr>AI 安全问题</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9860</cp:revision>
  <cp:lastPrinted>2023-09-08T09:14:01Z</cp:lastPrinted>
  <dcterms:created xsi:type="dcterms:W3CDTF">2020-08-28T08:44:19Z</dcterms:created>
  <dcterms:modified xsi:type="dcterms:W3CDTF">2025-02-02T09:59:32Z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