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1"/>
  </p:notesMasterIdLst>
  <p:handoutMasterIdLst>
    <p:handoutMasterId r:id="rId22"/>
  </p:handoutMasterIdLst>
  <p:sldIdLst>
    <p:sldId id="603" r:id="rId6"/>
    <p:sldId id="2469" r:id="rId7"/>
    <p:sldId id="2459" r:id="rId8"/>
    <p:sldId id="2460" r:id="rId9"/>
    <p:sldId id="2465" r:id="rId10"/>
    <p:sldId id="2470" r:id="rId11"/>
    <p:sldId id="2471" r:id="rId12"/>
    <p:sldId id="2466" r:id="rId13"/>
    <p:sldId id="2464" r:id="rId14"/>
    <p:sldId id="2468" r:id="rId15"/>
    <p:sldId id="2461" r:id="rId16"/>
    <p:sldId id="2467" r:id="rId17"/>
    <p:sldId id="2441" r:id="rId18"/>
    <p:sldId id="2449" r:id="rId19"/>
    <p:sldId id="582" r:id="rId20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1D1D1A"/>
    <a:srgbClr val="595757"/>
    <a:srgbClr val="221815"/>
    <a:srgbClr val="91A2BF"/>
    <a:srgbClr val="66BA36"/>
    <a:srgbClr val="E4EBEA"/>
    <a:srgbClr val="C00000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1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24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863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33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82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8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287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Se3_u9P-RM&amp;pp=ygULT3BlbkFJIEdQVDM%3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x7l9ZGFZkw&amp;pp=ygULQWxwaGFGb2xkIDI%3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644589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02048" y="5792400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0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7133" y="6024778"/>
            <a:ext cx="669829" cy="66982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2912986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bg1"/>
                </a:solidFill>
                <a:latin typeface="Lexend" pitchFamily="2" charset="0"/>
              </a:rPr>
              <a:t>2020 AI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bg1"/>
                </a:solidFill>
                <a:latin typeface="Lexend" pitchFamily="2" charset="0"/>
              </a:rPr>
              <a:t>大事件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" altLang="zh-CN" dirty="0"/>
              <a:t>AI</a:t>
            </a:r>
            <a:r>
              <a:rPr lang="zh-CN" altLang="en-US" dirty="0"/>
              <a:t>伦理与偏见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8782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84C2FE7-AF88-1C94-5267-8DC0AA39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Deepfake</a:t>
            </a:r>
            <a:r>
              <a:rPr lang="zh-CN" altLang="en-US" dirty="0"/>
              <a:t> 滥用与治理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98EE1D0-951B-3693-843B-4BFED9DB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  </a:t>
            </a:r>
            <a:r>
              <a:rPr lang="zh-CN" altLang="en-US" dirty="0"/>
              <a:t>事件：</a:t>
            </a:r>
            <a:endParaRPr lang="en-US" altLang="zh-CN" dirty="0"/>
          </a:p>
          <a:p>
            <a:pPr lvl="1"/>
            <a:r>
              <a:rPr lang="en" altLang="zh-CN" dirty="0"/>
              <a:t>Deepfake</a:t>
            </a:r>
            <a:r>
              <a:rPr lang="zh-CN" altLang="en-US" dirty="0"/>
              <a:t>技术在</a:t>
            </a:r>
            <a:r>
              <a:rPr lang="en-US" altLang="zh-CN" dirty="0"/>
              <a:t>2020</a:t>
            </a:r>
            <a:r>
              <a:rPr lang="zh-CN" altLang="en-US" dirty="0"/>
              <a:t>年进一步扩散，被用于生成虚假视频和音频，引发了关于信息真实性和隐私保护的广泛讨论。例如，</a:t>
            </a:r>
            <a:r>
              <a:rPr lang="en" altLang="zh-CN" dirty="0"/>
              <a:t>MIT</a:t>
            </a:r>
            <a:r>
              <a:rPr lang="zh-CN" altLang="en-US" dirty="0"/>
              <a:t>的研究团队制作了高仿真的尼克松登月失败演讲视频。</a:t>
            </a:r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pPr lvl="1"/>
            <a:r>
              <a:rPr lang="en" altLang="zh-CN" dirty="0"/>
              <a:t>Deepfake</a:t>
            </a:r>
            <a:r>
              <a:rPr lang="zh-CN" altLang="en-US" dirty="0"/>
              <a:t>的滥用促使科技公司和政府加强对其监管，推动了</a:t>
            </a:r>
            <a:r>
              <a:rPr lang="en" altLang="zh-CN" dirty="0"/>
              <a:t>AI</a:t>
            </a:r>
            <a:r>
              <a:rPr lang="zh-CN" altLang="en-US" dirty="0"/>
              <a:t>伦理和技术的双重发展。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AD6A0-061B-119E-89FE-49D0CEDF81A2}"/>
              </a:ext>
            </a:extLst>
          </p:cNvPr>
          <p:cNvSpPr txBox="1"/>
          <p:nvPr/>
        </p:nvSpPr>
        <p:spPr>
          <a:xfrm>
            <a:off x="1969551" y="1405786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https://www.youtube.com/watch?v=WzK1MBEpkJ0&amp;pp=ygUIRGVlcGZha2U%3D</a:t>
            </a:r>
          </a:p>
        </p:txBody>
      </p:sp>
    </p:spTree>
    <p:extLst>
      <p:ext uri="{BB962C8B-B14F-4D97-AF65-F5344CB8AC3E}">
        <p14:creationId xmlns:p14="http://schemas.microsoft.com/office/powerpoint/2010/main" val="1033953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84C2FE7-AF88-1C94-5267-8DC0AA39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AI</a:t>
            </a:r>
            <a:r>
              <a:rPr lang="zh-CN" altLang="en-US" dirty="0"/>
              <a:t> 伦理与偏见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98EE1D0-951B-3693-843B-4BFED9DB1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事件：</a:t>
            </a:r>
            <a:endParaRPr lang="en-US" altLang="zh-CN" dirty="0"/>
          </a:p>
          <a:p>
            <a:pPr lvl="1"/>
            <a:r>
              <a:rPr lang="en-US" altLang="zh-CN" dirty="0"/>
              <a:t>2020</a:t>
            </a:r>
            <a:r>
              <a:rPr lang="zh-CN" altLang="en-US" dirty="0"/>
              <a:t>年，</a:t>
            </a:r>
            <a:r>
              <a:rPr lang="en" altLang="zh-CN" dirty="0"/>
              <a:t>AI</a:t>
            </a:r>
            <a:r>
              <a:rPr lang="zh-CN" altLang="en-US" dirty="0"/>
              <a:t>数据集中的偏见问题引发广泛关注。例如，</a:t>
            </a:r>
            <a:r>
              <a:rPr lang="en" altLang="zh-CN" dirty="0"/>
              <a:t>ImageNet</a:t>
            </a:r>
            <a:r>
              <a:rPr lang="zh-CN" altLang="en-US" dirty="0"/>
              <a:t>数据集因包含种族主义和性别歧视标签被下架，</a:t>
            </a:r>
            <a:r>
              <a:rPr lang="en" altLang="zh-CN" dirty="0"/>
              <a:t>Facebook</a:t>
            </a:r>
            <a:r>
              <a:rPr lang="zh-CN" altLang="en-US" dirty="0"/>
              <a:t>和谷歌因</a:t>
            </a:r>
            <a:r>
              <a:rPr lang="en" altLang="zh-CN" dirty="0"/>
              <a:t>AI</a:t>
            </a:r>
            <a:r>
              <a:rPr lang="zh-CN" altLang="en-US" dirty="0"/>
              <a:t>偏见问题陷入争议。</a:t>
            </a:r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pPr lvl="1"/>
            <a:r>
              <a:rPr lang="zh-CN" altLang="en-US" dirty="0"/>
              <a:t>这些事件促使</a:t>
            </a:r>
            <a:r>
              <a:rPr lang="en" altLang="zh-CN" dirty="0"/>
              <a:t>AI</a:t>
            </a:r>
            <a:r>
              <a:rPr lang="zh-CN" altLang="en-US" dirty="0"/>
              <a:t>社区重新审视数据集的构建和使用方式，推动了公平性和透明性的研究。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" altLang="zh-CN" dirty="0"/>
              <a:t>AI</a:t>
            </a:r>
            <a:r>
              <a:rPr lang="zh-CN" altLang="en-US" dirty="0"/>
              <a:t>数据集偏见问题：</a:t>
            </a:r>
            <a:r>
              <a:rPr lang="en" altLang="zh-CN" dirty="0"/>
              <a:t>ImageNet</a:t>
            </a:r>
            <a:r>
              <a:rPr lang="zh-CN" altLang="en-US" dirty="0"/>
              <a:t>等数据集被发现存在种族偏见，研究人员对数据集进行了重新梳理和修正。</a:t>
            </a:r>
          </a:p>
          <a:p>
            <a:r>
              <a:rPr lang="en" altLang="zh-CN" dirty="0"/>
              <a:t>AI</a:t>
            </a:r>
            <a:r>
              <a:rPr lang="zh-CN" altLang="en-US" dirty="0"/>
              <a:t>治理事件：</a:t>
            </a:r>
            <a:r>
              <a:rPr lang="en" altLang="zh-CN" dirty="0"/>
              <a:t>AI</a:t>
            </a:r>
            <a:r>
              <a:rPr lang="zh-CN" altLang="en-US" dirty="0"/>
              <a:t>在社会治理中的应用受到关注，例如巴黎和戛纳市使用 </a:t>
            </a:r>
            <a:r>
              <a:rPr lang="en-US" altLang="zh-CN" dirty="0"/>
              <a:t>CV</a:t>
            </a:r>
            <a:r>
              <a:rPr lang="zh-CN" altLang="en-US" dirty="0"/>
              <a:t> 评估法规遵守情况。此外，湖南岳阳警方破获了利用</a:t>
            </a:r>
            <a:r>
              <a:rPr lang="en" altLang="zh-CN" dirty="0"/>
              <a:t>AI</a:t>
            </a:r>
            <a:r>
              <a:rPr lang="zh-CN" altLang="en-US" dirty="0"/>
              <a:t>技术进行犯罪的案件。可见 </a:t>
            </a:r>
            <a:r>
              <a:rPr lang="en-US" altLang="zh-CN" dirty="0"/>
              <a:t>22 </a:t>
            </a:r>
            <a:r>
              <a:rPr lang="zh-CN" altLang="en-US" dirty="0"/>
              <a:t>年会迎来安防的春天。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D8DDB5-3DA7-852F-26DA-1734513679E2}"/>
              </a:ext>
            </a:extLst>
          </p:cNvPr>
          <p:cNvSpPr txBox="1"/>
          <p:nvPr/>
        </p:nvSpPr>
        <p:spPr>
          <a:xfrm>
            <a:off x="1697421" y="1421553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https://www.youtube.com/watch?v=pkF3m5wVUYI&amp;pp=ygUIRGVlcGZha2U%3D</a:t>
            </a:r>
          </a:p>
        </p:txBody>
      </p:sp>
    </p:spTree>
    <p:extLst>
      <p:ext uri="{BB962C8B-B14F-4D97-AF65-F5344CB8AC3E}">
        <p14:creationId xmlns:p14="http://schemas.microsoft.com/office/powerpoint/2010/main" val="1589787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总结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7963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F73186F-EDD3-89C1-9476-2A0A77B3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898AF5A-0B63-3D29-441D-41D1895A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" altLang="zh-CN" dirty="0"/>
              <a:t>AI</a:t>
            </a:r>
            <a:r>
              <a:rPr lang="zh-CN" altLang="en-US" dirty="0"/>
              <a:t>领域的重大事件包括</a:t>
            </a:r>
            <a:r>
              <a:rPr lang="en" altLang="zh-CN" dirty="0"/>
              <a:t>GPT-3</a:t>
            </a:r>
            <a:r>
              <a:rPr lang="zh-CN" altLang="en-US" dirty="0"/>
              <a:t>的发布、</a:t>
            </a:r>
            <a:r>
              <a:rPr lang="en" altLang="zh-CN" dirty="0" err="1"/>
              <a:t>AlphaFold</a:t>
            </a:r>
            <a:r>
              <a:rPr lang="zh-CN" altLang="en-US" dirty="0"/>
              <a:t> 在蛋白质结构预测中的突破、</a:t>
            </a:r>
            <a:r>
              <a:rPr lang="en" altLang="zh-CN" dirty="0"/>
              <a:t>AI</a:t>
            </a:r>
            <a:r>
              <a:rPr lang="zh-CN" altLang="en-US" dirty="0"/>
              <a:t>在新冠疫情中的应用、</a:t>
            </a:r>
            <a:r>
              <a:rPr lang="en" altLang="zh-CN" dirty="0"/>
              <a:t>Deepfake</a:t>
            </a:r>
            <a:r>
              <a:rPr lang="zh-CN" altLang="en-US" dirty="0"/>
              <a:t>技术的滥用与治理、自动驾驶商业化以及</a:t>
            </a:r>
            <a:r>
              <a:rPr lang="en" altLang="zh-CN" dirty="0"/>
              <a:t>AI</a:t>
            </a:r>
            <a:r>
              <a:rPr lang="zh-CN" altLang="en-US" dirty="0"/>
              <a:t>伦理与偏见的关注，标志着</a:t>
            </a:r>
            <a:r>
              <a:rPr lang="en" altLang="zh-CN" dirty="0"/>
              <a:t>AI</a:t>
            </a:r>
            <a:r>
              <a:rPr lang="zh-CN" altLang="en-US" dirty="0"/>
              <a:t>在技术突破和实际应用中取得了显著进展。</a:t>
            </a:r>
            <a:endParaRPr lang="en-US" altLang="zh-CN" dirty="0"/>
          </a:p>
          <a:p>
            <a:r>
              <a:rPr lang="zh-CN" altLang="en-US" dirty="0"/>
              <a:t>同时，</a:t>
            </a:r>
            <a:r>
              <a:rPr lang="en" altLang="zh-CN" dirty="0"/>
              <a:t>AI</a:t>
            </a:r>
            <a:r>
              <a:rPr lang="zh-CN" altLang="en-US" dirty="0"/>
              <a:t>技术在自然语言处理、生命科学、医疗、自动驾驶等领域取得了显著进展，同时也面临着伦理、偏见和治理等挑战。这些事件不仅推动了技术的进步，也为</a:t>
            </a:r>
            <a:r>
              <a:rPr lang="en" altLang="zh-CN" dirty="0"/>
              <a:t>AI</a:t>
            </a:r>
            <a:r>
              <a:rPr lang="zh-CN" altLang="en-US" dirty="0"/>
              <a:t>的未来发展提供了重要启示。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8073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算法与模型发展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796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ECD6-5032-303D-670F-B677C249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大模型 </a:t>
            </a:r>
            <a:r>
              <a:rPr lang="en" altLang="zh-CN" dirty="0"/>
              <a:t>GPT-3</a:t>
            </a:r>
            <a:r>
              <a:rPr lang="zh-CN" altLang="en-US" dirty="0"/>
              <a:t> 发布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9B41D-E7AC-B3EF-1F7F-5C00D0977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事件：</a:t>
            </a:r>
            <a:endParaRPr lang="en-US" altLang="zh-CN" dirty="0"/>
          </a:p>
          <a:p>
            <a:pPr lvl="1"/>
            <a:r>
              <a:rPr lang="en-US" altLang="zh-CN" dirty="0"/>
              <a:t>2020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 </a:t>
            </a:r>
            <a:r>
              <a:rPr lang="en" altLang="zh-CN" dirty="0"/>
              <a:t>OpenAI</a:t>
            </a:r>
            <a:r>
              <a:rPr lang="zh-CN" altLang="en-US" dirty="0"/>
              <a:t> 发布了 </a:t>
            </a:r>
            <a:r>
              <a:rPr lang="en-US" altLang="zh-CN" dirty="0"/>
              <a:t>1750</a:t>
            </a:r>
            <a:r>
              <a:rPr lang="zh-CN" altLang="en-US" dirty="0"/>
              <a:t> 亿参数的 </a:t>
            </a:r>
            <a:r>
              <a:rPr lang="en" altLang="zh-CN" dirty="0"/>
              <a:t>GPT-3</a:t>
            </a:r>
            <a:r>
              <a:rPr lang="zh-CN" altLang="en-US" dirty="0"/>
              <a:t> ，成为 </a:t>
            </a:r>
            <a:r>
              <a:rPr lang="en-US" altLang="zh-CN" dirty="0"/>
              <a:t>20 </a:t>
            </a:r>
            <a:r>
              <a:rPr lang="zh-CN" altLang="en-US" dirty="0"/>
              <a:t>年参数量最大的 </a:t>
            </a:r>
            <a:r>
              <a:rPr lang="en" altLang="zh-CN" dirty="0"/>
              <a:t>NLP</a:t>
            </a:r>
            <a:r>
              <a:rPr lang="zh-CN" altLang="en-US" dirty="0"/>
              <a:t> 模型。</a:t>
            </a:r>
            <a:r>
              <a:rPr lang="en" altLang="zh-CN" dirty="0"/>
              <a:t>GPT-3</a:t>
            </a:r>
            <a:r>
              <a:rPr lang="zh-CN" altLang="en-US" dirty="0"/>
              <a:t> 在文本生成、代码编写、对话系统等任务中表现出色，展示了无监督学习的强大潜力。</a:t>
            </a:r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pPr lvl="1"/>
            <a:r>
              <a:rPr lang="en" altLang="zh-CN" dirty="0"/>
              <a:t>GPT-3</a:t>
            </a:r>
            <a:r>
              <a:rPr lang="zh-CN" altLang="en-US" dirty="0"/>
              <a:t> 发布标志着 </a:t>
            </a:r>
            <a:r>
              <a:rPr lang="en" altLang="zh-CN" dirty="0"/>
              <a:t>NLP</a:t>
            </a:r>
            <a:r>
              <a:rPr lang="zh-CN" altLang="en-US" dirty="0"/>
              <a:t> 领域的重大突破，推动了语言模型在商业和科研中的应用，其强大的语言生成能力引发了广泛关注，同时也引发了关于模型规模、能耗和伦理问题的讨论。</a:t>
            </a:r>
            <a:endParaRPr lang="en-US" altLang="zh-CN" dirty="0"/>
          </a:p>
          <a:p>
            <a:pPr lvl="1"/>
            <a:r>
              <a:rPr lang="en-US" altLang="zh-CN" dirty="0"/>
              <a:t>2020</a:t>
            </a:r>
            <a:r>
              <a:rPr lang="zh-CN" altLang="en-US" dirty="0"/>
              <a:t>年，</a:t>
            </a:r>
            <a:r>
              <a:rPr lang="en" altLang="zh-CN" dirty="0"/>
              <a:t> GPT-3</a:t>
            </a:r>
            <a:r>
              <a:rPr lang="zh-CN" altLang="en-US" dirty="0"/>
              <a:t> 的出现让自监督学习技术路线成为主流，模型能够从未标注数据中学习，降低了训练成本并提升了泛化能力。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2D6633-661D-813E-5C83-8EC35584B886}"/>
              </a:ext>
            </a:extLst>
          </p:cNvPr>
          <p:cNvSpPr txBox="1"/>
          <p:nvPr/>
        </p:nvSpPr>
        <p:spPr>
          <a:xfrm>
            <a:off x="2065283" y="1531910"/>
            <a:ext cx="827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  <a:hlinkClick r:id="rId2"/>
              </a:rPr>
              <a:t>https://www.youtube.com/watch?v=CSe3_u9P-RM&amp;pp=ygULT3BlbkFJIEdQVDM%3D</a:t>
            </a:r>
            <a:endParaRPr lang="en-US" altLang="zh-CN" sz="1200" dirty="0">
              <a:solidFill>
                <a:srgbClr val="0432FF"/>
              </a:solidFill>
            </a:endParaRPr>
          </a:p>
          <a:p>
            <a:r>
              <a:rPr lang="en" altLang="zh-CN" sz="1200" dirty="0">
                <a:solidFill>
                  <a:srgbClr val="0432FF"/>
                </a:solidFill>
              </a:rPr>
              <a:t>https://</a:t>
            </a:r>
            <a:r>
              <a:rPr lang="en" altLang="zh-CN" sz="1200" dirty="0" err="1">
                <a:solidFill>
                  <a:srgbClr val="0432FF"/>
                </a:solidFill>
              </a:rPr>
              <a:t>www.youtube.com</a:t>
            </a:r>
            <a:r>
              <a:rPr lang="en" altLang="zh-CN" sz="1200" dirty="0">
                <a:solidFill>
                  <a:srgbClr val="0432FF"/>
                </a:solidFill>
              </a:rPr>
              <a:t>/</a:t>
            </a:r>
            <a:r>
              <a:rPr lang="en" altLang="zh-CN" sz="1200" dirty="0" err="1">
                <a:solidFill>
                  <a:srgbClr val="0432FF"/>
                </a:solidFill>
              </a:rPr>
              <a:t>watch?v</a:t>
            </a:r>
            <a:r>
              <a:rPr lang="en" altLang="zh-CN" sz="1200" dirty="0">
                <a:solidFill>
                  <a:srgbClr val="0432FF"/>
                </a:solidFill>
              </a:rPr>
              <a:t>=eaS0omKFZhQ&amp;pp=ygURb3BlbmFpIHNhbSBhbHRtYW4%3D</a:t>
            </a:r>
            <a:endParaRPr lang="zh-CN" altLang="en-US" sz="12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95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A2E27FD-26DF-5ABE-4CEC-F73741A6A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技术突破与应用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4BF3D-480C-D2FE-93CA-85A0761B3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 err="1"/>
              <a:t>AlphaFold</a:t>
            </a:r>
            <a:r>
              <a:rPr lang="en" altLang="zh-CN" dirty="0"/>
              <a:t> 2</a:t>
            </a:r>
            <a:r>
              <a:rPr lang="zh-CN" altLang="en-US" dirty="0"/>
              <a:t> 在蛋白质结构预测突破：</a:t>
            </a:r>
            <a:endParaRPr lang="en-US" altLang="zh-CN" dirty="0"/>
          </a:p>
          <a:p>
            <a:pPr lvl="1"/>
            <a:r>
              <a:rPr lang="en" altLang="zh-CN" dirty="0"/>
              <a:t>DeepMind</a:t>
            </a:r>
            <a:r>
              <a:rPr lang="zh-CN" altLang="en-US" dirty="0"/>
              <a:t> 的 </a:t>
            </a:r>
            <a:r>
              <a:rPr lang="en" altLang="zh-CN" dirty="0" err="1"/>
              <a:t>AlphaFold</a:t>
            </a:r>
            <a:r>
              <a:rPr lang="en" altLang="zh-CN" dirty="0"/>
              <a:t> 2</a:t>
            </a:r>
            <a:r>
              <a:rPr lang="zh-CN" altLang="en-US" dirty="0"/>
              <a:t> 在国际蛋白质结构预测竞赛（</a:t>
            </a:r>
            <a:r>
              <a:rPr lang="en" altLang="zh-CN" dirty="0"/>
              <a:t>CASP</a:t>
            </a:r>
            <a:r>
              <a:rPr lang="zh-CN" altLang="en" dirty="0"/>
              <a:t>）</a:t>
            </a:r>
            <a:r>
              <a:rPr lang="zh-CN" altLang="en-US" dirty="0"/>
              <a:t>中夺冠，能够基于氨基酸序列精确预测蛋白质的三维结构，准确度达到实验水平。为药物研发和生物学研究提供了重要工具，展示了</a:t>
            </a:r>
            <a:r>
              <a:rPr lang="en" altLang="zh-CN" dirty="0"/>
              <a:t>AI</a:t>
            </a:r>
            <a:r>
              <a:rPr lang="zh-CN" altLang="en-US" dirty="0"/>
              <a:t>在生命科学领域的巨大潜力。</a:t>
            </a:r>
            <a:endParaRPr lang="en-US" altLang="zh-CN" dirty="0"/>
          </a:p>
          <a:p>
            <a:r>
              <a:rPr lang="en" altLang="zh-CN" dirty="0"/>
              <a:t>AI</a:t>
            </a:r>
            <a:r>
              <a:rPr lang="zh-CN" altLang="en-US" dirty="0"/>
              <a:t>修复历史影像：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" altLang="zh-CN" dirty="0"/>
              <a:t>DAIN</a:t>
            </a:r>
            <a:r>
              <a:rPr lang="zh-CN" altLang="en-US" dirty="0"/>
              <a:t>插帧算法、</a:t>
            </a:r>
            <a:r>
              <a:rPr lang="en" altLang="zh-CN" dirty="0"/>
              <a:t>ESRGAN</a:t>
            </a:r>
            <a:r>
              <a:rPr lang="zh-CN" altLang="en" dirty="0"/>
              <a:t>、</a:t>
            </a:r>
            <a:r>
              <a:rPr lang="en" altLang="zh-CN" dirty="0" err="1"/>
              <a:t>DeOldify</a:t>
            </a:r>
            <a:r>
              <a:rPr lang="zh-CN" altLang="en-US" dirty="0"/>
              <a:t> 等 </a:t>
            </a:r>
            <a:r>
              <a:rPr lang="en" altLang="zh-CN" dirty="0"/>
              <a:t>AI</a:t>
            </a:r>
            <a:r>
              <a:rPr lang="zh-CN" altLang="en-US" dirty="0"/>
              <a:t> 技术，修复并上色了百年前老北京的黑白视频，还复原了历史人物画像。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F9D5D4A-0E68-1663-B469-9A8FFD220A8F}"/>
              </a:ext>
            </a:extLst>
          </p:cNvPr>
          <p:cNvSpPr txBox="1"/>
          <p:nvPr/>
        </p:nvSpPr>
        <p:spPr>
          <a:xfrm>
            <a:off x="3631324" y="948612"/>
            <a:ext cx="827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  <a:hlinkClick r:id="rId2"/>
              </a:rPr>
              <a:t>https://www.youtube.com/watch?v=cx7l9ZGFZkw&amp;pp=ygULQWxwaGFGb2xkIDI%3D</a:t>
            </a:r>
            <a:endParaRPr lang="en-US" altLang="zh-CN" sz="1200" dirty="0">
              <a:solidFill>
                <a:srgbClr val="0432FF"/>
              </a:solidFill>
            </a:endParaRPr>
          </a:p>
          <a:p>
            <a:r>
              <a:rPr lang="en" altLang="zh-CN" sz="1200" dirty="0">
                <a:solidFill>
                  <a:srgbClr val="0432FF"/>
                </a:solidFill>
              </a:rPr>
              <a:t>https://</a:t>
            </a:r>
            <a:r>
              <a:rPr lang="en" altLang="zh-CN" sz="1200" dirty="0" err="1">
                <a:solidFill>
                  <a:srgbClr val="0432FF"/>
                </a:solidFill>
              </a:rPr>
              <a:t>www.youtube.com</a:t>
            </a:r>
            <a:r>
              <a:rPr lang="en" altLang="zh-CN" sz="1200" dirty="0">
                <a:solidFill>
                  <a:srgbClr val="0432FF"/>
                </a:solidFill>
              </a:rPr>
              <a:t>/</a:t>
            </a:r>
            <a:r>
              <a:rPr lang="en" altLang="zh-CN" sz="1200" dirty="0" err="1">
                <a:solidFill>
                  <a:srgbClr val="0432FF"/>
                </a:solidFill>
              </a:rPr>
              <a:t>watch?v</a:t>
            </a:r>
            <a:r>
              <a:rPr lang="en" altLang="zh-CN" sz="1200" dirty="0">
                <a:solidFill>
                  <a:srgbClr val="0432FF"/>
                </a:solidFill>
              </a:rPr>
              <a:t>=7q8Uw3rmXyE&amp;pp=ygULQWxwaGFGb2xkIDI%3D</a:t>
            </a:r>
            <a:endParaRPr lang="zh-CN" altLang="en-US" sz="12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172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BC24CEE-C77B-8569-02F4-400D2643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技术突破与应用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09CF723-AAC5-98ED-0679-3627E914C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 err="1"/>
              <a:t>MuZero</a:t>
            </a:r>
            <a:r>
              <a:rPr lang="zh-CN" altLang="en-US" dirty="0"/>
              <a:t>算法发布：</a:t>
            </a:r>
            <a:endParaRPr lang="en-US" altLang="zh-CN" dirty="0"/>
          </a:p>
          <a:p>
            <a:pPr lvl="1"/>
            <a:r>
              <a:rPr lang="en" altLang="zh-CN" dirty="0"/>
              <a:t>DeepMind</a:t>
            </a:r>
            <a:r>
              <a:rPr lang="zh-CN" altLang="en-US" dirty="0"/>
              <a:t>的</a:t>
            </a:r>
            <a:r>
              <a:rPr lang="en" altLang="zh-CN" dirty="0" err="1"/>
              <a:t>MuZero</a:t>
            </a:r>
            <a:r>
              <a:rPr lang="zh-CN" altLang="en-US" dirty="0"/>
              <a:t>算法登顶</a:t>
            </a:r>
            <a:r>
              <a:rPr lang="en-US" altLang="zh-CN" dirty="0"/>
              <a:t>《</a:t>
            </a:r>
            <a:r>
              <a:rPr lang="en" altLang="zh-CN" dirty="0"/>
              <a:t>Nature》</a:t>
            </a:r>
            <a:r>
              <a:rPr lang="zh-CN" altLang="en" dirty="0"/>
              <a:t>，</a:t>
            </a:r>
            <a:r>
              <a:rPr lang="zh-CN" altLang="en-US" dirty="0"/>
              <a:t>该算法在</a:t>
            </a:r>
            <a:r>
              <a:rPr lang="en" altLang="zh-CN" dirty="0"/>
              <a:t>Atari</a:t>
            </a:r>
            <a:r>
              <a:rPr lang="zh-CN" altLang="en" dirty="0"/>
              <a:t>、</a:t>
            </a:r>
            <a:r>
              <a:rPr lang="zh-CN" altLang="en-US" dirty="0"/>
              <a:t>围棋、国际象棋和将棋等游戏中表现出色。</a:t>
            </a:r>
          </a:p>
          <a:p>
            <a:r>
              <a:rPr lang="en" altLang="zh-CN" dirty="0"/>
              <a:t>AI</a:t>
            </a:r>
            <a:r>
              <a:rPr lang="zh-CN" altLang="en-US" dirty="0"/>
              <a:t> 助力新冠抗疫：</a:t>
            </a:r>
            <a:endParaRPr lang="en-US" altLang="zh-CN" dirty="0"/>
          </a:p>
          <a:p>
            <a:pPr lvl="1"/>
            <a:r>
              <a:rPr lang="zh-CN" altLang="en-US" dirty="0"/>
              <a:t>中国多个机构合作开发了一种可在</a:t>
            </a:r>
            <a:r>
              <a:rPr lang="en" altLang="zh-CN" dirty="0"/>
              <a:t>CT</a:t>
            </a:r>
            <a:r>
              <a:rPr lang="zh-CN" altLang="en-US" dirty="0"/>
              <a:t>扫描中检测</a:t>
            </a:r>
            <a:r>
              <a:rPr lang="en" altLang="zh-CN" dirty="0"/>
              <a:t>Covid-19</a:t>
            </a:r>
            <a:r>
              <a:rPr lang="zh-CN" altLang="en-US" dirty="0"/>
              <a:t>的模型，准确度超过</a:t>
            </a:r>
            <a:r>
              <a:rPr lang="en-US" altLang="zh-CN" dirty="0"/>
              <a:t>90%</a:t>
            </a:r>
            <a:r>
              <a:rPr lang="zh-CN" altLang="en-US" dirty="0"/>
              <a:t>，该模型已在七个国家部署。</a:t>
            </a:r>
            <a:endParaRPr lang="en-US" altLang="zh-CN" dirty="0"/>
          </a:p>
          <a:p>
            <a:r>
              <a:rPr lang="en" altLang="zh-CN" dirty="0"/>
              <a:t>JAX</a:t>
            </a:r>
            <a:r>
              <a:rPr lang="zh-CN" altLang="en-US" dirty="0"/>
              <a:t>的崛起：</a:t>
            </a:r>
            <a:endParaRPr lang="en-US" altLang="zh-CN" dirty="0"/>
          </a:p>
          <a:p>
            <a:pPr lvl="1"/>
            <a:r>
              <a:rPr lang="zh-CN" altLang="en-US" dirty="0"/>
              <a:t>谷歌推出</a:t>
            </a:r>
            <a:r>
              <a:rPr lang="en" altLang="zh-CN" dirty="0"/>
              <a:t>JAX</a:t>
            </a:r>
            <a:r>
              <a:rPr lang="zh-CN" altLang="en-US" dirty="0"/>
              <a:t>框架，以其高性能和灵活的</a:t>
            </a:r>
            <a:r>
              <a:rPr lang="en" altLang="zh-CN" dirty="0"/>
              <a:t>API</a:t>
            </a:r>
            <a:r>
              <a:rPr lang="zh-CN" altLang="en-US" dirty="0"/>
              <a:t>在研究领域获得关注，后专注于 </a:t>
            </a:r>
            <a:r>
              <a:rPr lang="en-US" altLang="zh-CN" dirty="0"/>
              <a:t>AI4SCI</a:t>
            </a:r>
            <a:r>
              <a:rPr lang="zh-CN" altLang="en-US" dirty="0"/>
              <a:t> 领域。</a:t>
            </a:r>
          </a:p>
          <a:p>
            <a:pPr lvl="1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AE5C18-9EC5-C1AF-79C5-9DC5EBD9A5AC}"/>
              </a:ext>
            </a:extLst>
          </p:cNvPr>
          <p:cNvSpPr txBox="1"/>
          <p:nvPr/>
        </p:nvSpPr>
        <p:spPr>
          <a:xfrm>
            <a:off x="3084786" y="1479358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https://www.youtube.com/watch?v=hYV4-m7_SK8&amp;pp=ygUPZGVlcG1pbmQgTXVaZXJv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5DD0470-6CD6-7909-16F7-C00DA6678B3C}"/>
              </a:ext>
            </a:extLst>
          </p:cNvPr>
          <p:cNvSpPr txBox="1"/>
          <p:nvPr/>
        </p:nvSpPr>
        <p:spPr>
          <a:xfrm>
            <a:off x="2727434" y="4422255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https://www.youtube.com/watch?v=_0D5lXDjNpw&amp;pp=ygUKZ29vZ2xlIEpBWA%3D%3D</a:t>
            </a:r>
          </a:p>
        </p:txBody>
      </p:sp>
    </p:spTree>
    <p:extLst>
      <p:ext uri="{BB962C8B-B14F-4D97-AF65-F5344CB8AC3E}">
        <p14:creationId xmlns:p14="http://schemas.microsoft.com/office/powerpoint/2010/main" val="3004191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芯片与产业发展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114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B1FF4BE3-DA0A-1E29-EB66-71ED0DFD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 训练芯片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F9447C-A628-5B61-3D74-DE656A47A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A100 GPU</a:t>
            </a:r>
            <a:r>
              <a:rPr lang="zh-CN" altLang="en" dirty="0"/>
              <a:t>：</a:t>
            </a:r>
            <a:endParaRPr lang="en-US" altLang="zh-CN" dirty="0"/>
          </a:p>
          <a:p>
            <a:pPr lvl="1"/>
            <a:r>
              <a:rPr lang="en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月，英伟达在</a:t>
            </a:r>
            <a:r>
              <a:rPr lang="en" altLang="zh-CN" dirty="0"/>
              <a:t>GTC</a:t>
            </a:r>
            <a:r>
              <a:rPr lang="zh-CN" altLang="en-US" dirty="0"/>
              <a:t>大会上发布了</a:t>
            </a:r>
            <a:r>
              <a:rPr lang="en" altLang="zh-CN" dirty="0"/>
              <a:t>A100 GPU</a:t>
            </a:r>
            <a:r>
              <a:rPr lang="zh-CN" altLang="en" dirty="0"/>
              <a:t>，</a:t>
            </a:r>
            <a:r>
              <a:rPr lang="zh-CN" altLang="en-US" dirty="0"/>
              <a:t>这是其孕育了三年的旗舰计算</a:t>
            </a:r>
            <a:r>
              <a:rPr lang="en" altLang="zh-CN" dirty="0"/>
              <a:t>GPU</a:t>
            </a:r>
            <a:r>
              <a:rPr lang="zh-CN" altLang="en-US" dirty="0"/>
              <a:t>新品。</a:t>
            </a:r>
            <a:r>
              <a:rPr lang="en" altLang="zh-CN" dirty="0"/>
              <a:t>A100</a:t>
            </a:r>
            <a:r>
              <a:rPr lang="zh-CN" altLang="en-US" dirty="0"/>
              <a:t>引入了结构化稀疏，</a:t>
            </a:r>
            <a:r>
              <a:rPr lang="en" altLang="zh-CN" dirty="0"/>
              <a:t>AI</a:t>
            </a:r>
            <a:r>
              <a:rPr lang="zh-CN" altLang="en-US" dirty="0"/>
              <a:t>训练峰值算力达</a:t>
            </a:r>
            <a:r>
              <a:rPr lang="en-US" altLang="zh-CN" dirty="0"/>
              <a:t>312 </a:t>
            </a:r>
            <a:r>
              <a:rPr lang="en" altLang="zh-CN" dirty="0"/>
              <a:t>TFLOPS</a:t>
            </a:r>
            <a:r>
              <a:rPr lang="zh-CN" altLang="en" dirty="0"/>
              <a:t>，</a:t>
            </a:r>
            <a:r>
              <a:rPr lang="en" altLang="zh-CN" dirty="0"/>
              <a:t>AI</a:t>
            </a:r>
            <a:r>
              <a:rPr lang="zh-CN" altLang="en-US" dirty="0"/>
              <a:t>推理峰值算力达</a:t>
            </a:r>
            <a:r>
              <a:rPr lang="en-US" altLang="zh-CN" dirty="0"/>
              <a:t>1248 </a:t>
            </a:r>
            <a:r>
              <a:rPr lang="en" altLang="zh-CN" dirty="0"/>
              <a:t>TOPS</a:t>
            </a:r>
            <a:r>
              <a:rPr lang="zh-CN" altLang="en" dirty="0"/>
              <a:t>，</a:t>
            </a:r>
            <a:r>
              <a:rPr lang="zh-CN" altLang="en-US" dirty="0"/>
              <a:t>均较上一代</a:t>
            </a:r>
            <a:r>
              <a:rPr lang="en" altLang="zh-CN" dirty="0"/>
              <a:t>Volta</a:t>
            </a:r>
            <a:r>
              <a:rPr lang="zh-CN" altLang="en-US" dirty="0"/>
              <a:t>架构</a:t>
            </a:r>
            <a:r>
              <a:rPr lang="en" altLang="zh-CN" dirty="0"/>
              <a:t>GPU</a:t>
            </a:r>
            <a:r>
              <a:rPr lang="zh-CN" altLang="en-US" dirty="0"/>
              <a:t>提升</a:t>
            </a:r>
            <a:r>
              <a:rPr lang="en-US" altLang="zh-CN" dirty="0"/>
              <a:t>20</a:t>
            </a:r>
            <a:r>
              <a:rPr lang="zh-CN" altLang="en-US" dirty="0"/>
              <a:t>倍</a:t>
            </a:r>
            <a:endParaRPr lang="en-US" altLang="zh-CN" dirty="0"/>
          </a:p>
          <a:p>
            <a:r>
              <a:rPr lang="zh-CN" altLang="en-US" dirty="0"/>
              <a:t>百度昆仑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2020</a:t>
            </a:r>
            <a:r>
              <a:rPr lang="zh-CN" altLang="en-US" dirty="0"/>
              <a:t>年，百度宣布其自研云端</a:t>
            </a:r>
            <a:r>
              <a:rPr lang="en" altLang="zh-CN" dirty="0"/>
              <a:t>AI</a:t>
            </a:r>
            <a:r>
              <a:rPr lang="zh-CN" altLang="en-US" dirty="0"/>
              <a:t>通用芯片百度昆仑</a:t>
            </a:r>
            <a:r>
              <a:rPr lang="en-US" altLang="zh-CN" dirty="0"/>
              <a:t>1</a:t>
            </a:r>
            <a:r>
              <a:rPr lang="zh-CN" altLang="en-US" dirty="0"/>
              <a:t>已量产约</a:t>
            </a:r>
            <a:r>
              <a:rPr lang="en-US" altLang="zh-CN" dirty="0"/>
              <a:t>2</a:t>
            </a:r>
            <a:r>
              <a:rPr lang="zh-CN" altLang="en-US" dirty="0"/>
              <a:t>万片，性能相比</a:t>
            </a:r>
            <a:r>
              <a:rPr lang="en" altLang="zh-CN" dirty="0"/>
              <a:t>T4 GPU</a:t>
            </a:r>
            <a:r>
              <a:rPr lang="zh-CN" altLang="en-US" dirty="0"/>
              <a:t>提升</a:t>
            </a:r>
            <a:r>
              <a:rPr lang="en-US" altLang="zh-CN" dirty="0"/>
              <a:t>1.5~3</a:t>
            </a:r>
            <a:r>
              <a:rPr lang="zh-CN" altLang="en-US" dirty="0"/>
              <a:t>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77E15B-8FDB-010C-4A06-2D2C898F1775}"/>
              </a:ext>
            </a:extLst>
          </p:cNvPr>
          <p:cNvSpPr txBox="1"/>
          <p:nvPr/>
        </p:nvSpPr>
        <p:spPr>
          <a:xfrm>
            <a:off x="2590800" y="1405786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https://www.youtube.com/watch?v=MY7jZGZw9vA&amp;pp=ygUPbnZpZGlhIEExMDAgR1BV</a:t>
            </a:r>
          </a:p>
        </p:txBody>
      </p:sp>
    </p:spTree>
    <p:extLst>
      <p:ext uri="{BB962C8B-B14F-4D97-AF65-F5344CB8AC3E}">
        <p14:creationId xmlns:p14="http://schemas.microsoft.com/office/powerpoint/2010/main" val="71377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>
            <a:extLst>
              <a:ext uri="{FF2B5EF4-FFF2-40B4-BE49-F238E27FC236}">
                <a16:creationId xmlns:a16="http://schemas.microsoft.com/office/drawing/2014/main" id="{EA9995F2-429F-6113-3C4E-82F3C15AF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产业发展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2280A4-6499-CFCD-DD4F-3A018C3AD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巨头入局：</a:t>
            </a:r>
            <a:endParaRPr lang="en-US" altLang="zh-CN" dirty="0"/>
          </a:p>
          <a:p>
            <a:pPr lvl="1"/>
            <a:r>
              <a:rPr lang="en-US" altLang="zh-CN" dirty="0"/>
              <a:t>2020 </a:t>
            </a:r>
            <a:r>
              <a:rPr lang="zh-CN" altLang="en-US" dirty="0"/>
              <a:t>年，</a:t>
            </a:r>
            <a:r>
              <a:rPr lang="en" altLang="zh-CN" dirty="0"/>
              <a:t>AI </a:t>
            </a:r>
            <a:r>
              <a:rPr lang="zh-CN" altLang="en-US" dirty="0"/>
              <a:t>芯片领域在技术创新和产品发布方面取得了显著进展，苹果、华为、英伟达等巨头纷纷推出高性能芯片，推动了 </a:t>
            </a:r>
            <a:r>
              <a:rPr lang="en" altLang="zh-CN" dirty="0"/>
              <a:t>AI </a:t>
            </a:r>
            <a:r>
              <a:rPr lang="zh-CN" altLang="en-US" dirty="0"/>
              <a:t>技术在云端、边缘和终端设备中的应用。同时，中国企业如鲲云、地平线等也在 </a:t>
            </a:r>
            <a:r>
              <a:rPr lang="en" altLang="zh-CN" dirty="0"/>
              <a:t>AI </a:t>
            </a:r>
            <a:r>
              <a:rPr lang="zh-CN" altLang="en-US" dirty="0"/>
              <a:t>芯片领域崭露头角，展现了全球 </a:t>
            </a:r>
            <a:r>
              <a:rPr lang="en" altLang="zh-CN" dirty="0"/>
              <a:t>AI </a:t>
            </a:r>
            <a:r>
              <a:rPr lang="zh-CN" altLang="en-US" dirty="0"/>
              <a:t>芯片市场的多元化发展态势。</a:t>
            </a:r>
          </a:p>
          <a:p>
            <a:r>
              <a:rPr lang="zh-CN" altLang="en-US" dirty="0"/>
              <a:t>英伟达收购</a:t>
            </a:r>
            <a:r>
              <a:rPr lang="en" altLang="zh-CN" dirty="0"/>
              <a:t>ARM</a:t>
            </a:r>
            <a:r>
              <a:rPr lang="zh-CN" altLang="en" dirty="0"/>
              <a:t>：</a:t>
            </a:r>
            <a:endParaRPr lang="en-US" altLang="zh-CN" dirty="0"/>
          </a:p>
          <a:p>
            <a:pPr lvl="1"/>
            <a:r>
              <a:rPr lang="en" altLang="zh-CN" dirty="0"/>
              <a:t>2020</a:t>
            </a:r>
            <a:r>
              <a:rPr lang="zh-CN" altLang="en-US" dirty="0"/>
              <a:t>年，英伟达宣布以</a:t>
            </a:r>
            <a:r>
              <a:rPr lang="en-US" altLang="zh-CN" dirty="0"/>
              <a:t>400</a:t>
            </a:r>
            <a:r>
              <a:rPr lang="zh-CN" altLang="en-US" dirty="0"/>
              <a:t>亿美元收购</a:t>
            </a:r>
            <a:r>
              <a:rPr lang="en" altLang="zh-CN" dirty="0"/>
              <a:t>ARM</a:t>
            </a:r>
            <a:r>
              <a:rPr lang="zh-CN" altLang="en" dirty="0"/>
              <a:t>，</a:t>
            </a:r>
            <a:r>
              <a:rPr lang="zh-CN" altLang="en-US" dirty="0"/>
              <a:t>旨在结合</a:t>
            </a:r>
            <a:r>
              <a:rPr lang="en" altLang="zh-CN" dirty="0"/>
              <a:t>GPU</a:t>
            </a:r>
            <a:r>
              <a:rPr lang="zh-CN" altLang="en-US" dirty="0"/>
              <a:t>和</a:t>
            </a:r>
            <a:r>
              <a:rPr lang="en" altLang="zh-CN" dirty="0"/>
              <a:t>ARM</a:t>
            </a:r>
            <a:r>
              <a:rPr lang="zh-CN" altLang="en-US" dirty="0"/>
              <a:t>架构的优势，进一步布局</a:t>
            </a:r>
            <a:r>
              <a:rPr lang="en" altLang="zh-CN" dirty="0"/>
              <a:t>AI</a:t>
            </a:r>
            <a:r>
              <a:rPr lang="zh-CN" altLang="en-US" dirty="0"/>
              <a:t>和物联网领域。尽管面临监管挑战，这一收购标志着半导体行业跨领域融合的新阶段。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FECC79-A631-E123-2777-E3FD5D1E5D24}"/>
              </a:ext>
            </a:extLst>
          </p:cNvPr>
          <p:cNvSpPr txBox="1"/>
          <p:nvPr/>
        </p:nvSpPr>
        <p:spPr>
          <a:xfrm>
            <a:off x="3301488" y="3290500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https://www.youtube.com/watch?v=9x3Zv_Z20hY&amp;pp=ygUQbnZpZGlhIGdyYWNlIGNwdQ%3D%3D</a:t>
            </a:r>
          </a:p>
        </p:txBody>
      </p:sp>
    </p:spTree>
    <p:extLst>
      <p:ext uri="{BB962C8B-B14F-4D97-AF65-F5344CB8AC3E}">
        <p14:creationId xmlns:p14="http://schemas.microsoft.com/office/powerpoint/2010/main" val="2029631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0F97ADA-341B-08B0-F73D-3DB939FD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产业发展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8060E01-A93A-40A1-9426-271DBC194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AI</a:t>
            </a:r>
            <a:r>
              <a:rPr lang="zh-CN" altLang="en-US" dirty="0"/>
              <a:t>芯片上市：</a:t>
            </a:r>
            <a:endParaRPr lang="en-US" altLang="zh-CN" dirty="0"/>
          </a:p>
          <a:p>
            <a:pPr lvl="1"/>
            <a:r>
              <a:rPr lang="zh-CN" altLang="en-US" dirty="0"/>
              <a:t>寒武纪作为“</a:t>
            </a:r>
            <a:r>
              <a:rPr lang="en" altLang="zh-CN" dirty="0"/>
              <a:t>AI</a:t>
            </a:r>
            <a:r>
              <a:rPr lang="zh-CN" altLang="en-US" dirty="0"/>
              <a:t>芯片第一股”于</a:t>
            </a:r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20</a:t>
            </a:r>
            <a:r>
              <a:rPr lang="zh-CN" altLang="en-US" dirty="0"/>
              <a:t>日正式登陆科创板，上市首日市值暴增近</a:t>
            </a:r>
            <a:r>
              <a:rPr lang="en-US" altLang="zh-CN" dirty="0"/>
              <a:t>600</a:t>
            </a:r>
            <a:r>
              <a:rPr lang="zh-CN" altLang="en-US" dirty="0"/>
              <a:t>亿。成为国内首个完全聚焦于</a:t>
            </a:r>
            <a:r>
              <a:rPr lang="en" altLang="zh-CN" dirty="0"/>
              <a:t>AI</a:t>
            </a:r>
            <a:r>
              <a:rPr lang="zh-CN" altLang="en-US" dirty="0"/>
              <a:t>专用芯片研发的科创板上市公司。</a:t>
            </a:r>
          </a:p>
          <a:p>
            <a:r>
              <a:rPr lang="zh-CN" altLang="en-US" dirty="0"/>
              <a:t>国家标准建设：</a:t>
            </a:r>
            <a:endParaRPr lang="en-US" altLang="zh-CN" dirty="0"/>
          </a:p>
          <a:p>
            <a:pPr lvl="1"/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月，国家标准委等五部门印发</a:t>
            </a:r>
            <a:r>
              <a:rPr lang="en-US" altLang="zh-CN" dirty="0"/>
              <a:t>《</a:t>
            </a:r>
            <a:r>
              <a:rPr lang="zh-CN" altLang="en-US" dirty="0"/>
              <a:t>国家新一代人工智能标准体系建设指南</a:t>
            </a:r>
            <a:r>
              <a:rPr lang="en-US" altLang="zh-CN" dirty="0"/>
              <a:t>》</a:t>
            </a:r>
            <a:r>
              <a:rPr lang="zh-CN" altLang="en-US" dirty="0"/>
              <a:t>，推动人工智能产业技术研发和标准制定。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013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29445</TotalTime>
  <Words>1215</Words>
  <Application>Microsoft Macintosh PowerPoint</Application>
  <PresentationFormat>自定义</PresentationFormat>
  <Paragraphs>75</Paragraphs>
  <Slides>15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微软雅黑</vt:lpstr>
      <vt:lpstr>微软雅黑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PowerPoint 演示文稿</vt:lpstr>
      <vt:lpstr>大模型 GPT-3 发布</vt:lpstr>
      <vt:lpstr>技术突破与应用</vt:lpstr>
      <vt:lpstr>技术突破与应用</vt:lpstr>
      <vt:lpstr>PowerPoint 演示文稿</vt:lpstr>
      <vt:lpstr>AI 训练芯片</vt:lpstr>
      <vt:lpstr>产业发展</vt:lpstr>
      <vt:lpstr>产业发展</vt:lpstr>
      <vt:lpstr>PowerPoint 演示文稿</vt:lpstr>
      <vt:lpstr>Deepfake 滥用与治理</vt:lpstr>
      <vt:lpstr>AI 伦理与偏见</vt:lpstr>
      <vt:lpstr>PowerPoint 演示文稿</vt:lpstr>
      <vt:lpstr>总结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9821</cp:revision>
  <cp:lastPrinted>2023-09-08T09:14:01Z</cp:lastPrinted>
  <dcterms:created xsi:type="dcterms:W3CDTF">2020-08-28T08:44:19Z</dcterms:created>
  <dcterms:modified xsi:type="dcterms:W3CDTF">2025-01-29T08:14:25Z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