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41" r:id="rId7"/>
    <p:sldId id="2459" r:id="rId8"/>
    <p:sldId id="2460" r:id="rId9"/>
    <p:sldId id="2461" r:id="rId10"/>
    <p:sldId id="2474" r:id="rId11"/>
    <p:sldId id="2473" r:id="rId12"/>
    <p:sldId id="2469" r:id="rId13"/>
    <p:sldId id="2462" r:id="rId14"/>
    <p:sldId id="2468" r:id="rId15"/>
    <p:sldId id="2470" r:id="rId16"/>
    <p:sldId id="2471" r:id="rId17"/>
    <p:sldId id="2472" r:id="rId18"/>
    <p:sldId id="2467" r:id="rId19"/>
    <p:sldId id="2449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58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59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932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464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9466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54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2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2022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 </a:t>
            </a: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>
                <a:solidFill>
                  <a:schemeClr val="bg1"/>
                </a:solidFill>
                <a:latin typeface="Lexend" pitchFamily="2" charset="0"/>
              </a:rPr>
              <a:t>大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1F3D3DA-067B-2A81-E28A-6161B6ED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行业挑战与竞争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20548-A8C7-4895-4E79-8C5FF841C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10 </a:t>
            </a:r>
            <a:r>
              <a:rPr lang="zh-CN" altLang="en-US" dirty="0"/>
              <a:t>月，美国商务部发布多项半导体出口管制措施，限制中国获取先进计算芯片和制造设备。这一政策对中国 </a:t>
            </a:r>
            <a:r>
              <a:rPr lang="en" altLang="zh-CN" dirty="0"/>
              <a:t>AI </a:t>
            </a:r>
            <a:r>
              <a:rPr lang="zh-CN" altLang="en-US" dirty="0"/>
              <a:t>芯片企业如华为、寒武纪等造成了较大影响，但也加速了国产替代的进程。</a:t>
            </a:r>
            <a:endParaRPr lang="en-US" altLang="zh-CN" dirty="0"/>
          </a:p>
          <a:p>
            <a:r>
              <a:rPr lang="zh-CN" altLang="en-US" dirty="0"/>
              <a:t>受俄乌战争、疫情等因素影响，全球芯片供应链在 </a:t>
            </a:r>
            <a:r>
              <a:rPr lang="en-US" altLang="zh-CN" dirty="0"/>
              <a:t>2022 </a:t>
            </a:r>
            <a:r>
              <a:rPr lang="zh-CN" altLang="en-US" dirty="0"/>
              <a:t>年面临较大波动。稀有气体供应不稳、晶圆厂减产等问题对 </a:t>
            </a:r>
            <a:r>
              <a:rPr lang="en" altLang="zh-CN" dirty="0"/>
              <a:t>AI </a:t>
            </a:r>
            <a:r>
              <a:rPr lang="zh-CN" altLang="en-US" dirty="0"/>
              <a:t>芯片的生产和交付造成了挑战</a:t>
            </a:r>
          </a:p>
        </p:txBody>
      </p:sp>
    </p:spTree>
    <p:extLst>
      <p:ext uri="{BB962C8B-B14F-4D97-AF65-F5344CB8AC3E}">
        <p14:creationId xmlns:p14="http://schemas.microsoft.com/office/powerpoint/2010/main" val="3552446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产业与资本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6142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72960-C763-0C58-A3FC-DFB4E53B7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资本市场降温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E2536-0E2D-DBB8-3D13-B8B2945F61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融资规模下降</a:t>
            </a:r>
            <a:endParaRPr lang="en-US" altLang="zh-CN" dirty="0"/>
          </a:p>
          <a:p>
            <a:pPr lvl="1"/>
            <a:r>
              <a:rPr lang="en-US" altLang="zh-CN" dirty="0"/>
              <a:t>2022 </a:t>
            </a:r>
            <a:r>
              <a:rPr lang="zh-CN" altLang="en-US" dirty="0"/>
              <a:t>年全球 </a:t>
            </a:r>
            <a:r>
              <a:rPr lang="en" altLang="zh-CN" dirty="0"/>
              <a:t>AI </a:t>
            </a:r>
            <a:r>
              <a:rPr lang="zh-CN" altLang="en-US" dirty="0"/>
              <a:t>领域融资总额为 </a:t>
            </a:r>
            <a:r>
              <a:rPr lang="en-US" altLang="zh-CN" dirty="0"/>
              <a:t>458 </a:t>
            </a:r>
            <a:r>
              <a:rPr lang="zh-CN" altLang="en-US" dirty="0"/>
              <a:t>亿美元，同比下降 </a:t>
            </a:r>
            <a:r>
              <a:rPr lang="en-US" altLang="zh-CN" dirty="0"/>
              <a:t>34%</a:t>
            </a:r>
            <a:r>
              <a:rPr lang="zh-CN" altLang="en-US" dirty="0"/>
              <a:t>。尽管 </a:t>
            </a:r>
            <a:r>
              <a:rPr lang="en" altLang="zh-CN" dirty="0"/>
              <a:t>Q4 </a:t>
            </a:r>
            <a:r>
              <a:rPr lang="zh-CN" altLang="en-US" dirty="0"/>
              <a:t>有所回升，但整体融资环境趋冷，投资者对 </a:t>
            </a:r>
            <a:r>
              <a:rPr lang="en" altLang="zh-CN" dirty="0"/>
              <a:t>AI </a:t>
            </a:r>
            <a:r>
              <a:rPr lang="zh-CN" altLang="en-US" dirty="0"/>
              <a:t>企业的商业化能力持谨慎态度。</a:t>
            </a:r>
          </a:p>
          <a:p>
            <a:r>
              <a:rPr lang="en" altLang="zh-CN" dirty="0"/>
              <a:t>IPO </a:t>
            </a:r>
            <a:r>
              <a:rPr lang="zh-CN" altLang="en-US" dirty="0"/>
              <a:t>与估值压力</a:t>
            </a:r>
            <a:endParaRPr lang="en-US" altLang="zh-CN" dirty="0"/>
          </a:p>
          <a:p>
            <a:pPr lvl="1"/>
            <a:r>
              <a:rPr lang="en" altLang="zh-CN" dirty="0"/>
              <a:t>AI </a:t>
            </a:r>
            <a:r>
              <a:rPr lang="zh-CN" altLang="en-US" dirty="0"/>
              <a:t>企业在资本市场的表现不佳。例如，商汤科技在 </a:t>
            </a:r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6 </a:t>
            </a:r>
            <a:r>
              <a:rPr lang="zh-CN" altLang="en-US" dirty="0"/>
              <a:t>月因限售股解禁导致股价暴跌 </a:t>
            </a:r>
            <a:r>
              <a:rPr lang="en-US" altLang="zh-CN" dirty="0"/>
              <a:t>50%</a:t>
            </a:r>
            <a:r>
              <a:rPr lang="zh-CN" altLang="en-US" dirty="0"/>
              <a:t>，市值蒸发超 </a:t>
            </a:r>
            <a:r>
              <a:rPr lang="en-US" altLang="zh-CN" dirty="0"/>
              <a:t>915 </a:t>
            </a:r>
            <a:r>
              <a:rPr lang="zh-CN" altLang="en-US" dirty="0"/>
              <a:t>亿港元。旷视科技、依图科技等企业的 </a:t>
            </a:r>
            <a:r>
              <a:rPr lang="en" altLang="zh-CN" dirty="0"/>
              <a:t>IPO </a:t>
            </a:r>
            <a:r>
              <a:rPr lang="zh-CN" altLang="en-US" dirty="0"/>
              <a:t>进程也屡屡受阻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658A4F-BA32-CBEE-9BDD-9C9CDAF3DC0A}"/>
              </a:ext>
            </a:extLst>
          </p:cNvPr>
          <p:cNvSpPr txBox="1"/>
          <p:nvPr/>
        </p:nvSpPr>
        <p:spPr>
          <a:xfrm>
            <a:off x="2958662" y="137425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https://www.youtube.com/watch?v=LR1aOl7Z2wk&amp;pp=ygUKQUkgZmluYW5jZQ%3D%3D</a:t>
            </a:r>
          </a:p>
        </p:txBody>
      </p:sp>
    </p:spTree>
    <p:extLst>
      <p:ext uri="{BB962C8B-B14F-4D97-AF65-F5344CB8AC3E}">
        <p14:creationId xmlns:p14="http://schemas.microsoft.com/office/powerpoint/2010/main" val="1388130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CC837D-1C86-27EC-07A5-15B25E311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商业化困境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011BD4-D877-0CBA-750A-51E8575FC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商业化落地困难</a:t>
            </a:r>
            <a:endParaRPr lang="en-US" altLang="zh-CN" dirty="0"/>
          </a:p>
          <a:p>
            <a:pPr lvl="1"/>
            <a:r>
              <a:rPr lang="zh-CN" altLang="en-US" dirty="0"/>
              <a:t>许多 </a:t>
            </a:r>
            <a:r>
              <a:rPr lang="en" altLang="zh-CN" dirty="0"/>
              <a:t>AI </a:t>
            </a:r>
            <a:r>
              <a:rPr lang="zh-CN" altLang="en-US" dirty="0"/>
              <a:t>企业（如“</a:t>
            </a:r>
            <a:r>
              <a:rPr lang="en" altLang="zh-CN" dirty="0"/>
              <a:t>AI </a:t>
            </a:r>
            <a:r>
              <a:rPr lang="zh-CN" altLang="en-US" dirty="0"/>
              <a:t>四小龙”）在商业化落地方面面临巨大挑战。尽管技术先进，但 </a:t>
            </a:r>
            <a:r>
              <a:rPr lang="en" altLang="zh-CN" dirty="0"/>
              <a:t>AI </a:t>
            </a:r>
            <a:r>
              <a:rPr lang="zh-CN" altLang="en-US" dirty="0"/>
              <a:t>应用场景的普适性较低，算法泛化能力不足，导致企业需要为不同场景定制化开发，增加了成本和复杂性。</a:t>
            </a:r>
          </a:p>
          <a:p>
            <a:r>
              <a:rPr lang="zh-CN" altLang="en-US" dirty="0"/>
              <a:t>高研发投入与持续亏损</a:t>
            </a:r>
            <a:endParaRPr lang="en-US" altLang="zh-CN" dirty="0"/>
          </a:p>
          <a:p>
            <a:pPr lvl="1"/>
            <a:r>
              <a:rPr lang="en" altLang="zh-CN" dirty="0"/>
              <a:t>AI </a:t>
            </a:r>
            <a:r>
              <a:rPr lang="zh-CN" altLang="en-US" dirty="0"/>
              <a:t>企业普遍面临高额研发投入和长期亏损的问题。例如，商汤科技在 </a:t>
            </a:r>
            <a:r>
              <a:rPr lang="en-US" altLang="zh-CN" dirty="0"/>
              <a:t>2022 </a:t>
            </a:r>
            <a:r>
              <a:rPr lang="zh-CN" altLang="en-US" dirty="0"/>
              <a:t>年上半年亏损达 </a:t>
            </a:r>
            <a:r>
              <a:rPr lang="en-US" altLang="zh-CN" dirty="0"/>
              <a:t>31.58 </a:t>
            </a:r>
            <a:r>
              <a:rPr lang="zh-CN" altLang="en-US" dirty="0"/>
              <a:t>亿元，云从科技、旷视科技等也持续亏损。高研发费用吞噬了企业利润，产业化道路漫长。</a:t>
            </a:r>
          </a:p>
        </p:txBody>
      </p:sp>
    </p:spTree>
    <p:extLst>
      <p:ext uri="{BB962C8B-B14F-4D97-AF65-F5344CB8AC3E}">
        <p14:creationId xmlns:p14="http://schemas.microsoft.com/office/powerpoint/2010/main" val="1897274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026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年年初出现了低谷期，</a:t>
            </a:r>
            <a:r>
              <a:rPr lang="en-US" altLang="zh-CN" dirty="0"/>
              <a:t>AI</a:t>
            </a:r>
            <a:r>
              <a:rPr lang="zh-CN" altLang="en-US" dirty="0"/>
              <a:t> 四小龙的业务萎靡，缺乏增量，云计算恨不得卡分两半卖；海康和大华因为疫情和</a:t>
            </a:r>
            <a:r>
              <a:rPr lang="en-US" altLang="zh-CN" dirty="0"/>
              <a:t> AI </a:t>
            </a:r>
            <a:r>
              <a:rPr lang="zh-CN" altLang="en-US" dirty="0"/>
              <a:t>加持虽然还在增长，但是在未来的 </a:t>
            </a:r>
            <a:r>
              <a:rPr lang="en-US" altLang="zh-CN" dirty="0"/>
              <a:t>24 </a:t>
            </a:r>
            <a:r>
              <a:rPr lang="zh-CN" altLang="en-US" dirty="0"/>
              <a:t>年出现了业务大溃败，出现严重的裁员。</a:t>
            </a:r>
            <a:endParaRPr lang="en-US" altLang="zh-CN" dirty="0"/>
          </a:p>
          <a:p>
            <a:r>
              <a:rPr lang="en" altLang="zh-CN" dirty="0"/>
              <a:t>OpenAI</a:t>
            </a:r>
            <a:r>
              <a:rPr lang="zh-CN" altLang="en-US" dirty="0"/>
              <a:t> 在 </a:t>
            </a:r>
            <a:r>
              <a:rPr lang="en-US" altLang="zh-CN" dirty="0"/>
              <a:t>22 </a:t>
            </a:r>
            <a:r>
              <a:rPr lang="zh-CN" altLang="en-US" dirty="0"/>
              <a:t>年年底发布发布 </a:t>
            </a:r>
            <a:r>
              <a:rPr lang="en" altLang="zh-CN" dirty="0"/>
              <a:t>ChatGPT</a:t>
            </a:r>
            <a:r>
              <a:rPr lang="zh-CN" altLang="en" dirty="0"/>
              <a:t>，</a:t>
            </a:r>
            <a:r>
              <a:rPr lang="zh-CN" altLang="en-US" dirty="0"/>
              <a:t>引发全球对自然语言处理技术的广泛关注；</a:t>
            </a:r>
            <a:r>
              <a:rPr lang="en" altLang="zh-CN" dirty="0"/>
              <a:t>Stable Diffusion </a:t>
            </a:r>
            <a:r>
              <a:rPr lang="zh-CN" altLang="en-US" dirty="0"/>
              <a:t>和 </a:t>
            </a:r>
            <a:r>
              <a:rPr lang="en" altLang="zh-CN" dirty="0"/>
              <a:t>DALL·E 2 </a:t>
            </a:r>
            <a:r>
              <a:rPr lang="zh-CN" altLang="en-US" dirty="0"/>
              <a:t>等图像生成模型推动了 </a:t>
            </a:r>
            <a:r>
              <a:rPr lang="en" altLang="zh-CN" dirty="0"/>
              <a:t>AI </a:t>
            </a:r>
            <a:r>
              <a:rPr lang="zh-CN" altLang="en-US" dirty="0"/>
              <a:t>在艺术和创意领域的应用。大模型出现后迎来给</a:t>
            </a:r>
            <a:r>
              <a:rPr lang="en-US" altLang="zh-CN" dirty="0"/>
              <a:t> AI </a:t>
            </a:r>
            <a:r>
              <a:rPr lang="zh-CN" altLang="en-US" dirty="0"/>
              <a:t>迎来新的春天。</a:t>
            </a:r>
            <a:r>
              <a:rPr lang="en" altLang="zh-CN" dirty="0"/>
              <a:t> </a:t>
            </a:r>
            <a:endParaRPr lang="en-US" altLang="zh-CN" dirty="0"/>
          </a:p>
          <a:p>
            <a:r>
              <a:rPr lang="zh-CN" altLang="en-US" dirty="0"/>
              <a:t>同时，</a:t>
            </a:r>
            <a:r>
              <a:rPr lang="en" altLang="zh-CN" dirty="0"/>
              <a:t>AI </a:t>
            </a:r>
            <a:r>
              <a:rPr lang="zh-CN" altLang="en-US" dirty="0"/>
              <a:t>在医疗、自动驾驶和科学研究等领域取得突破，如 </a:t>
            </a:r>
            <a:r>
              <a:rPr lang="en" altLang="zh-CN" dirty="0" err="1"/>
              <a:t>AlphaFold</a:t>
            </a:r>
            <a:r>
              <a:rPr lang="en-US" altLang="zh-CN" dirty="0"/>
              <a:t>2</a:t>
            </a:r>
            <a:r>
              <a:rPr lang="en" altLang="zh-CN" dirty="0"/>
              <a:t> </a:t>
            </a:r>
            <a:r>
              <a:rPr lang="zh-CN" altLang="en-US" dirty="0"/>
              <a:t>扩展了蛋白质结构预测能力。尽管技术进步显著，</a:t>
            </a:r>
            <a:r>
              <a:rPr lang="en" altLang="zh-CN" dirty="0"/>
              <a:t>AI </a:t>
            </a:r>
            <a:r>
              <a:rPr lang="zh-CN" altLang="en-US" dirty="0"/>
              <a:t>伦理、数据隐私和模型偏见等问题也引发更多讨论，推动了行业对负责任 </a:t>
            </a:r>
            <a:r>
              <a:rPr lang="en" altLang="zh-CN" dirty="0"/>
              <a:t>AI </a:t>
            </a:r>
            <a:r>
              <a:rPr lang="zh-CN" altLang="en-US" dirty="0"/>
              <a:t>发展的关注。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solidFill>
                  <a:schemeClr val="tx2"/>
                </a:solidFill>
                <a:latin typeface="Lexend" pitchFamily="2" charset="0"/>
                <a:ea typeface="+mj-ea"/>
              </a:rPr>
              <a:t>模型算法发展</a:t>
            </a:r>
            <a:endParaRPr lang="en-US" altLang="zh-CN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ChatGPT</a:t>
            </a:r>
            <a:r>
              <a:rPr lang="zh-CN" altLang="en-US" dirty="0"/>
              <a:t> 横空出世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于 </a:t>
            </a:r>
            <a:r>
              <a:rPr lang="en-US" altLang="zh-CN" dirty="0"/>
              <a:t>2022</a:t>
            </a:r>
            <a:r>
              <a:rPr lang="zh-CN" altLang="en-US" dirty="0"/>
              <a:t> 年 </a:t>
            </a:r>
            <a:r>
              <a:rPr lang="en-US" altLang="zh-CN" dirty="0"/>
              <a:t>11</a:t>
            </a:r>
            <a:r>
              <a:rPr lang="zh-CN" altLang="en-US" dirty="0"/>
              <a:t> 月发布了 </a:t>
            </a:r>
            <a:r>
              <a:rPr lang="en" altLang="zh-CN" dirty="0"/>
              <a:t>ChatGPT</a:t>
            </a:r>
            <a:r>
              <a:rPr lang="zh-CN" altLang="en" dirty="0"/>
              <a:t>，</a:t>
            </a:r>
            <a:r>
              <a:rPr lang="zh-CN" altLang="en-US" dirty="0"/>
              <a:t>基于 </a:t>
            </a:r>
            <a:r>
              <a:rPr lang="en" altLang="zh-CN" dirty="0"/>
              <a:t>GPT-3.5</a:t>
            </a:r>
            <a:r>
              <a:rPr lang="zh-CN" altLang="en-US" dirty="0"/>
              <a:t> 的对话式 </a:t>
            </a:r>
            <a:r>
              <a:rPr lang="en" altLang="zh-CN" dirty="0"/>
              <a:t>AI</a:t>
            </a:r>
            <a:r>
              <a:rPr lang="zh-CN" altLang="en-US" dirty="0"/>
              <a:t> 大模型，能够生成高质量的自然语言回复，完成撰写邮件、代码、文案等任务。</a:t>
            </a:r>
            <a:r>
              <a:rPr lang="en" altLang="zh-CN" dirty="0"/>
              <a:t>ChatGPT</a:t>
            </a:r>
            <a:r>
              <a:rPr lang="zh-CN" altLang="en-US" dirty="0"/>
              <a:t> 的发布引发了全球范围内的广泛关注和热烈讨论。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ChatGPT</a:t>
            </a:r>
            <a:r>
              <a:rPr lang="zh-CN" altLang="en-US" dirty="0"/>
              <a:t> 展示了 </a:t>
            </a:r>
            <a:r>
              <a:rPr lang="en-US" altLang="zh-CN" dirty="0"/>
              <a:t>LLM</a:t>
            </a:r>
            <a:r>
              <a:rPr lang="zh-CN" altLang="en-US" dirty="0"/>
              <a:t> 在通用任务中的潜力，推动了 </a:t>
            </a:r>
            <a:r>
              <a:rPr lang="en" altLang="zh-CN" dirty="0"/>
              <a:t>AI</a:t>
            </a:r>
            <a:r>
              <a:rPr lang="zh-CN" altLang="en-US" dirty="0"/>
              <a:t> 助手技术的实际应用，同时也引发了关于 </a:t>
            </a:r>
            <a:r>
              <a:rPr lang="en" altLang="zh-CN" dirty="0"/>
              <a:t>AI</a:t>
            </a:r>
            <a:r>
              <a:rPr lang="zh-CN" altLang="en-US" dirty="0"/>
              <a:t> 伦理和透明性的讨论。</a:t>
            </a:r>
            <a:endParaRPr lang="en-US" altLang="zh-CN" dirty="0"/>
          </a:p>
          <a:p>
            <a:r>
              <a:rPr lang="zh-CN" altLang="en-US" dirty="0"/>
              <a:t>语言模型的进化：</a:t>
            </a:r>
            <a:endParaRPr lang="en-US" altLang="zh-CN" dirty="0"/>
          </a:p>
          <a:p>
            <a:pPr lvl="1"/>
            <a:r>
              <a:rPr lang="zh-CN" altLang="en" dirty="0"/>
              <a:t>同期</a:t>
            </a:r>
            <a:r>
              <a:rPr lang="zh-CN" altLang="en-US" dirty="0"/>
              <a:t>，</a:t>
            </a:r>
            <a:r>
              <a:rPr lang="en" altLang="zh-CN" dirty="0"/>
              <a:t>Meta</a:t>
            </a:r>
            <a:r>
              <a:rPr lang="zh-CN" altLang="en-US" dirty="0"/>
              <a:t> 也发布的 </a:t>
            </a:r>
            <a:r>
              <a:rPr lang="en" altLang="zh-CN" dirty="0"/>
              <a:t>OPT-175B</a:t>
            </a:r>
            <a:r>
              <a:rPr lang="zh-CN" altLang="en-US" dirty="0"/>
              <a:t> 模型，但是其效果一般，没有取得太多的关注。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22EC2-962D-93BA-E6C3-4D2AB2252CFB}"/>
              </a:ext>
            </a:extLst>
          </p:cNvPr>
          <p:cNvSpPr txBox="1"/>
          <p:nvPr/>
        </p:nvSpPr>
        <p:spPr>
          <a:xfrm>
            <a:off x="1962561" y="139527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https://www.youtube.com/watch?v=RIp1TdYeutU&amp;pp=ygUab3BlbkFJIENoYXRHUFQgIHNhbSBhbHRtYW4%3D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EC350F-27E6-1E6C-6789-8AF6DCBE64F8}"/>
              </a:ext>
            </a:extLst>
          </p:cNvPr>
          <p:cNvSpPr txBox="1"/>
          <p:nvPr/>
        </p:nvSpPr>
        <p:spPr>
          <a:xfrm>
            <a:off x="3168869" y="481113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https://www.youtube.com/watch?v=kwGKhvO-tpo&amp;pp=ygUNTWV0YSBPUFQgMTc1Qg%3D%3D</a:t>
            </a: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8501FE3-2A80-214C-2578-C5CE354A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图像生成技术的飞跃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0BF53D-07CC-BDA2-2172-80E9338D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发布了 </a:t>
            </a:r>
            <a:r>
              <a:rPr lang="en" altLang="zh-CN" dirty="0"/>
              <a:t>DALL·E 2</a:t>
            </a:r>
            <a:r>
              <a:rPr lang="zh-CN" altLang="en" dirty="0"/>
              <a:t>，</a:t>
            </a:r>
            <a:r>
              <a:rPr lang="zh-CN" altLang="en-US" dirty="0"/>
              <a:t>能够根据文本描述生成高质量的图像，分辨率比前代提高了 </a:t>
            </a:r>
            <a:r>
              <a:rPr lang="en-US" altLang="zh-CN" dirty="0"/>
              <a:t>4</a:t>
            </a:r>
            <a:r>
              <a:rPr lang="zh-CN" altLang="en-US" dirty="0"/>
              <a:t> 倍。</a:t>
            </a:r>
            <a:endParaRPr lang="en-US" altLang="zh-CN" dirty="0"/>
          </a:p>
          <a:p>
            <a:pPr lvl="1"/>
            <a:r>
              <a:rPr lang="en-US" altLang="zh-CN" dirty="0"/>
              <a:t>2022</a:t>
            </a:r>
            <a:r>
              <a:rPr lang="zh-CN" altLang="en-US" dirty="0"/>
              <a:t>年，</a:t>
            </a:r>
            <a:r>
              <a:rPr lang="en" altLang="zh-CN" dirty="0"/>
              <a:t>Google Brain</a:t>
            </a:r>
            <a:r>
              <a:rPr lang="zh-CN" altLang="en-US" dirty="0"/>
              <a:t>团队推出了名为</a:t>
            </a:r>
            <a:r>
              <a:rPr lang="en" altLang="zh-CN" dirty="0"/>
              <a:t>Imagen</a:t>
            </a:r>
            <a:r>
              <a:rPr lang="zh-CN" altLang="en-US" dirty="0"/>
              <a:t>的文本到图像生成模型，</a:t>
            </a:r>
            <a:r>
              <a:rPr lang="en" altLang="zh-CN" dirty="0"/>
              <a:t> </a:t>
            </a:r>
            <a:r>
              <a:rPr lang="zh-CN" altLang="en-US" dirty="0"/>
              <a:t>基于大型</a:t>
            </a:r>
            <a:r>
              <a:rPr lang="en" altLang="zh-CN" dirty="0"/>
              <a:t>Transformer</a:t>
            </a:r>
            <a:r>
              <a:rPr lang="zh-CN" altLang="en-US" dirty="0"/>
              <a:t>语言模型（如</a:t>
            </a:r>
            <a:r>
              <a:rPr lang="en" altLang="zh-CN" dirty="0"/>
              <a:t>T5-XXL</a:t>
            </a:r>
            <a:r>
              <a:rPr lang="zh-CN" altLang="en" dirty="0"/>
              <a:t>）</a:t>
            </a:r>
            <a:r>
              <a:rPr lang="zh-CN" altLang="en-US" dirty="0"/>
              <a:t>进行文本编码，通过级联扩散模型确保图像的高保真度。</a:t>
            </a:r>
            <a:endParaRPr lang="en-US" altLang="zh-CN" dirty="0"/>
          </a:p>
          <a:p>
            <a:pPr lvl="1"/>
            <a:r>
              <a:rPr lang="zh-CN" altLang="en-US" dirty="0"/>
              <a:t>年底 </a:t>
            </a:r>
            <a:r>
              <a:rPr lang="en" altLang="zh-CN" dirty="0"/>
              <a:t>Stability </a:t>
            </a:r>
            <a:r>
              <a:rPr lang="zh-CN" altLang="en-US" dirty="0"/>
              <a:t>开源发布 </a:t>
            </a:r>
            <a:r>
              <a:rPr lang="en" altLang="zh-CN" dirty="0"/>
              <a:t>Stable Diffusion</a:t>
            </a:r>
            <a:r>
              <a:rPr lang="en-US" altLang="zh-CN" dirty="0"/>
              <a:t>1</a:t>
            </a:r>
            <a:r>
              <a:rPr lang="zh-CN" altLang="en-US" dirty="0"/>
              <a:t> 能够按照文本描述生成逼真的图像，使用变分自编码器 </a:t>
            </a:r>
            <a:r>
              <a:rPr lang="en" altLang="zh-CN" dirty="0"/>
              <a:t>VAE</a:t>
            </a:r>
            <a:r>
              <a:rPr lang="zh-CN" altLang="en-US" dirty="0"/>
              <a:t> 处理图像的潜在空间表示，使用 </a:t>
            </a:r>
            <a:r>
              <a:rPr lang="en" altLang="zh-CN" dirty="0"/>
              <a:t>CLIP</a:t>
            </a:r>
            <a:r>
              <a:rPr lang="zh-CN" altLang="en-US" dirty="0"/>
              <a:t> 模型作为文本编码器。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无论是 </a:t>
            </a:r>
            <a:r>
              <a:rPr lang="en" altLang="zh-CN" dirty="0"/>
              <a:t>DALL·E</a:t>
            </a:r>
            <a:r>
              <a:rPr lang="zh-CN" altLang="en-US" dirty="0"/>
              <a:t> 还是 </a:t>
            </a:r>
            <a:r>
              <a:rPr lang="en" altLang="zh-CN" dirty="0"/>
              <a:t>Stable Diffusion</a:t>
            </a:r>
            <a:r>
              <a:rPr lang="zh-CN" altLang="en-US" dirty="0"/>
              <a:t> 等技术拓展了 </a:t>
            </a:r>
            <a:r>
              <a:rPr lang="en" altLang="zh-CN" dirty="0"/>
              <a:t>AI</a:t>
            </a:r>
            <a:r>
              <a:rPr lang="zh-CN" altLang="en-US" dirty="0"/>
              <a:t> 在艺术创作和内容生成领域的应用，推动了 </a:t>
            </a:r>
            <a:r>
              <a:rPr lang="en" altLang="zh-CN" dirty="0"/>
              <a:t>AIGC</a:t>
            </a:r>
            <a:r>
              <a:rPr lang="zh-CN" altLang="en-US" dirty="0"/>
              <a:t>  的普及，从不能看到可用经历了短短 </a:t>
            </a:r>
            <a:r>
              <a:rPr lang="en-US" altLang="zh-CN" dirty="0"/>
              <a:t>3 </a:t>
            </a:r>
            <a:r>
              <a:rPr lang="zh-CN" altLang="en-US" dirty="0"/>
              <a:t>年，从此掀起了 </a:t>
            </a:r>
            <a:r>
              <a:rPr lang="en" altLang="zh-CN" dirty="0"/>
              <a:t>AI</a:t>
            </a:r>
            <a:r>
              <a:rPr lang="zh-CN" altLang="en-US" dirty="0"/>
              <a:t> 图像生成热潮，降低了技术门槛。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C8B7F8-9F85-E66A-DC21-85B24D5073BF}"/>
              </a:ext>
            </a:extLst>
          </p:cNvPr>
          <p:cNvSpPr txBox="1"/>
          <p:nvPr/>
        </p:nvSpPr>
        <p:spPr>
          <a:xfrm>
            <a:off x="2748456" y="165803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https://www.youtube.com/watch?v=qTgPSKKjfVg&amp;pp=ygUQb3BlbkFJIERBTEzCt0UgMg%3D%3D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34DDEF-B952-35A3-3B98-884D473A405D}"/>
              </a:ext>
            </a:extLst>
          </p:cNvPr>
          <p:cNvSpPr txBox="1"/>
          <p:nvPr/>
        </p:nvSpPr>
        <p:spPr>
          <a:xfrm>
            <a:off x="2548759" y="4006557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https://www.youtube.com/watch?v=JXWXk2uR-hM&amp;pp=ygUaU3RhYmlsaXR5IFN0YWJsZSBEaWZmdXNpb24%3D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007E24-C94D-AA44-663D-58CD5E4E3632}"/>
              </a:ext>
            </a:extLst>
          </p:cNvPr>
          <p:cNvSpPr txBox="1"/>
          <p:nvPr/>
        </p:nvSpPr>
        <p:spPr>
          <a:xfrm>
            <a:off x="2748456" y="269379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https://www.youtube.com/watch?v=oP1rIPkJte0&amp;pp=ygUOZ29vZ2xlIEltYWdlbjE%3D</a:t>
            </a:r>
          </a:p>
        </p:txBody>
      </p:sp>
    </p:spTree>
    <p:extLst>
      <p:ext uri="{BB962C8B-B14F-4D97-AF65-F5344CB8AC3E}">
        <p14:creationId xmlns:p14="http://schemas.microsoft.com/office/powerpoint/2010/main" val="3258110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7064A9-E855-F18F-D881-AC1B62E7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904AF9-51E5-7470-A48F-39D0C6671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AlphaCode</a:t>
            </a:r>
            <a:r>
              <a:rPr lang="en" altLang="zh-CN" dirty="0"/>
              <a:t> </a:t>
            </a:r>
            <a:r>
              <a:rPr lang="zh-CN" altLang="en-US" dirty="0"/>
              <a:t>与代码生成 </a:t>
            </a:r>
            <a:r>
              <a:rPr lang="en" altLang="zh-CN" dirty="0"/>
              <a:t>AI </a:t>
            </a:r>
            <a:r>
              <a:rPr lang="zh-CN" altLang="en-US" dirty="0"/>
              <a:t>的崛起：</a:t>
            </a:r>
            <a:endParaRPr lang="en-US" altLang="zh-CN" dirty="0"/>
          </a:p>
          <a:p>
            <a:pPr lvl="1"/>
            <a:r>
              <a:rPr lang="en" altLang="zh-CN" dirty="0"/>
              <a:t>DeepMind </a:t>
            </a:r>
            <a:r>
              <a:rPr lang="zh-CN" altLang="en-US" dirty="0"/>
              <a:t>发布的 </a:t>
            </a:r>
            <a:r>
              <a:rPr lang="en" altLang="zh-CN" dirty="0" err="1"/>
              <a:t>AlphaCode</a:t>
            </a:r>
            <a:r>
              <a:rPr lang="en" altLang="zh-CN" dirty="0"/>
              <a:t> </a:t>
            </a:r>
            <a:r>
              <a:rPr lang="zh-CN" altLang="en-US" dirty="0"/>
              <a:t>在 </a:t>
            </a:r>
            <a:r>
              <a:rPr lang="en" altLang="zh-CN" dirty="0"/>
              <a:t>Codeforces </a:t>
            </a:r>
            <a:r>
              <a:rPr lang="zh-CN" altLang="en-US" dirty="0"/>
              <a:t>挑战赛中击败了 </a:t>
            </a:r>
            <a:r>
              <a:rPr lang="en-US" altLang="zh-CN" dirty="0"/>
              <a:t>46% </a:t>
            </a:r>
            <a:r>
              <a:rPr lang="zh-CN" altLang="en-US" dirty="0"/>
              <a:t>参赛者，标志着 </a:t>
            </a:r>
            <a:r>
              <a:rPr lang="en" altLang="zh-CN" dirty="0"/>
              <a:t>AI </a:t>
            </a:r>
            <a:r>
              <a:rPr lang="zh-CN" altLang="en-US" dirty="0"/>
              <a:t>在代码生成领域的重大突破。</a:t>
            </a:r>
            <a:r>
              <a:rPr lang="en" altLang="zh-CN" dirty="0" err="1"/>
              <a:t>AlphaCode</a:t>
            </a:r>
            <a:r>
              <a:rPr lang="en" altLang="zh-CN" dirty="0"/>
              <a:t> </a:t>
            </a:r>
            <a:r>
              <a:rPr lang="zh-CN" altLang="en-US" dirty="0"/>
              <a:t>不仅登上了 </a:t>
            </a:r>
            <a:r>
              <a:rPr lang="en" altLang="zh-CN" dirty="0"/>
              <a:t>Science </a:t>
            </a:r>
            <a:r>
              <a:rPr lang="zh-CN" altLang="en-US" dirty="0"/>
              <a:t>封面，还被评入年度十大科学突破。</a:t>
            </a:r>
          </a:p>
          <a:p>
            <a:r>
              <a:rPr lang="zh-CN" altLang="en-US" dirty="0"/>
              <a:t>多模态模型的突破：</a:t>
            </a:r>
            <a:endParaRPr lang="en-US" altLang="zh-CN" dirty="0"/>
          </a:p>
          <a:p>
            <a:pPr lvl="1"/>
            <a:r>
              <a:rPr lang="en" altLang="zh-CN" dirty="0"/>
              <a:t>DeepMind </a:t>
            </a:r>
            <a:r>
              <a:rPr lang="zh-CN" altLang="en-US" dirty="0"/>
              <a:t>的 </a:t>
            </a:r>
            <a:r>
              <a:rPr lang="en" altLang="zh-CN" dirty="0" err="1"/>
              <a:t>Gato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Meta </a:t>
            </a:r>
            <a:r>
              <a:rPr lang="zh-CN" altLang="en-US" dirty="0"/>
              <a:t>的 </a:t>
            </a:r>
            <a:r>
              <a:rPr lang="en" altLang="zh-CN" dirty="0"/>
              <a:t>data2vec 2.0 </a:t>
            </a:r>
            <a:r>
              <a:rPr lang="zh-CN" altLang="en-US" dirty="0"/>
              <a:t>展示了多模态模型的强大能力。</a:t>
            </a:r>
            <a:r>
              <a:rPr lang="en" altLang="zh-CN" dirty="0" err="1"/>
              <a:t>Gato</a:t>
            </a:r>
            <a:r>
              <a:rPr lang="en" altLang="zh-CN" dirty="0"/>
              <a:t> </a:t>
            </a:r>
            <a:r>
              <a:rPr lang="zh-CN" altLang="en-US" dirty="0"/>
              <a:t>是一个全能型智能体，能够处理图像、文本、语音等多种任务。</a:t>
            </a:r>
            <a:r>
              <a:rPr lang="en" altLang="zh-CN" dirty="0"/>
              <a:t>data2vec 2.0 </a:t>
            </a:r>
            <a:r>
              <a:rPr lang="zh-CN" altLang="en-US" dirty="0"/>
              <a:t>则在自监督学习框架下，显著提升了多模态任务的性能。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D2918A-0DAA-51D5-05E9-E5C5B657AC2D}"/>
              </a:ext>
            </a:extLst>
          </p:cNvPr>
          <p:cNvSpPr txBox="1"/>
          <p:nvPr/>
        </p:nvSpPr>
        <p:spPr>
          <a:xfrm>
            <a:off x="5071242" y="1249537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https://www.youtube.com/watch?v=nP-nMZpLM1A&amp;list=PLOU2XLYxmsILw2VmhxUWyd_imCrJef_iz&amp;index=1&amp;pp=iAQB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D2886E-130F-BC77-0100-9A39A909601B}"/>
              </a:ext>
            </a:extLst>
          </p:cNvPr>
          <p:cNvSpPr txBox="1"/>
          <p:nvPr/>
        </p:nvSpPr>
        <p:spPr>
          <a:xfrm>
            <a:off x="4193355" y="1711202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https://www.youtube.com/watch?v=kJ8MGqvxZ2M&amp;pp=ygUVZ29vZ2xlIEFscGhhQ29kZSAyMDIy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3F8865-C7AC-8973-5521-5796A21B3D65}"/>
              </a:ext>
            </a:extLst>
          </p:cNvPr>
          <p:cNvSpPr txBox="1"/>
          <p:nvPr/>
        </p:nvSpPr>
        <p:spPr>
          <a:xfrm>
            <a:off x="3589283" y="287992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https://www.youtube.com/watch?v=nhsEUIveYh4&amp;pp=ygUNRGVlcE1pbmQgR2F0bw%3D%3D</a:t>
            </a:r>
          </a:p>
        </p:txBody>
      </p:sp>
    </p:spTree>
    <p:extLst>
      <p:ext uri="{BB962C8B-B14F-4D97-AF65-F5344CB8AC3E}">
        <p14:creationId xmlns:p14="http://schemas.microsoft.com/office/powerpoint/2010/main" val="541505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开源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191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D93DC9-DDCA-0578-07D3-10DBE7C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框架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60D049-CE3E-3C87-698C-4C0EA1221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12</a:t>
            </a:r>
            <a:r>
              <a:rPr lang="zh-CN" altLang="en-US" dirty="0"/>
              <a:t>日，全球顶级非营利开源组织</a:t>
            </a:r>
            <a:r>
              <a:rPr lang="en" altLang="zh-CN" dirty="0"/>
              <a:t>Linux</a:t>
            </a:r>
            <a:r>
              <a:rPr lang="zh-CN" altLang="en-US" dirty="0"/>
              <a:t>基金会宣布正式成立</a:t>
            </a:r>
            <a:r>
              <a:rPr lang="en" altLang="zh-CN" dirty="0"/>
              <a:t>PyTorch</a:t>
            </a:r>
            <a:r>
              <a:rPr lang="zh-CN" altLang="en-US" dirty="0"/>
              <a:t>基金会。</a:t>
            </a:r>
            <a:r>
              <a:rPr lang="en" altLang="zh-CN" dirty="0"/>
              <a:t>PyTorch</a:t>
            </a:r>
            <a:r>
              <a:rPr lang="zh-CN" altLang="en-US" dirty="0"/>
              <a:t> 从 </a:t>
            </a:r>
            <a:r>
              <a:rPr lang="en" altLang="zh-CN" dirty="0"/>
              <a:t>Meta</a:t>
            </a:r>
            <a:r>
              <a:rPr lang="zh-CN" altLang="en-US" dirty="0"/>
              <a:t> 转移到 </a:t>
            </a:r>
            <a:r>
              <a:rPr lang="en" altLang="zh-CN" dirty="0"/>
              <a:t>Linux</a:t>
            </a:r>
            <a:r>
              <a:rPr lang="zh-CN" altLang="en-US" dirty="0"/>
              <a:t> 基金会，并将在新成立的 </a:t>
            </a:r>
            <a:r>
              <a:rPr lang="en" altLang="zh-CN" dirty="0"/>
              <a:t>PyTorch</a:t>
            </a:r>
            <a:r>
              <a:rPr lang="zh-CN" altLang="en-US" dirty="0"/>
              <a:t> 基金会下运作；</a:t>
            </a:r>
            <a:endParaRPr lang="en-US" altLang="zh-CN" dirty="0"/>
          </a:p>
          <a:p>
            <a:r>
              <a:rPr lang="zh-CN" altLang="en-US" dirty="0"/>
              <a:t>截至</a:t>
            </a:r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</a:t>
            </a:r>
            <a:r>
              <a:rPr lang="en" altLang="zh-CN" dirty="0"/>
              <a:t>PyTorch</a:t>
            </a:r>
            <a:r>
              <a:rPr lang="zh-CN" altLang="en-US" dirty="0"/>
              <a:t>已经和</a:t>
            </a:r>
            <a:r>
              <a:rPr lang="en" altLang="zh-CN" dirty="0"/>
              <a:t>Linux</a:t>
            </a:r>
            <a:r>
              <a:rPr lang="zh-CN" altLang="en-US" dirty="0"/>
              <a:t>内核、</a:t>
            </a:r>
            <a:r>
              <a:rPr lang="en" altLang="zh-CN" dirty="0"/>
              <a:t>Kubernetes</a:t>
            </a:r>
            <a:r>
              <a:rPr lang="zh-CN" altLang="en-US" dirty="0"/>
              <a:t>等并列成为世界上增长最快的</a:t>
            </a:r>
            <a:r>
              <a:rPr lang="en-US" altLang="zh-CN" dirty="0"/>
              <a:t>5</a:t>
            </a:r>
            <a:r>
              <a:rPr lang="zh-CN" altLang="en-US" dirty="0"/>
              <a:t>个开源社区之一；</a:t>
            </a:r>
            <a:endParaRPr lang="en-US" altLang="zh-CN" dirty="0"/>
          </a:p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月，华为作为中国首个</a:t>
            </a:r>
            <a:r>
              <a:rPr lang="en" altLang="zh-CN" dirty="0"/>
              <a:t>Premier</a:t>
            </a:r>
            <a:r>
              <a:rPr lang="zh-CN" altLang="en-US" dirty="0"/>
              <a:t>会员加入</a:t>
            </a:r>
            <a:r>
              <a:rPr lang="en" altLang="zh-CN" dirty="0"/>
              <a:t>PyTorch</a:t>
            </a:r>
            <a:r>
              <a:rPr lang="zh-CN" altLang="en-US" dirty="0"/>
              <a:t>基金会，成为全球第十个最高级别会员。这一举措标志着昇腾在</a:t>
            </a:r>
            <a:r>
              <a:rPr lang="en" altLang="zh-CN" dirty="0"/>
              <a:t>PyTorch</a:t>
            </a:r>
            <a:r>
              <a:rPr lang="zh-CN" altLang="en-US" dirty="0"/>
              <a:t>生态中的技术贡献得到了国际认可。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1B2E9-550A-8441-FEED-652D1C5EE835}"/>
              </a:ext>
            </a:extLst>
          </p:cNvPr>
          <p:cNvSpPr txBox="1"/>
          <p:nvPr/>
        </p:nvSpPr>
        <p:spPr>
          <a:xfrm>
            <a:off x="2632842" y="107510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https://www.youtube.com/watch?v=ORMx45xqWkA&amp;pp=ygUOUHlUb3JjaCBsaW51eCA%3D</a:t>
            </a:r>
          </a:p>
        </p:txBody>
      </p:sp>
    </p:spTree>
    <p:extLst>
      <p:ext uri="{BB962C8B-B14F-4D97-AF65-F5344CB8AC3E}">
        <p14:creationId xmlns:p14="http://schemas.microsoft.com/office/powerpoint/2010/main" val="263455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59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9893B-E556-E18A-CE21-C2AF10BE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芯片与硬件的创新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94519-B475-4C9D-55DE-5D6F4C059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 </a:t>
            </a:r>
            <a:r>
              <a:rPr lang="zh-CN" altLang="en-US" dirty="0"/>
              <a:t>月 </a:t>
            </a:r>
            <a:r>
              <a:rPr lang="en" altLang="zh-CN" dirty="0"/>
              <a:t>AMD </a:t>
            </a:r>
            <a:r>
              <a:rPr lang="zh-CN" altLang="en-US" dirty="0"/>
              <a:t>以 </a:t>
            </a:r>
            <a:r>
              <a:rPr lang="en-US" altLang="zh-CN" dirty="0"/>
              <a:t>500 </a:t>
            </a:r>
            <a:r>
              <a:rPr lang="zh-CN" altLang="en-US" dirty="0"/>
              <a:t>亿美元完成对 </a:t>
            </a:r>
            <a:r>
              <a:rPr lang="en" altLang="zh-CN" dirty="0"/>
              <a:t>FPGA </a:t>
            </a:r>
            <a:r>
              <a:rPr lang="zh-CN" altLang="en-US" dirty="0"/>
              <a:t>巨头赛灵思的收购，芯片行业历史上规模最大的交易之一。</a:t>
            </a:r>
            <a:endParaRPr lang="en-US" altLang="zh-CN" dirty="0"/>
          </a:p>
          <a:p>
            <a:pPr lvl="1"/>
            <a:r>
              <a:rPr lang="zh-CN" altLang="en-US" dirty="0"/>
              <a:t>英伟达在 </a:t>
            </a:r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月发布了基于 </a:t>
            </a:r>
            <a:r>
              <a:rPr lang="en" altLang="zh-CN" dirty="0"/>
              <a:t>Hopper </a:t>
            </a:r>
            <a:r>
              <a:rPr lang="zh-CN" altLang="en-US" dirty="0"/>
              <a:t>架构的 </a:t>
            </a:r>
            <a:r>
              <a:rPr lang="en" altLang="zh-CN" dirty="0"/>
              <a:t>H100 GPU</a:t>
            </a:r>
            <a:r>
              <a:rPr lang="zh-CN" altLang="en" dirty="0"/>
              <a:t>，</a:t>
            </a:r>
            <a:r>
              <a:rPr lang="zh-CN" altLang="en-US" dirty="0"/>
              <a:t>采用台积电 </a:t>
            </a:r>
            <a:r>
              <a:rPr lang="en-US" altLang="zh-CN" dirty="0"/>
              <a:t>4</a:t>
            </a:r>
            <a:r>
              <a:rPr lang="en" altLang="zh-CN" dirty="0"/>
              <a:t>nm </a:t>
            </a:r>
            <a:r>
              <a:rPr lang="zh-CN" altLang="en-US" dirty="0"/>
              <a:t>工艺。</a:t>
            </a:r>
            <a:endParaRPr lang="en-US" altLang="zh-CN" dirty="0"/>
          </a:p>
          <a:p>
            <a:pPr lvl="1"/>
            <a:r>
              <a:rPr lang="zh-CN" altLang="en-US" dirty="0"/>
              <a:t>苹果在 </a:t>
            </a:r>
            <a:r>
              <a:rPr lang="en-US" altLang="zh-CN" dirty="0"/>
              <a:t>6 </a:t>
            </a:r>
            <a:r>
              <a:rPr lang="zh-CN" altLang="en-US" dirty="0"/>
              <a:t>月发布了自研 </a:t>
            </a:r>
            <a:r>
              <a:rPr lang="en" altLang="zh-CN" dirty="0"/>
              <a:t>M2 </a:t>
            </a:r>
            <a:r>
              <a:rPr lang="zh-CN" altLang="en-US" dirty="0"/>
              <a:t>芯片，采用台积电 </a:t>
            </a:r>
            <a:r>
              <a:rPr lang="en-US" altLang="zh-CN" dirty="0"/>
              <a:t>5</a:t>
            </a:r>
            <a:r>
              <a:rPr lang="en" altLang="zh-CN" dirty="0"/>
              <a:t>nm</a:t>
            </a:r>
            <a:r>
              <a:rPr lang="zh-CN" altLang="en-US" dirty="0"/>
              <a:t>，专注提升能效和性能，进一步推动终端 </a:t>
            </a:r>
            <a:r>
              <a:rPr lang="en" altLang="zh-CN" dirty="0"/>
              <a:t>AI </a:t>
            </a:r>
            <a:r>
              <a:rPr lang="zh-CN" altLang="en-US" dirty="0"/>
              <a:t>发展。</a:t>
            </a:r>
            <a:endParaRPr lang="en-US" altLang="zh-CN" dirty="0"/>
          </a:p>
          <a:p>
            <a:pPr lvl="1"/>
            <a:r>
              <a:rPr lang="zh-CN" altLang="en-US" dirty="0"/>
              <a:t>壁仞科技发布了首款通用 </a:t>
            </a:r>
            <a:r>
              <a:rPr lang="en" altLang="zh-CN" dirty="0"/>
              <a:t>GPU </a:t>
            </a:r>
            <a:r>
              <a:rPr lang="zh-CN" altLang="en-US" dirty="0"/>
              <a:t>芯片 </a:t>
            </a:r>
            <a:r>
              <a:rPr lang="en" altLang="zh-CN" dirty="0"/>
              <a:t>BR100</a:t>
            </a:r>
            <a:r>
              <a:rPr lang="zh-CN" altLang="en-US" dirty="0"/>
              <a:t>，阿里平头哥发布了高性能 </a:t>
            </a:r>
            <a:r>
              <a:rPr lang="en" altLang="zh-CN" dirty="0"/>
              <a:t>RISC-V </a:t>
            </a:r>
            <a:r>
              <a:rPr lang="zh-CN" altLang="en-US" dirty="0"/>
              <a:t>芯片平台无剑 </a:t>
            </a:r>
            <a:r>
              <a:rPr lang="en-US" altLang="zh-CN" dirty="0"/>
              <a:t>600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2022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 </a:t>
            </a:r>
            <a:r>
              <a:rPr lang="en-US" altLang="zh-CN" dirty="0"/>
              <a:t>19 </a:t>
            </a:r>
            <a:r>
              <a:rPr lang="zh-CN" altLang="en-US" dirty="0"/>
              <a:t>日，</a:t>
            </a:r>
            <a:r>
              <a:rPr lang="en" altLang="zh-CN" dirty="0"/>
              <a:t>Google </a:t>
            </a:r>
            <a:r>
              <a:rPr lang="zh-CN" altLang="en-US" dirty="0"/>
              <a:t>正式发布了第四代 </a:t>
            </a:r>
            <a:r>
              <a:rPr lang="en" altLang="zh-CN" dirty="0"/>
              <a:t>TPU</a:t>
            </a:r>
            <a:r>
              <a:rPr lang="zh-CN" altLang="en" dirty="0"/>
              <a:t>（</a:t>
            </a:r>
            <a:r>
              <a:rPr lang="en" altLang="zh-CN" dirty="0"/>
              <a:t>TPU v4</a:t>
            </a:r>
            <a:r>
              <a:rPr lang="zh-CN" altLang="en" dirty="0"/>
              <a:t>），</a:t>
            </a:r>
            <a:r>
              <a:rPr lang="zh-CN" altLang="en-US" dirty="0"/>
              <a:t>支持由 </a:t>
            </a:r>
            <a:r>
              <a:rPr lang="en-US" altLang="zh-CN" dirty="0"/>
              <a:t>4096 </a:t>
            </a:r>
            <a:r>
              <a:rPr lang="zh-CN" altLang="en-US" dirty="0"/>
              <a:t>个芯片组成的 </a:t>
            </a:r>
            <a:r>
              <a:rPr lang="en" altLang="zh-CN" dirty="0"/>
              <a:t>Pod </a:t>
            </a:r>
            <a:r>
              <a:rPr lang="zh-CN" altLang="en-US" dirty="0"/>
              <a:t>集群，提供 </a:t>
            </a:r>
            <a:r>
              <a:rPr lang="en-US" altLang="zh-CN" dirty="0"/>
              <a:t>1 </a:t>
            </a:r>
            <a:r>
              <a:rPr lang="en" altLang="zh-CN" dirty="0"/>
              <a:t>exaflop</a:t>
            </a:r>
            <a:r>
              <a:rPr lang="zh-CN" altLang="en-US" dirty="0"/>
              <a:t> 算力。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这些创新为深度学习和大规模 </a:t>
            </a:r>
            <a:r>
              <a:rPr lang="en" altLang="zh-CN" dirty="0"/>
              <a:t>AI</a:t>
            </a:r>
            <a:r>
              <a:rPr lang="zh-CN" altLang="en-US" dirty="0"/>
              <a:t> 计算提供了强大的硬件支持，推动了 </a:t>
            </a:r>
            <a:r>
              <a:rPr lang="en" altLang="zh-CN" dirty="0"/>
              <a:t>AI</a:t>
            </a:r>
            <a:r>
              <a:rPr lang="zh-CN" altLang="en-US" dirty="0"/>
              <a:t> 技术的普及和应用。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9832A8-9EEA-16EF-D57D-F99E87364AD8}"/>
              </a:ext>
            </a:extLst>
          </p:cNvPr>
          <p:cNvSpPr txBox="1"/>
          <p:nvPr/>
        </p:nvSpPr>
        <p:spPr>
          <a:xfrm>
            <a:off x="2822028" y="261447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https://www.youtube.com/watch?v=a_tXcmEeGxo&amp;pp=ygUWbnZpZGlhIGhvcHBlciBoMTAwIGdwdQ%3D%3D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40A1BB-F6C3-444D-036D-F95335E3446C}"/>
              </a:ext>
            </a:extLst>
          </p:cNvPr>
          <p:cNvSpPr txBox="1"/>
          <p:nvPr/>
        </p:nvSpPr>
        <p:spPr>
          <a:xfrm>
            <a:off x="2916621" y="329050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https://www.youtube.com/watch?v=P7LrsT2MoTY&amp;pp=ygUIYXBwbGUgTTI%3D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4010B0-03B8-E401-2E73-E24F54D10790}"/>
              </a:ext>
            </a:extLst>
          </p:cNvPr>
          <p:cNvSpPr txBox="1"/>
          <p:nvPr/>
        </p:nvSpPr>
        <p:spPr>
          <a:xfrm>
            <a:off x="3925123" y="451893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https://www.youtube.com/watch?v=FsxthdQ_sL4&amp;pp=ygUMZ29vZ2xlIFRQVXY0</a:t>
            </a:r>
          </a:p>
        </p:txBody>
      </p:sp>
    </p:spTree>
    <p:extLst>
      <p:ext uri="{BB962C8B-B14F-4D97-AF65-F5344CB8AC3E}">
        <p14:creationId xmlns:p14="http://schemas.microsoft.com/office/powerpoint/2010/main" val="2160098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29482</TotalTime>
  <Words>1441</Words>
  <Application>Microsoft Macintosh PowerPoint</Application>
  <PresentationFormat>自定义</PresentationFormat>
  <Paragraphs>80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ChatGPT 横空出世</vt:lpstr>
      <vt:lpstr>图像生成技术的飞跃</vt:lpstr>
      <vt:lpstr>其他</vt:lpstr>
      <vt:lpstr>PowerPoint 演示文稿</vt:lpstr>
      <vt:lpstr>AI 框架</vt:lpstr>
      <vt:lpstr>PowerPoint 演示文稿</vt:lpstr>
      <vt:lpstr>AI 芯片与硬件的创新</vt:lpstr>
      <vt:lpstr>行业挑战与竞争</vt:lpstr>
      <vt:lpstr>PowerPoint 演示文稿</vt:lpstr>
      <vt:lpstr>资本市场降温</vt:lpstr>
      <vt:lpstr>AI 商业化困境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9861</cp:revision>
  <cp:lastPrinted>2023-09-08T09:14:01Z</cp:lastPrinted>
  <dcterms:created xsi:type="dcterms:W3CDTF">2020-08-28T08:44:19Z</dcterms:created>
  <dcterms:modified xsi:type="dcterms:W3CDTF">2025-01-28T02:30:32Z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