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5"/>
  </p:notesMasterIdLst>
  <p:handoutMasterIdLst>
    <p:handoutMasterId r:id="rId26"/>
  </p:handoutMasterIdLst>
  <p:sldIdLst>
    <p:sldId id="603" r:id="rId6"/>
    <p:sldId id="2441" r:id="rId7"/>
    <p:sldId id="2465" r:id="rId8"/>
    <p:sldId id="2468" r:id="rId9"/>
    <p:sldId id="2470" r:id="rId10"/>
    <p:sldId id="2469" r:id="rId11"/>
    <p:sldId id="2471" r:id="rId12"/>
    <p:sldId id="2459" r:id="rId13"/>
    <p:sldId id="2474" r:id="rId14"/>
    <p:sldId id="2461" r:id="rId15"/>
    <p:sldId id="2475" r:id="rId16"/>
    <p:sldId id="2463" r:id="rId17"/>
    <p:sldId id="2472" r:id="rId18"/>
    <p:sldId id="2464" r:id="rId19"/>
    <p:sldId id="2473" r:id="rId20"/>
    <p:sldId id="2460" r:id="rId21"/>
    <p:sldId id="2476" r:id="rId22"/>
    <p:sldId id="2449" r:id="rId23"/>
    <p:sldId id="582" r:id="rId2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221815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0" autoAdjust="0"/>
    <p:restoredTop sz="96291" autoAdjust="0"/>
  </p:normalViewPr>
  <p:slideViewPr>
    <p:cSldViewPr snapToGrid="0" snapToObjects="1">
      <p:cViewPr varScale="1">
        <p:scale>
          <a:sx n="118" d="100"/>
          <a:sy n="118" d="100"/>
        </p:scale>
        <p:origin x="240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895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3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767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544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5819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06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073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619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2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568391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16202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304" y="6025861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836788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</a:rPr>
              <a:t>2023</a:t>
            </a:r>
            <a:r>
              <a:rPr lang="zh-CN" altLang="en-US" sz="8800" dirty="0">
                <a:solidFill>
                  <a:schemeClr val="bg1"/>
                </a:solidFill>
              </a:rPr>
              <a:t> </a:t>
            </a:r>
            <a:r>
              <a:rPr lang="en-US" altLang="zh-CN" sz="8800" dirty="0">
                <a:solidFill>
                  <a:schemeClr val="bg1"/>
                </a:solidFill>
              </a:rPr>
              <a:t>AI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>
                <a:solidFill>
                  <a:schemeClr val="bg1"/>
                </a:solidFill>
              </a:rPr>
              <a:t>大事件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276EB5-E387-5855-9FB1-CE3D43BB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医疗和生命科学中的应用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D58F57-A302-9B4F-135C-F16E8711A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743" y="1227137"/>
            <a:ext cx="10963275" cy="5108575"/>
          </a:xfrm>
        </p:spPr>
        <p:txBody>
          <a:bodyPr/>
          <a:lstStyle/>
          <a:p>
            <a:r>
              <a:rPr lang="en" altLang="zh-CN" dirty="0" err="1"/>
              <a:t>AlphaFold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" altLang="zh-CN" dirty="0"/>
              <a:t>DeepMind</a:t>
            </a:r>
            <a:r>
              <a:rPr lang="zh-CN" altLang="en-US" dirty="0"/>
              <a:t> 的 </a:t>
            </a:r>
            <a:r>
              <a:rPr lang="en" altLang="zh-CN" dirty="0" err="1"/>
              <a:t>AlphaFold</a:t>
            </a:r>
            <a:r>
              <a:rPr lang="en-US" altLang="zh-CN" dirty="0"/>
              <a:t>3</a:t>
            </a:r>
            <a:r>
              <a:rPr lang="zh-CN" altLang="en-US" dirty="0"/>
              <a:t> 成功预测了 </a:t>
            </a:r>
            <a:r>
              <a:rPr lang="en-US" altLang="zh-CN" dirty="0"/>
              <a:t>2.14</a:t>
            </a:r>
            <a:r>
              <a:rPr lang="zh-CN" altLang="en-US" dirty="0"/>
              <a:t> 亿个蛋白质结构，几乎涵盖了整个蛋白质宇宙。为生物学研究和药物研发提供了重要工具。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en" altLang="zh-CN" dirty="0" err="1"/>
              <a:t>AlphaFold</a:t>
            </a:r>
            <a:r>
              <a:rPr lang="zh-CN" altLang="en-US" dirty="0"/>
              <a:t> 展示了 </a:t>
            </a:r>
            <a:r>
              <a:rPr lang="en" altLang="zh-CN" dirty="0"/>
              <a:t>AI</a:t>
            </a:r>
            <a:r>
              <a:rPr lang="zh-CN" altLang="en-US" dirty="0"/>
              <a:t> 在生命科学领域巨大潜力，推动了蛋白质结构预测的普及和应用，也为 </a:t>
            </a:r>
            <a:r>
              <a:rPr lang="en-US" altLang="zh-CN" dirty="0"/>
              <a:t>2024 </a:t>
            </a:r>
            <a:r>
              <a:rPr lang="zh-CN" altLang="en-US" dirty="0"/>
              <a:t>年诺贝尔奖颁给计算机学家埋下伏笔。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8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" altLang="zh-CN" dirty="0">
                <a:latin typeface="Lexend" pitchFamily="2" charset="0"/>
              </a:rPr>
              <a:t>AI</a:t>
            </a:r>
            <a:r>
              <a:rPr lang="zh-CN" altLang="en-US" dirty="0">
                <a:latin typeface="Lexend" pitchFamily="2" charset="0"/>
              </a:rPr>
              <a:t> 自动驾驶应用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823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39B15ED-A6E3-9D4C-3E74-6D40DE72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 自动驾驶应用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29593D8-9753-B35C-411C-1F33AE498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zh-CN" altLang="en-US" dirty="0"/>
              <a:t>百度发布了第六代量产无人车 </a:t>
            </a:r>
            <a:r>
              <a:rPr lang="en" altLang="zh-CN" dirty="0"/>
              <a:t>Apollo RT6</a:t>
            </a:r>
            <a:r>
              <a:rPr lang="zh-CN" altLang="en-US" dirty="0"/>
              <a:t>（萝卜快跑使用的技术）</a:t>
            </a:r>
            <a:r>
              <a:rPr lang="zh-CN" altLang="en" dirty="0"/>
              <a:t>，</a:t>
            </a:r>
            <a:r>
              <a:rPr lang="zh-CN" altLang="en-US" dirty="0"/>
              <a:t>成本降低至 </a:t>
            </a:r>
            <a:r>
              <a:rPr lang="en-US" altLang="zh-CN" dirty="0"/>
              <a:t>25</a:t>
            </a:r>
            <a:r>
              <a:rPr lang="zh-CN" altLang="en-US" dirty="0"/>
              <a:t>万元。</a:t>
            </a:r>
            <a:endParaRPr lang="en-US" altLang="zh-CN" dirty="0"/>
          </a:p>
          <a:p>
            <a:pPr lvl="1"/>
            <a:r>
              <a:rPr lang="en" altLang="zh-CN" dirty="0"/>
              <a:t>tesla 2023 AI day</a:t>
            </a:r>
            <a:r>
              <a:rPr lang="zh-CN" altLang="en-US" dirty="0"/>
              <a:t> 没有来， 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日，马斯克通过直播展示了特斯拉 </a:t>
            </a:r>
            <a:r>
              <a:rPr lang="en" altLang="zh-CN" dirty="0"/>
              <a:t>FSD V12</a:t>
            </a:r>
            <a:r>
              <a:rPr lang="zh-CN" altLang="en-US" dirty="0"/>
              <a:t> 的端到端自动驾驶能力。</a:t>
            </a:r>
            <a:endParaRPr lang="en-US" altLang="zh-CN" dirty="0"/>
          </a:p>
          <a:p>
            <a:pPr lvl="1"/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日，小鹏汽车发布</a:t>
            </a:r>
            <a:r>
              <a:rPr lang="en" altLang="zh-CN" dirty="0" err="1"/>
              <a:t>XNet</a:t>
            </a:r>
            <a:r>
              <a:rPr lang="en" altLang="zh-CN" dirty="0"/>
              <a:t> 2.0</a:t>
            </a:r>
            <a:r>
              <a:rPr lang="zh-CN" altLang="en-US" dirty="0"/>
              <a:t>感知架构，首次将大模型技术应用于自动驾驶感知系统，提升了车辆对复杂交通环境的理解能力。</a:t>
            </a:r>
            <a:endParaRPr lang="en-US" altLang="zh-CN" dirty="0"/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zh-CN" altLang="en-US" dirty="0"/>
              <a:t>自动驾驶技术的商业化标志着 </a:t>
            </a:r>
            <a:r>
              <a:rPr lang="en" altLang="zh-CN" dirty="0"/>
              <a:t>AI</a:t>
            </a:r>
            <a:r>
              <a:rPr lang="zh-CN" altLang="en-US" dirty="0"/>
              <a:t> 在交通领域的实际应用迈出了重要一步，而特斯拉则展示了大模型对传统自动驾驶算法的冲击（</a:t>
            </a:r>
            <a:r>
              <a:rPr lang="en-US" altLang="zh-CN" dirty="0"/>
              <a:t>2024 </a:t>
            </a:r>
            <a:r>
              <a:rPr lang="zh-CN" altLang="en-US" dirty="0"/>
              <a:t>年车厂的</a:t>
            </a:r>
            <a:r>
              <a:rPr lang="en-US" altLang="zh-CN" dirty="0"/>
              <a:t> AI </a:t>
            </a:r>
            <a:r>
              <a:rPr lang="zh-CN" altLang="en-US" dirty="0"/>
              <a:t>技术革命埋下悬念）。</a:t>
            </a:r>
          </a:p>
        </p:txBody>
      </p:sp>
    </p:spTree>
    <p:extLst>
      <p:ext uri="{BB962C8B-B14F-4D97-AF65-F5344CB8AC3E}">
        <p14:creationId xmlns:p14="http://schemas.microsoft.com/office/powerpoint/2010/main" val="2090707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05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" altLang="zh-CN" dirty="0">
                <a:latin typeface="Lexend" pitchFamily="2" charset="0"/>
              </a:rPr>
              <a:t>AI</a:t>
            </a:r>
            <a:r>
              <a:rPr lang="zh-CN" altLang="en-US" dirty="0">
                <a:latin typeface="Lexend" pitchFamily="2" charset="0"/>
              </a:rPr>
              <a:t> 开源生态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0934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2DA764-DAA5-20AC-DF58-057AF42C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 开源生态的繁荣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DA24BA7-3D21-717A-09E9-5CA8FF28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Mate</a:t>
            </a:r>
            <a:r>
              <a:rPr lang="zh-CN" altLang="en-US" dirty="0"/>
              <a:t> 发布 </a:t>
            </a:r>
            <a:r>
              <a:rPr lang="en-US" altLang="zh-CN" dirty="0" err="1"/>
              <a:t>LLaMA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" altLang="zh-CN" dirty="0"/>
              <a:t>Meta</a:t>
            </a:r>
            <a:r>
              <a:rPr lang="zh-CN" altLang="en-US" dirty="0"/>
              <a:t>发布了 </a:t>
            </a:r>
            <a:r>
              <a:rPr lang="en" altLang="zh-CN" dirty="0" err="1"/>
              <a:t>LLaMA</a:t>
            </a:r>
            <a:r>
              <a:rPr lang="zh-CN" altLang="en-US" dirty="0"/>
              <a:t> 模型并被开源，引领了开源热潮。随后，</a:t>
            </a:r>
            <a:r>
              <a:rPr lang="en-US" altLang="zh-CN" dirty="0"/>
              <a:t>23 </a:t>
            </a:r>
            <a:r>
              <a:rPr lang="zh-CN" altLang="en-US" dirty="0"/>
              <a:t>年 </a:t>
            </a:r>
            <a:r>
              <a:rPr lang="en-US" altLang="zh-CN" dirty="0"/>
              <a:t>7 </a:t>
            </a:r>
            <a:r>
              <a:rPr lang="zh-CN" altLang="en-US" dirty="0"/>
              <a:t>月份 </a:t>
            </a:r>
            <a:r>
              <a:rPr lang="en" altLang="zh-CN" dirty="0"/>
              <a:t>Meta</a:t>
            </a:r>
            <a:r>
              <a:rPr lang="zh-CN" altLang="en-US" dirty="0"/>
              <a:t> 又发布了免费可商用的 </a:t>
            </a:r>
            <a:r>
              <a:rPr lang="en" altLang="zh-CN" dirty="0"/>
              <a:t>Llama 2</a:t>
            </a:r>
            <a:r>
              <a:rPr lang="zh-CN" altLang="en" dirty="0"/>
              <a:t>，</a:t>
            </a:r>
            <a:r>
              <a:rPr lang="zh-CN" altLang="en-US" dirty="0"/>
              <a:t>成为许多模型选择的基座大模型。</a:t>
            </a:r>
            <a:endParaRPr lang="en-US" altLang="zh-CN" dirty="0"/>
          </a:p>
          <a:p>
            <a:pPr lvl="1"/>
            <a:r>
              <a:rPr lang="en" altLang="zh-CN" dirty="0"/>
              <a:t>Meta</a:t>
            </a:r>
            <a:r>
              <a:rPr lang="zh-CN" altLang="en-US" dirty="0"/>
              <a:t>发布的 </a:t>
            </a:r>
            <a:r>
              <a:rPr lang="en" altLang="zh-CN" dirty="0" err="1"/>
              <a:t>LLaMA</a:t>
            </a:r>
            <a:r>
              <a:rPr lang="zh-CN" altLang="en-US" dirty="0"/>
              <a:t> 引发了开源大模型的热潮，推动了生成式 </a:t>
            </a:r>
            <a:r>
              <a:rPr lang="en" altLang="zh-CN" dirty="0"/>
              <a:t>AI</a:t>
            </a:r>
            <a:r>
              <a:rPr lang="zh-CN" altLang="en-US" dirty="0"/>
              <a:t> 的生态发展开源与生态建设。开源文化的盛行推动了大模型的技术快速共享与进步，降低了大模型技术门槛。</a:t>
            </a:r>
          </a:p>
        </p:txBody>
      </p:sp>
    </p:spTree>
    <p:extLst>
      <p:ext uri="{BB962C8B-B14F-4D97-AF65-F5344CB8AC3E}">
        <p14:creationId xmlns:p14="http://schemas.microsoft.com/office/powerpoint/2010/main" val="3315510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06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" altLang="zh-CN" dirty="0">
                <a:latin typeface="Lexend" pitchFamily="2" charset="0"/>
              </a:rPr>
              <a:t>AI</a:t>
            </a:r>
            <a:r>
              <a:rPr lang="zh-CN" altLang="en-US" dirty="0">
                <a:latin typeface="Lexend" pitchFamily="2" charset="0"/>
              </a:rPr>
              <a:t> 芯片与硬件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4801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1E28-05C3-BABE-2122-1CE20D74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芯片与硬件的突破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DA293-0D77-C86C-24FD-B81114526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H200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英伟达在 </a:t>
            </a:r>
            <a:r>
              <a:rPr lang="en-US" altLang="zh-CN" dirty="0"/>
              <a:t>2023</a:t>
            </a:r>
            <a:r>
              <a:rPr lang="zh-CN" altLang="en-US" dirty="0"/>
              <a:t> 年 </a:t>
            </a:r>
            <a:r>
              <a:rPr lang="en-US" altLang="zh-CN" dirty="0"/>
              <a:t>11</a:t>
            </a:r>
            <a:r>
              <a:rPr lang="zh-CN" altLang="en-US" dirty="0"/>
              <a:t> 月发布了 </a:t>
            </a:r>
            <a:r>
              <a:rPr lang="en" altLang="zh-CN" dirty="0"/>
              <a:t>H200</a:t>
            </a:r>
            <a:r>
              <a:rPr lang="zh-CN" altLang="en-US" dirty="0"/>
              <a:t>，与</a:t>
            </a:r>
            <a:r>
              <a:rPr lang="en" altLang="zh-CN" dirty="0"/>
              <a:t>H100 </a:t>
            </a:r>
            <a:r>
              <a:rPr lang="zh-CN" altLang="en-US" dirty="0"/>
              <a:t>相比，</a:t>
            </a:r>
            <a:r>
              <a:rPr lang="en" altLang="zh-CN" dirty="0"/>
              <a:t>H200 </a:t>
            </a:r>
            <a:r>
              <a:rPr lang="zh-CN" altLang="en-US" dirty="0"/>
              <a:t>的内存更大（</a:t>
            </a:r>
            <a:r>
              <a:rPr lang="en-US" altLang="zh-CN" dirty="0"/>
              <a:t>141</a:t>
            </a:r>
            <a:r>
              <a:rPr lang="en" altLang="zh-CN" dirty="0"/>
              <a:t>GB</a:t>
            </a:r>
            <a:r>
              <a:rPr lang="zh-CN" altLang="en" dirty="0"/>
              <a:t>），</a:t>
            </a:r>
            <a:r>
              <a:rPr lang="zh-CN" altLang="en-US" dirty="0"/>
              <a:t>带宽更高（</a:t>
            </a:r>
            <a:r>
              <a:rPr lang="en-US" altLang="zh-CN" dirty="0"/>
              <a:t>4.8 </a:t>
            </a:r>
            <a:r>
              <a:rPr lang="en" altLang="zh-CN" dirty="0"/>
              <a:t>TB/s</a:t>
            </a:r>
            <a:r>
              <a:rPr lang="zh-CN" altLang="en" dirty="0"/>
              <a:t>），</a:t>
            </a:r>
            <a:r>
              <a:rPr lang="zh-CN" altLang="en-US" dirty="0"/>
              <a:t>分别约为 </a:t>
            </a:r>
            <a:r>
              <a:rPr lang="en" altLang="zh-CN" dirty="0"/>
              <a:t>H100 </a:t>
            </a:r>
            <a:r>
              <a:rPr lang="zh-CN" altLang="en-US" dirty="0"/>
              <a:t>的 </a:t>
            </a:r>
            <a:r>
              <a:rPr lang="en-US" altLang="zh-CN" dirty="0"/>
              <a:t>1.8 </a:t>
            </a:r>
            <a:r>
              <a:rPr lang="zh-CN" altLang="en-US" dirty="0"/>
              <a:t>倍和 </a:t>
            </a:r>
            <a:r>
              <a:rPr lang="en-US" altLang="zh-CN" dirty="0"/>
              <a:t>1.4 </a:t>
            </a:r>
            <a:r>
              <a:rPr lang="zh-CN" altLang="en-US" dirty="0"/>
              <a:t>倍。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en" altLang="zh-CN" dirty="0"/>
              <a:t>H200</a:t>
            </a:r>
            <a:r>
              <a:rPr lang="zh-CN" altLang="en-US" dirty="0"/>
              <a:t>的发布为 </a:t>
            </a:r>
            <a:r>
              <a:rPr lang="en" altLang="zh-CN" dirty="0"/>
              <a:t>AI</a:t>
            </a:r>
            <a:r>
              <a:rPr lang="zh-CN" altLang="en-US" dirty="0"/>
              <a:t> 计算提供了更强大的硬件支持，进一步巩固 </a:t>
            </a:r>
            <a:r>
              <a:rPr lang="en-US" altLang="zh-CN" dirty="0"/>
              <a:t>NV</a:t>
            </a:r>
            <a:r>
              <a:rPr lang="zh-CN" altLang="en-US" dirty="0"/>
              <a:t> 在 </a:t>
            </a:r>
            <a:r>
              <a:rPr lang="en" altLang="zh-CN" dirty="0"/>
              <a:t>AI</a:t>
            </a:r>
            <a:r>
              <a:rPr lang="zh-CN" altLang="en-US" dirty="0"/>
              <a:t> 硬件领域的领先地位。</a:t>
            </a:r>
          </a:p>
          <a:p>
            <a:r>
              <a:rPr lang="zh-CN" altLang="en-US" dirty="0"/>
              <a:t>企业自研芯片：</a:t>
            </a:r>
            <a:endParaRPr lang="en-US" altLang="zh-CN" dirty="0"/>
          </a:p>
          <a:p>
            <a:pPr lvl="1"/>
            <a:r>
              <a:rPr lang="zh-CN" altLang="en-US" dirty="0"/>
              <a:t>包括微软、</a:t>
            </a:r>
            <a:r>
              <a:rPr lang="en" altLang="zh-CN" dirty="0"/>
              <a:t>Meta</a:t>
            </a:r>
            <a:r>
              <a:rPr lang="zh-CN" altLang="en" dirty="0"/>
              <a:t>、</a:t>
            </a:r>
            <a:r>
              <a:rPr lang="zh-CN" altLang="en-US" dirty="0"/>
              <a:t>亚马逊、阿里、腾讯、字节多家企业开始自研 </a:t>
            </a:r>
            <a:r>
              <a:rPr lang="en-US" altLang="zh-CN" dirty="0"/>
              <a:t>AI</a:t>
            </a:r>
            <a:r>
              <a:rPr lang="zh-CN" altLang="en-US" dirty="0"/>
              <a:t> 芯片，以满足日益增长的 </a:t>
            </a:r>
            <a:r>
              <a:rPr lang="en-US" altLang="zh-CN" dirty="0"/>
              <a:t>AI</a:t>
            </a:r>
            <a:r>
              <a:rPr lang="zh-CN" altLang="en-US" dirty="0"/>
              <a:t> 算力需求。</a:t>
            </a:r>
          </a:p>
        </p:txBody>
      </p:sp>
    </p:spTree>
    <p:extLst>
      <p:ext uri="{BB962C8B-B14F-4D97-AF65-F5344CB8AC3E}">
        <p14:creationId xmlns:p14="http://schemas.microsoft.com/office/powerpoint/2010/main" val="3264803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>
                <a:latin typeface="Lexend" pitchFamily="2" charset="0"/>
              </a:rPr>
              <a:t>总结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97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73186F-EDD3-89C1-9476-2A0A77B3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98AF5A-0B63-3D29-441D-41D1895A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 年 是 </a:t>
            </a:r>
            <a:r>
              <a:rPr lang="en" altLang="zh-CN" dirty="0"/>
              <a:t>AI</a:t>
            </a:r>
            <a:r>
              <a:rPr lang="zh-CN" altLang="en-US" dirty="0"/>
              <a:t> 领域取得重大突破的一年，引起了国内外的百模大战。</a:t>
            </a:r>
            <a:r>
              <a:rPr lang="en" altLang="zh-CN" dirty="0"/>
              <a:t>OpenAI</a:t>
            </a:r>
            <a:r>
              <a:rPr lang="zh-CN" altLang="en-US" dirty="0"/>
              <a:t> 发布 </a:t>
            </a:r>
            <a:r>
              <a:rPr lang="en" altLang="zh-CN" dirty="0"/>
              <a:t>GPT-4</a:t>
            </a:r>
            <a:r>
              <a:rPr lang="zh-CN" altLang="en-US" dirty="0"/>
              <a:t>和</a:t>
            </a:r>
            <a:r>
              <a:rPr lang="en" altLang="zh-CN" dirty="0"/>
              <a:t>ChatGPT</a:t>
            </a:r>
            <a:r>
              <a:rPr lang="zh-CN" altLang="en-US" dirty="0"/>
              <a:t> 进一步推动了生成式 </a:t>
            </a:r>
            <a:r>
              <a:rPr lang="en" altLang="zh-CN" dirty="0"/>
              <a:t>AI</a:t>
            </a:r>
            <a:r>
              <a:rPr lang="zh-CN" altLang="en-US" dirty="0"/>
              <a:t> 普及，展示了多模态和自然语言处理的强大能力。</a:t>
            </a:r>
            <a:r>
              <a:rPr lang="en" altLang="zh-CN" dirty="0"/>
              <a:t>DeepMind</a:t>
            </a:r>
            <a:r>
              <a:rPr lang="zh-CN" altLang="en-US" dirty="0"/>
              <a:t> 的 </a:t>
            </a:r>
            <a:r>
              <a:rPr lang="en" altLang="zh-CN" dirty="0" err="1"/>
              <a:t>AlphaFold</a:t>
            </a:r>
            <a:r>
              <a:rPr lang="zh-CN" altLang="en-US" dirty="0"/>
              <a:t> 成功预测了 </a:t>
            </a:r>
            <a:r>
              <a:rPr lang="en-US" altLang="zh-CN" dirty="0"/>
              <a:t>2.14</a:t>
            </a:r>
            <a:r>
              <a:rPr lang="zh-CN" altLang="en-US" dirty="0"/>
              <a:t> 亿个蛋白质结构，为生命科学领域带来革命性突破。在医疗、自动驾驶和艺术创作等领域得到广泛应用。</a:t>
            </a:r>
            <a:endParaRPr lang="en-US" altLang="zh-CN" dirty="0"/>
          </a:p>
          <a:p>
            <a:r>
              <a:rPr lang="zh-CN" altLang="en" dirty="0"/>
              <a:t>同时</a:t>
            </a:r>
            <a:r>
              <a:rPr lang="zh-CN" altLang="en-US" dirty="0"/>
              <a:t>，</a:t>
            </a:r>
            <a:r>
              <a:rPr lang="en" altLang="zh-CN" dirty="0"/>
              <a:t>AI</a:t>
            </a:r>
            <a:r>
              <a:rPr lang="zh-CN" altLang="en-US" dirty="0"/>
              <a:t> 芯片（英伟达 </a:t>
            </a:r>
            <a:r>
              <a:rPr lang="en" altLang="zh-CN" dirty="0"/>
              <a:t>H200</a:t>
            </a:r>
            <a:r>
              <a:rPr lang="zh-CN" altLang="en" dirty="0"/>
              <a:t>）</a:t>
            </a:r>
            <a:r>
              <a:rPr lang="zh-CN" altLang="en-US" dirty="0"/>
              <a:t>和开源模型（</a:t>
            </a:r>
            <a:r>
              <a:rPr lang="en" altLang="zh-CN" dirty="0"/>
              <a:t>Meta</a:t>
            </a:r>
            <a:r>
              <a:rPr lang="zh-CN" altLang="en-US" dirty="0"/>
              <a:t> </a:t>
            </a:r>
            <a:r>
              <a:rPr lang="en" altLang="zh-CN" dirty="0"/>
              <a:t>Llama 2</a:t>
            </a:r>
            <a:r>
              <a:rPr lang="zh-CN" altLang="en" dirty="0"/>
              <a:t>）</a:t>
            </a:r>
            <a:r>
              <a:rPr lang="zh-CN" altLang="en-US" dirty="0"/>
              <a:t>快速发展为 </a:t>
            </a:r>
            <a:r>
              <a:rPr lang="en" altLang="zh-CN" dirty="0"/>
              <a:t>AI</a:t>
            </a:r>
            <a:r>
              <a:rPr lang="zh-CN" altLang="en-US" dirty="0"/>
              <a:t> 提供了强大发展动力。</a:t>
            </a:r>
            <a:endParaRPr lang="en-US" altLang="zh-CN" dirty="0"/>
          </a:p>
          <a:p>
            <a:r>
              <a:rPr lang="zh-CN" altLang="en-US" dirty="0"/>
              <a:t>最后，</a:t>
            </a:r>
            <a:r>
              <a:rPr lang="en" altLang="zh-CN" dirty="0"/>
              <a:t>AI</a:t>
            </a:r>
            <a:r>
              <a:rPr lang="zh-CN" altLang="en-US" dirty="0"/>
              <a:t> 伦理与监管成为焦点，欧盟推出</a:t>
            </a:r>
            <a:r>
              <a:rPr lang="en-US" altLang="zh-CN" dirty="0"/>
              <a:t>《</a:t>
            </a:r>
            <a:r>
              <a:rPr lang="zh-CN" altLang="en-US" dirty="0"/>
              <a:t>人工智能法案</a:t>
            </a:r>
            <a:r>
              <a:rPr lang="en-US" altLang="zh-CN" dirty="0"/>
              <a:t>》</a:t>
            </a:r>
            <a:r>
              <a:rPr lang="zh-CN" altLang="en-US" dirty="0"/>
              <a:t>，美国在拜登的领导下发布 </a:t>
            </a:r>
            <a:r>
              <a:rPr lang="en" altLang="zh-CN" dirty="0"/>
              <a:t>AI</a:t>
            </a:r>
            <a:r>
              <a:rPr lang="zh-CN" altLang="en-US" dirty="0"/>
              <a:t> 行政命令，强调安全与责任，也进一步加码对中国禁售最先进的英伟达</a:t>
            </a:r>
            <a:r>
              <a:rPr lang="en-US" altLang="zh-CN" dirty="0"/>
              <a:t> AI </a:t>
            </a:r>
            <a:r>
              <a:rPr lang="zh-CN" altLang="en-US" dirty="0"/>
              <a:t>芯片。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07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2"/>
                </a:solidFill>
                <a:latin typeface="Lexend" pitchFamily="2" charset="0"/>
                <a:ea typeface="+mj-ea"/>
              </a:rPr>
              <a:t>百模大战</a:t>
            </a:r>
            <a:endParaRPr lang="en-US" altLang="zh-CN" dirty="0">
              <a:solidFill>
                <a:schemeClr val="tx2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百模大战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ChatGPT</a:t>
            </a:r>
            <a:r>
              <a:rPr lang="zh-CN" altLang="en-US" dirty="0"/>
              <a:t>的引领：</a:t>
            </a:r>
            <a:endParaRPr lang="en-US" altLang="zh-CN" dirty="0"/>
          </a:p>
          <a:p>
            <a:pPr lvl="1"/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</a:t>
            </a:r>
            <a:r>
              <a:rPr lang="en" altLang="zh-CN" dirty="0"/>
              <a:t>OpenAI</a:t>
            </a:r>
            <a:r>
              <a:rPr lang="zh-CN" altLang="en-US" dirty="0"/>
              <a:t>发布</a:t>
            </a:r>
            <a:r>
              <a:rPr lang="en" altLang="zh-CN" dirty="0"/>
              <a:t>ChatGPT</a:t>
            </a:r>
            <a:r>
              <a:rPr lang="zh-CN" altLang="en" dirty="0"/>
              <a:t>，</a:t>
            </a:r>
            <a:r>
              <a:rPr lang="zh-CN" altLang="en-US" dirty="0"/>
              <a:t>迅速引爆全球对大模型的关注。</a:t>
            </a:r>
            <a:r>
              <a:rPr lang="en-US" altLang="zh-CN" dirty="0"/>
              <a:t>2023</a:t>
            </a:r>
            <a:r>
              <a:rPr lang="zh-CN" altLang="en-US" dirty="0"/>
              <a:t>年，</a:t>
            </a:r>
            <a:r>
              <a:rPr lang="en" altLang="zh-CN" dirty="0"/>
              <a:t>ChatGPT</a:t>
            </a:r>
            <a:r>
              <a:rPr lang="zh-CN" altLang="en-US" dirty="0"/>
              <a:t> 月活用户突破</a:t>
            </a:r>
            <a:r>
              <a:rPr lang="en-US" altLang="zh-CN" dirty="0"/>
              <a:t>1</a:t>
            </a:r>
            <a:r>
              <a:rPr lang="zh-CN" altLang="en-US" dirty="0"/>
              <a:t>亿，成为历史上用户增长最快的消费级应用。</a:t>
            </a:r>
          </a:p>
          <a:p>
            <a:r>
              <a:rPr lang="zh-CN" altLang="en-US" dirty="0"/>
              <a:t>国内大模型崛起：</a:t>
            </a:r>
            <a:endParaRPr lang="en-US" altLang="zh-CN" dirty="0"/>
          </a:p>
          <a:p>
            <a:pPr lvl="1"/>
            <a:r>
              <a:rPr lang="zh-CN" altLang="en-US" dirty="0"/>
              <a:t>反观国内截至 </a:t>
            </a:r>
            <a:r>
              <a:rPr lang="en-US" altLang="zh-CN" dirty="0"/>
              <a:t>2023</a:t>
            </a:r>
            <a:r>
              <a:rPr lang="zh-CN" altLang="en-US" dirty="0"/>
              <a:t> 年 </a:t>
            </a:r>
            <a:r>
              <a:rPr lang="en-US" altLang="zh-CN" dirty="0"/>
              <a:t>10</a:t>
            </a:r>
            <a:r>
              <a:rPr lang="zh-CN" altLang="en-US" dirty="0"/>
              <a:t> 月，国内已发布的大模型数量超过</a:t>
            </a:r>
            <a:r>
              <a:rPr lang="en-US" altLang="zh-CN" dirty="0"/>
              <a:t>130</a:t>
            </a:r>
            <a:r>
              <a:rPr lang="zh-CN" altLang="en-US" dirty="0"/>
              <a:t>个，大模型数量迅速增长，涵盖通用大模型、行业大模型和应用服务型大模型，也就是从</a:t>
            </a:r>
            <a:r>
              <a:rPr lang="en-US" altLang="zh-CN" dirty="0"/>
              <a:t> L0</a:t>
            </a:r>
            <a:r>
              <a:rPr lang="zh-CN" altLang="en-US" dirty="0"/>
              <a:t>、</a:t>
            </a:r>
            <a:r>
              <a:rPr lang="en-US" altLang="zh-CN" dirty="0"/>
              <a:t>L1</a:t>
            </a:r>
            <a:r>
              <a:rPr lang="zh-CN" altLang="en-US" dirty="0"/>
              <a:t>、</a:t>
            </a:r>
            <a:r>
              <a:rPr lang="en-US" altLang="zh-CN" dirty="0"/>
              <a:t>L2 </a:t>
            </a:r>
            <a:r>
              <a:rPr lang="zh-CN" altLang="en-US" dirty="0"/>
              <a:t>全覆盖。</a:t>
            </a:r>
          </a:p>
          <a:p>
            <a:r>
              <a:rPr lang="zh-CN" altLang="en-US" dirty="0"/>
              <a:t>科技巨头：</a:t>
            </a:r>
            <a:endParaRPr lang="en-US" altLang="zh-CN" dirty="0"/>
          </a:p>
          <a:p>
            <a:pPr lvl="1"/>
            <a:r>
              <a:rPr lang="zh-CN" altLang="en-US" dirty="0"/>
              <a:t>百度、阿里、腾讯、华为、字节等互联网大厂纷纷入局大模型。</a:t>
            </a:r>
            <a:r>
              <a:rPr lang="en-US" altLang="zh-CN" dirty="0"/>
              <a:t>23 </a:t>
            </a:r>
            <a:r>
              <a:rPr lang="zh-CN" altLang="en-US" dirty="0"/>
              <a:t>年</a:t>
            </a:r>
            <a:r>
              <a:rPr lang="en-US" altLang="zh-CN" dirty="0"/>
              <a:t>3 </a:t>
            </a:r>
            <a:r>
              <a:rPr lang="zh-CN" altLang="en-US" dirty="0"/>
              <a:t>月份百度率先发布“文心一言”，阿里推出“通义千问”，华为发布“盘古大模型 </a:t>
            </a:r>
            <a:r>
              <a:rPr lang="en-US" altLang="zh-CN" dirty="0"/>
              <a:t>3.0”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449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百模大战：初创企业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初创企业方面，出现了</a:t>
            </a:r>
            <a:r>
              <a:rPr lang="en-US" altLang="zh-CN" dirty="0"/>
              <a:t>AI</a:t>
            </a:r>
            <a:r>
              <a:rPr lang="zh-CN" altLang="en-US" dirty="0"/>
              <a:t> 大模型 </a:t>
            </a:r>
            <a:r>
              <a:rPr lang="en-US" altLang="zh-CN" dirty="0"/>
              <a:t>6 </a:t>
            </a:r>
            <a:r>
              <a:rPr lang="zh-CN" altLang="en-US" dirty="0"/>
              <a:t>小虎，智谱</a:t>
            </a:r>
            <a:r>
              <a:rPr lang="en" altLang="zh-CN" dirty="0"/>
              <a:t>AI</a:t>
            </a:r>
            <a:r>
              <a:rPr lang="zh-CN" altLang="en" dirty="0"/>
              <a:t>、</a:t>
            </a:r>
            <a:r>
              <a:rPr lang="zh-CN" altLang="en-US" dirty="0"/>
              <a:t>月之暗面、</a:t>
            </a:r>
            <a:r>
              <a:rPr lang="en" altLang="zh-CN" dirty="0" err="1"/>
              <a:t>MiniMax</a:t>
            </a:r>
            <a:r>
              <a:rPr lang="zh-CN" altLang="en-US" dirty="0"/>
              <a:t> 等。</a:t>
            </a:r>
            <a:endParaRPr lang="en-US" altLang="zh-CN" dirty="0"/>
          </a:p>
          <a:p>
            <a:pPr lvl="1"/>
            <a:r>
              <a:rPr lang="zh-CN" altLang="en-US" dirty="0"/>
              <a:t>百川智能：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月成立，由前搜狗</a:t>
            </a:r>
            <a:r>
              <a:rPr lang="en" altLang="zh-CN" dirty="0"/>
              <a:t>CEO</a:t>
            </a:r>
            <a:r>
              <a:rPr lang="zh-CN" altLang="en-US" dirty="0"/>
              <a:t>王小川创立。 以开源大模型为特色，迅速推出 </a:t>
            </a:r>
            <a:r>
              <a:rPr lang="en" altLang="zh-CN" dirty="0" err="1"/>
              <a:t>Baichuan</a:t>
            </a:r>
            <a:r>
              <a:rPr lang="zh-CN" altLang="en-US" dirty="0"/>
              <a:t> </a:t>
            </a:r>
            <a:r>
              <a:rPr lang="en-US" altLang="zh-CN" dirty="0"/>
              <a:t>7B/13B</a:t>
            </a:r>
            <a:r>
              <a:rPr lang="zh-CN" altLang="en-US" dirty="0"/>
              <a:t> 系列模型，并在医疗领域展开布局。</a:t>
            </a:r>
          </a:p>
          <a:p>
            <a:pPr lvl="1"/>
            <a:r>
              <a:rPr lang="zh-CN" altLang="en-US" dirty="0"/>
              <a:t>零一万物：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月成立，由李开复团队孵化，推出了 </a:t>
            </a:r>
            <a:r>
              <a:rPr lang="en" altLang="zh-CN" dirty="0"/>
              <a:t>Yi-34B</a:t>
            </a:r>
            <a:r>
              <a:rPr lang="zh-CN" altLang="en-US" dirty="0"/>
              <a:t> 模型和 </a:t>
            </a:r>
            <a:r>
              <a:rPr lang="en" altLang="zh-CN" dirty="0"/>
              <a:t>AI</a:t>
            </a:r>
            <a:r>
              <a:rPr lang="zh-CN" altLang="en-US" dirty="0"/>
              <a:t> 工作平台万知，不过因为开源代码被发现套用</a:t>
            </a:r>
            <a:r>
              <a:rPr lang="en-US" altLang="zh-CN" dirty="0"/>
              <a:t> LLAMA</a:t>
            </a:r>
            <a:r>
              <a:rPr lang="zh-CN" altLang="en-US" dirty="0"/>
              <a:t>，所以在开发者中积累了不好的口碑（不过在 </a:t>
            </a:r>
            <a:r>
              <a:rPr lang="en-US" altLang="zh-CN" dirty="0"/>
              <a:t>25 </a:t>
            </a:r>
            <a:r>
              <a:rPr lang="zh-CN" altLang="en-US" dirty="0"/>
              <a:t>年年初宣布被阿里并购）。</a:t>
            </a:r>
          </a:p>
          <a:p>
            <a:pPr lvl="1"/>
            <a:r>
              <a:rPr lang="zh-CN" altLang="en-US" dirty="0"/>
              <a:t>月之暗面：成立于</a:t>
            </a:r>
            <a:r>
              <a:rPr lang="en-US" altLang="zh-CN" dirty="0"/>
              <a:t>2023</a:t>
            </a:r>
            <a:r>
              <a:rPr lang="zh-CN" altLang="en-US" dirty="0"/>
              <a:t>年，创始人为杨植麟，推出了</a:t>
            </a:r>
            <a:r>
              <a:rPr lang="en" altLang="zh-CN" dirty="0"/>
              <a:t>Kimi</a:t>
            </a:r>
            <a:r>
              <a:rPr lang="zh-CN" altLang="en-US" dirty="0"/>
              <a:t>智能助手，凭借超长上下文输入一鸣惊人，在</a:t>
            </a:r>
            <a:r>
              <a:rPr lang="en" altLang="zh-CN" dirty="0"/>
              <a:t>C</a:t>
            </a:r>
            <a:r>
              <a:rPr lang="zh-CN" altLang="en-US" dirty="0"/>
              <a:t> 端市场迅速走红。</a:t>
            </a:r>
          </a:p>
          <a:p>
            <a:pPr lvl="1"/>
            <a:r>
              <a:rPr lang="en" altLang="zh-CN" dirty="0"/>
              <a:t>Minimax</a:t>
            </a:r>
            <a:r>
              <a:rPr lang="zh-CN" altLang="en" dirty="0"/>
              <a:t>：</a:t>
            </a:r>
            <a:r>
              <a:rPr lang="zh-CN" altLang="en-US" dirty="0"/>
              <a:t>闫俊杰带领商汤原班人马出走，早期推出了文本到视觉、文本到语音等多模态模型，并通过 </a:t>
            </a:r>
            <a:r>
              <a:rPr lang="en" altLang="zh-CN" dirty="0"/>
              <a:t>C</a:t>
            </a:r>
            <a:r>
              <a:rPr lang="zh-CN" altLang="en-US" dirty="0"/>
              <a:t>端产品专注于海外市场。</a:t>
            </a:r>
          </a:p>
        </p:txBody>
      </p:sp>
    </p:spTree>
    <p:extLst>
      <p:ext uri="{BB962C8B-B14F-4D97-AF65-F5344CB8AC3E}">
        <p14:creationId xmlns:p14="http://schemas.microsoft.com/office/powerpoint/2010/main" val="3818469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百模大战：初创企业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lvl="1"/>
            <a:r>
              <a:rPr lang="en" altLang="zh-CN" dirty="0"/>
              <a:t>Minimax</a:t>
            </a:r>
            <a:r>
              <a:rPr lang="zh-CN" altLang="en" dirty="0"/>
              <a:t>：</a:t>
            </a:r>
            <a:r>
              <a:rPr lang="zh-CN" altLang="en-US" dirty="0"/>
              <a:t>闫俊杰带领商汤原班人马出走，早期推出了文本到视觉、文本到语音等多模态模型，并通过 </a:t>
            </a:r>
            <a:r>
              <a:rPr lang="en" altLang="zh-CN" dirty="0"/>
              <a:t>C</a:t>
            </a:r>
            <a:r>
              <a:rPr lang="zh-CN" altLang="en-US" dirty="0"/>
              <a:t>端产品专注于海外市场。</a:t>
            </a:r>
          </a:p>
          <a:p>
            <a:pPr lvl="1"/>
            <a:r>
              <a:rPr lang="zh-CN" altLang="en-US" dirty="0"/>
              <a:t>阶跃星辰：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月成立，创始团队包括微软前全球副总裁姜大昕等人创立，主要归属上海的国家队，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月完成一轮</a:t>
            </a:r>
            <a:r>
              <a:rPr lang="en-US" altLang="zh-CN" dirty="0"/>
              <a:t>20</a:t>
            </a:r>
            <a:r>
              <a:rPr lang="zh-CN" altLang="en-US" dirty="0"/>
              <a:t>亿美元的融资，推出了多个多模态大模型。阶跃星辰：成立于</a:t>
            </a:r>
            <a:r>
              <a:rPr lang="en-US" altLang="zh-CN" dirty="0"/>
              <a:t>2023</a:t>
            </a:r>
            <a:r>
              <a:rPr lang="zh-CN" altLang="en-US" dirty="0"/>
              <a:t>年。</a:t>
            </a:r>
            <a:endParaRPr lang="en-US" altLang="zh-CN" dirty="0"/>
          </a:p>
          <a:p>
            <a:pPr lvl="1"/>
            <a:r>
              <a:rPr lang="zh-CN" altLang="en-US" dirty="0"/>
              <a:t>智谱</a:t>
            </a:r>
            <a:r>
              <a:rPr lang="zh-CN" altLang="en" dirty="0"/>
              <a:t>：</a:t>
            </a:r>
            <a:r>
              <a:rPr lang="zh-CN" altLang="en-US" dirty="0"/>
              <a:t>成立于</a:t>
            </a:r>
            <a:r>
              <a:rPr lang="en-US" altLang="zh-CN" dirty="0"/>
              <a:t>2019</a:t>
            </a:r>
            <a:r>
              <a:rPr lang="zh-CN" altLang="en-US" dirty="0"/>
              <a:t>年，是国内最早探索大模型的公司之一。从成立之初就专注于大模型技术</a:t>
            </a:r>
            <a:r>
              <a:rPr lang="zh-CN" altLang="en" dirty="0"/>
              <a:t>。</a:t>
            </a:r>
            <a:r>
              <a:rPr lang="en" altLang="zh-CN" dirty="0"/>
              <a:t>2023</a:t>
            </a:r>
            <a:r>
              <a:rPr lang="zh-CN" altLang="en-US" dirty="0"/>
              <a:t>年，智谱发布了 </a:t>
            </a:r>
            <a:r>
              <a:rPr lang="en" altLang="zh-CN" dirty="0"/>
              <a:t>GLM</a:t>
            </a:r>
            <a:r>
              <a:rPr lang="zh-CN" altLang="en-US" dirty="0"/>
              <a:t> 系列模型。在 </a:t>
            </a:r>
            <a:r>
              <a:rPr lang="en-US" altLang="zh-CN" dirty="0"/>
              <a:t>2023</a:t>
            </a:r>
            <a:r>
              <a:rPr lang="zh-CN" altLang="en-US" dirty="0"/>
              <a:t> 年完成多轮融资，估值超过 </a:t>
            </a:r>
            <a:r>
              <a:rPr lang="en-US" altLang="zh-CN" dirty="0"/>
              <a:t>200</a:t>
            </a:r>
            <a:r>
              <a:rPr lang="zh-CN" altLang="en-US" dirty="0"/>
              <a:t> 亿元。</a:t>
            </a:r>
          </a:p>
          <a:p>
            <a:r>
              <a:rPr lang="zh-CN" altLang="en-US" dirty="0"/>
              <a:t>科研机构：</a:t>
            </a:r>
            <a:endParaRPr lang="en-US" altLang="zh-CN" dirty="0"/>
          </a:p>
          <a:p>
            <a:pPr lvl="1"/>
            <a:r>
              <a:rPr lang="zh-CN" altLang="en-US" dirty="0"/>
              <a:t>北京智源研究院、上海人工智能研究院、清华大学、中科院等高校和科研机构，也在大模型领域取得重要进展，推动了技术的开源和普及。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6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百模大战：商业化探索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应用落地：</a:t>
            </a:r>
            <a:endParaRPr lang="en-US" altLang="zh-CN" dirty="0"/>
          </a:p>
          <a:p>
            <a:pPr lvl="1"/>
            <a:r>
              <a:rPr lang="zh-CN" altLang="en-US" dirty="0"/>
              <a:t>同年，大模型开始从实验室走向实际应用。百度“文心一言”在教育、金融等领域应用（不过没有动其搜索），阿里“通义千问”在电商和营销场景的落地（不过落地情况不是很好，</a:t>
            </a:r>
            <a:r>
              <a:rPr lang="en-US" altLang="zh-CN" dirty="0"/>
              <a:t>24 </a:t>
            </a:r>
            <a:r>
              <a:rPr lang="zh-CN" altLang="en-US" dirty="0"/>
              <a:t>年通义千问实验室拆分到不同业务，云保留通义千问实验室）。</a:t>
            </a:r>
          </a:p>
          <a:p>
            <a:r>
              <a:rPr lang="zh-CN" altLang="en-US" dirty="0"/>
              <a:t>价格战与成本压力：</a:t>
            </a:r>
            <a:endParaRPr lang="en-US" altLang="zh-CN" dirty="0"/>
          </a:p>
          <a:p>
            <a:pPr lvl="1"/>
            <a:r>
              <a:rPr lang="en-US" altLang="zh-CN" dirty="0"/>
              <a:t>2023</a:t>
            </a:r>
            <a:r>
              <a:rPr lang="zh-CN" altLang="en-US" dirty="0"/>
              <a:t>年下半年，大模型企业开始通过降价策略争夺市场。字节的“豆包大模型”将每千 </a:t>
            </a:r>
            <a:r>
              <a:rPr lang="en" altLang="zh-CN" dirty="0"/>
              <a:t>tokens</a:t>
            </a:r>
            <a:r>
              <a:rPr lang="zh-CN" altLang="en-US" dirty="0"/>
              <a:t> 输入价格降至 </a:t>
            </a:r>
            <a:r>
              <a:rPr lang="en-US" altLang="zh-CN" dirty="0"/>
              <a:t>0.003</a:t>
            </a:r>
            <a:r>
              <a:rPr lang="zh-CN" altLang="en-US" dirty="0"/>
              <a:t> 元，比行业价格低 </a:t>
            </a:r>
            <a:r>
              <a:rPr lang="en-US" altLang="zh-CN" dirty="0"/>
              <a:t>85%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算力与成本挑战：</a:t>
            </a:r>
            <a:endParaRPr lang="en-US" altLang="zh-CN" dirty="0"/>
          </a:p>
          <a:p>
            <a:pPr lvl="1"/>
            <a:r>
              <a:rPr lang="zh-CN" altLang="en-US" dirty="0"/>
              <a:t>大模型的训练和推理成本高昂，算力资源成为制约发展的关键因素。</a:t>
            </a:r>
            <a:r>
              <a:rPr lang="en" altLang="zh-CN" dirty="0"/>
              <a:t>GPT-4</a:t>
            </a:r>
            <a:r>
              <a:rPr lang="zh-CN" altLang="en-US" dirty="0"/>
              <a:t> 训练需要 </a:t>
            </a:r>
            <a:r>
              <a:rPr lang="en-US" altLang="zh-CN" dirty="0"/>
              <a:t>1</a:t>
            </a:r>
            <a:r>
              <a:rPr lang="zh-CN" altLang="en-US" dirty="0"/>
              <a:t> 万</a:t>
            </a:r>
            <a:r>
              <a:rPr lang="en-US" altLang="zh-CN" dirty="0"/>
              <a:t>NV</a:t>
            </a:r>
            <a:r>
              <a:rPr lang="zh-CN" altLang="en-US" dirty="0"/>
              <a:t> </a:t>
            </a:r>
            <a:r>
              <a:rPr lang="en" altLang="zh-CN" dirty="0"/>
              <a:t>A100</a:t>
            </a:r>
            <a:r>
              <a:rPr lang="zh-CN" altLang="en-US" dirty="0"/>
              <a:t>，成本高达 </a:t>
            </a:r>
            <a:r>
              <a:rPr lang="en-US" altLang="zh-CN" dirty="0"/>
              <a:t>1</a:t>
            </a:r>
            <a:r>
              <a:rPr lang="zh-CN" altLang="en-US" dirty="0"/>
              <a:t> 亿美元。</a:t>
            </a:r>
          </a:p>
        </p:txBody>
      </p:sp>
    </p:spTree>
    <p:extLst>
      <p:ext uri="{BB962C8B-B14F-4D97-AF65-F5344CB8AC3E}">
        <p14:creationId xmlns:p14="http://schemas.microsoft.com/office/powerpoint/2010/main" val="2972427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/>
              <a:t>多模态与生成式</a:t>
            </a:r>
            <a:r>
              <a:rPr lang="en" altLang="zh-CN" dirty="0"/>
              <a:t>AI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36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ECD6-5032-303D-670F-B677C24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多模态与生成式</a:t>
            </a:r>
            <a:r>
              <a:rPr lang="en" altLang="zh-CN" dirty="0"/>
              <a:t>AI</a:t>
            </a:r>
            <a:r>
              <a:rPr lang="zh-CN" altLang="en-US" dirty="0"/>
              <a:t>：</a:t>
            </a:r>
            <a:r>
              <a:rPr lang="en" altLang="zh-CN" dirty="0"/>
              <a:t>GPT-4</a:t>
            </a:r>
            <a:r>
              <a:rPr lang="zh-CN" altLang="en-US" dirty="0"/>
              <a:t> 发布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9B41D-E7AC-B3EF-1F7F-5C00D097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GPT-4</a:t>
            </a:r>
            <a:r>
              <a:rPr lang="zh-CN" altLang="en-US" dirty="0"/>
              <a:t> 发布： </a:t>
            </a:r>
            <a:endParaRPr lang="en-US" altLang="zh-CN" dirty="0"/>
          </a:p>
          <a:p>
            <a:pPr lvl="1"/>
            <a:r>
              <a:rPr lang="en" altLang="zh-CN" dirty="0"/>
              <a:t>OpenAI</a:t>
            </a:r>
            <a:r>
              <a:rPr lang="zh-CN" altLang="en-US" dirty="0"/>
              <a:t> 在 </a:t>
            </a:r>
            <a:r>
              <a:rPr lang="en-US" altLang="zh-CN" dirty="0"/>
              <a:t>2023</a:t>
            </a:r>
            <a:r>
              <a:rPr lang="zh-CN" altLang="en-US" dirty="0"/>
              <a:t> 年 </a:t>
            </a:r>
            <a:r>
              <a:rPr lang="en-US" altLang="zh-CN" dirty="0"/>
              <a:t>3</a:t>
            </a:r>
            <a:r>
              <a:rPr lang="zh-CN" altLang="en-US" dirty="0"/>
              <a:t> 月发布 </a:t>
            </a:r>
            <a:r>
              <a:rPr lang="en" altLang="zh-CN" dirty="0"/>
              <a:t>GPT-4</a:t>
            </a:r>
            <a:r>
              <a:rPr lang="zh-CN" altLang="en-US" dirty="0"/>
              <a:t> 多模态大模型，能够处理文本和图像，并在复杂任务中表现出色。</a:t>
            </a:r>
            <a:endParaRPr lang="en-US" altLang="zh-CN" dirty="0"/>
          </a:p>
          <a:p>
            <a:r>
              <a:rPr lang="zh-CN" altLang="en-US" dirty="0"/>
              <a:t>意义： </a:t>
            </a:r>
            <a:endParaRPr lang="en-US" altLang="zh-CN" dirty="0"/>
          </a:p>
          <a:p>
            <a:pPr lvl="1"/>
            <a:r>
              <a:rPr lang="en" altLang="zh-CN" dirty="0"/>
              <a:t>GPT-4</a:t>
            </a:r>
            <a:r>
              <a:rPr lang="zh-CN" altLang="en-US" dirty="0"/>
              <a:t> 发布进一步推动了生成式 </a:t>
            </a:r>
            <a:r>
              <a:rPr lang="en" altLang="zh-CN" dirty="0"/>
              <a:t>AI</a:t>
            </a:r>
            <a:r>
              <a:rPr lang="zh-CN" altLang="en-US" dirty="0"/>
              <a:t> 普及和成熟，展示了在自然语言处理、代码生成等领域的强大能力。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多模态大模型 </a:t>
            </a:r>
            <a:r>
              <a:rPr lang="en-US" altLang="zh-CN" dirty="0"/>
              <a:t>OpenAI</a:t>
            </a:r>
            <a:r>
              <a:rPr lang="zh-CN" altLang="en-US" dirty="0"/>
              <a:t> </a:t>
            </a:r>
            <a:r>
              <a:rPr lang="en" altLang="zh-CN" dirty="0"/>
              <a:t>GPT-4</a:t>
            </a:r>
            <a:r>
              <a:rPr lang="zh-CN" altLang="en-US" dirty="0"/>
              <a:t>、</a:t>
            </a:r>
            <a:r>
              <a:rPr lang="en" altLang="zh-CN" dirty="0"/>
              <a:t>DALL·E 2</a:t>
            </a:r>
            <a:r>
              <a:rPr lang="zh-CN" altLang="en-US" dirty="0"/>
              <a:t>  成为生成式 </a:t>
            </a:r>
            <a:r>
              <a:rPr lang="en" altLang="zh-CN" dirty="0"/>
              <a:t>AI</a:t>
            </a:r>
            <a:r>
              <a:rPr lang="zh-CN" altLang="en-US" dirty="0"/>
              <a:t> 技术的主流路线，推动了文本、图像、视频等多模态内容的生成与应用。</a:t>
            </a:r>
          </a:p>
          <a:p>
            <a:r>
              <a:rPr lang="zh-CN" altLang="en-US" dirty="0"/>
              <a:t>生成式图像领域迎来了 </a:t>
            </a:r>
            <a:r>
              <a:rPr lang="en" altLang="zh-CN" dirty="0"/>
              <a:t>Stable Diffusion</a:t>
            </a:r>
            <a:r>
              <a:rPr lang="zh-CN" altLang="en-US" dirty="0"/>
              <a:t> 等开源工具的繁荣，而生成式视频领域在</a:t>
            </a:r>
            <a:r>
              <a:rPr lang="en-US" altLang="zh-CN" dirty="0"/>
              <a:t>23 </a:t>
            </a:r>
            <a:r>
              <a:rPr lang="zh-CN" altLang="en-US" dirty="0"/>
              <a:t>年下半年迎来了</a:t>
            </a:r>
            <a:r>
              <a:rPr lang="en" altLang="zh-CN" dirty="0"/>
              <a:t>Runway</a:t>
            </a:r>
            <a:r>
              <a:rPr lang="zh-CN" altLang="en-US" dirty="0"/>
              <a:t>、</a:t>
            </a:r>
            <a:r>
              <a:rPr lang="en-US" altLang="zh-CN" dirty="0"/>
              <a:t>Pika</a:t>
            </a:r>
            <a:r>
              <a:rPr lang="zh-CN" altLang="en-US" dirty="0"/>
              <a:t> 等应用。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49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" altLang="zh-CN" dirty="0">
                <a:latin typeface="Lexend" pitchFamily="2" charset="0"/>
              </a:rPr>
              <a:t>AI</a:t>
            </a:r>
            <a:r>
              <a:rPr lang="zh-CN" altLang="en-US" dirty="0">
                <a:latin typeface="Lexend" pitchFamily="2" charset="0"/>
              </a:rPr>
              <a:t> 在跨学科领域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147930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29477</TotalTime>
  <Words>1498</Words>
  <Application>Microsoft Macintosh PowerPoint</Application>
  <PresentationFormat>自定义</PresentationFormat>
  <Paragraphs>85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百模大战</vt:lpstr>
      <vt:lpstr>百模大战：初创企业</vt:lpstr>
      <vt:lpstr>百模大战：初创企业</vt:lpstr>
      <vt:lpstr>百模大战：商业化探索</vt:lpstr>
      <vt:lpstr>PowerPoint 演示文稿</vt:lpstr>
      <vt:lpstr>多模态与生成式AI：GPT-4 发布</vt:lpstr>
      <vt:lpstr>PowerPoint 演示文稿</vt:lpstr>
      <vt:lpstr>医疗和生命科学中的应用</vt:lpstr>
      <vt:lpstr>PowerPoint 演示文稿</vt:lpstr>
      <vt:lpstr>AI 自动驾驶应用</vt:lpstr>
      <vt:lpstr>PowerPoint 演示文稿</vt:lpstr>
      <vt:lpstr>AI 开源生态的繁荣</vt:lpstr>
      <vt:lpstr>PowerPoint 演示文稿</vt:lpstr>
      <vt:lpstr>AI芯片与硬件的突破</vt:lpstr>
      <vt:lpstr>PowerPoint 演示文稿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9981</cp:revision>
  <cp:lastPrinted>2023-09-08T09:14:01Z</cp:lastPrinted>
  <dcterms:created xsi:type="dcterms:W3CDTF">2020-08-28T08:44:19Z</dcterms:created>
  <dcterms:modified xsi:type="dcterms:W3CDTF">2025-01-26T21:29:41Z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