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905" r:id="rId2"/>
    <p:sldMasterId id="2147483948" r:id="rId3"/>
    <p:sldMasterId id="2147483950" r:id="rId4"/>
    <p:sldMasterId id="2147483683" r:id="rId5"/>
  </p:sldMasterIdLst>
  <p:notesMasterIdLst>
    <p:notesMasterId r:id="rId28"/>
  </p:notesMasterIdLst>
  <p:handoutMasterIdLst>
    <p:handoutMasterId r:id="rId29"/>
  </p:handoutMasterIdLst>
  <p:sldIdLst>
    <p:sldId id="603" r:id="rId6"/>
    <p:sldId id="2441" r:id="rId7"/>
    <p:sldId id="2473" r:id="rId8"/>
    <p:sldId id="2465" r:id="rId9"/>
    <p:sldId id="2474" r:id="rId10"/>
    <p:sldId id="2484" r:id="rId11"/>
    <p:sldId id="2467" r:id="rId12"/>
    <p:sldId id="2481" r:id="rId13"/>
    <p:sldId id="2480" r:id="rId14"/>
    <p:sldId id="2476" r:id="rId15"/>
    <p:sldId id="2468" r:id="rId16"/>
    <p:sldId id="2475" r:id="rId17"/>
    <p:sldId id="2466" r:id="rId18"/>
    <p:sldId id="2483" r:id="rId19"/>
    <p:sldId id="2477" r:id="rId20"/>
    <p:sldId id="2469" r:id="rId21"/>
    <p:sldId id="2479" r:id="rId22"/>
    <p:sldId id="2478" r:id="rId23"/>
    <p:sldId id="2470" r:id="rId24"/>
    <p:sldId id="2482" r:id="rId25"/>
    <p:sldId id="2449" r:id="rId26"/>
    <p:sldId id="582" r:id="rId27"/>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32FF"/>
    <a:srgbClr val="1D1D1A"/>
    <a:srgbClr val="595757"/>
    <a:srgbClr val="221815"/>
    <a:srgbClr val="91A2BF"/>
    <a:srgbClr val="66BA36"/>
    <a:srgbClr val="E4EBEA"/>
    <a:srgbClr val="C00000"/>
    <a:srgbClr val="FFF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1" autoAdjust="0"/>
    <p:restoredTop sz="96291" autoAdjust="0"/>
  </p:normalViewPr>
  <p:slideViewPr>
    <p:cSldViewPr snapToGrid="0" snapToObjects="1">
      <p:cViewPr varScale="1">
        <p:scale>
          <a:sx n="122" d="100"/>
          <a:sy n="122" d="100"/>
        </p:scale>
        <p:origin x="240" y="31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688"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1/28/25</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1/28/25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07326F3-4732-B74B-9C70-D0992466E499}" type="slidenum">
              <a:rPr lang="en-US" smtClean="0"/>
              <a:t>1</a:t>
            </a:fld>
            <a:endParaRPr lang="en-US"/>
          </a:p>
        </p:txBody>
      </p:sp>
    </p:spTree>
    <p:extLst>
      <p:ext uri="{BB962C8B-B14F-4D97-AF65-F5344CB8AC3E}">
        <p14:creationId xmlns:p14="http://schemas.microsoft.com/office/powerpoint/2010/main" val="196116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2</a:t>
            </a:fld>
            <a:endParaRPr kumimoji="1" lang="zh-CN" altLang="en-US"/>
          </a:p>
        </p:txBody>
      </p:sp>
    </p:spTree>
    <p:extLst>
      <p:ext uri="{BB962C8B-B14F-4D97-AF65-F5344CB8AC3E}">
        <p14:creationId xmlns:p14="http://schemas.microsoft.com/office/powerpoint/2010/main" val="1304582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5</a:t>
            </a:fld>
            <a:endParaRPr kumimoji="1" lang="zh-CN" altLang="en-US"/>
          </a:p>
        </p:txBody>
      </p:sp>
    </p:spTree>
    <p:extLst>
      <p:ext uri="{BB962C8B-B14F-4D97-AF65-F5344CB8AC3E}">
        <p14:creationId xmlns:p14="http://schemas.microsoft.com/office/powerpoint/2010/main" val="375105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8</a:t>
            </a:fld>
            <a:endParaRPr kumimoji="1" lang="zh-CN" altLang="en-US"/>
          </a:p>
        </p:txBody>
      </p:sp>
    </p:spTree>
    <p:extLst>
      <p:ext uri="{BB962C8B-B14F-4D97-AF65-F5344CB8AC3E}">
        <p14:creationId xmlns:p14="http://schemas.microsoft.com/office/powerpoint/2010/main" val="2586645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10</a:t>
            </a:fld>
            <a:endParaRPr kumimoji="1" lang="zh-CN" altLang="en-US"/>
          </a:p>
        </p:txBody>
      </p:sp>
    </p:spTree>
    <p:extLst>
      <p:ext uri="{BB962C8B-B14F-4D97-AF65-F5344CB8AC3E}">
        <p14:creationId xmlns:p14="http://schemas.microsoft.com/office/powerpoint/2010/main" val="773833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12</a:t>
            </a:fld>
            <a:endParaRPr kumimoji="1" lang="zh-CN" altLang="en-US"/>
          </a:p>
        </p:txBody>
      </p:sp>
    </p:spTree>
    <p:extLst>
      <p:ext uri="{BB962C8B-B14F-4D97-AF65-F5344CB8AC3E}">
        <p14:creationId xmlns:p14="http://schemas.microsoft.com/office/powerpoint/2010/main" val="2437136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15</a:t>
            </a:fld>
            <a:endParaRPr kumimoji="1" lang="zh-CN" altLang="en-US"/>
          </a:p>
        </p:txBody>
      </p:sp>
    </p:spTree>
    <p:extLst>
      <p:ext uri="{BB962C8B-B14F-4D97-AF65-F5344CB8AC3E}">
        <p14:creationId xmlns:p14="http://schemas.microsoft.com/office/powerpoint/2010/main" val="3466373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18</a:t>
            </a:fld>
            <a:endParaRPr kumimoji="1" lang="zh-CN" altLang="en-US"/>
          </a:p>
        </p:txBody>
      </p:sp>
    </p:spTree>
    <p:extLst>
      <p:ext uri="{BB962C8B-B14F-4D97-AF65-F5344CB8AC3E}">
        <p14:creationId xmlns:p14="http://schemas.microsoft.com/office/powerpoint/2010/main" val="2862198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20</a:t>
            </a:fld>
            <a:endParaRPr kumimoji="1" lang="zh-CN" altLang="en-US"/>
          </a:p>
        </p:txBody>
      </p:sp>
    </p:spTree>
    <p:extLst>
      <p:ext uri="{BB962C8B-B14F-4D97-AF65-F5344CB8AC3E}">
        <p14:creationId xmlns:p14="http://schemas.microsoft.com/office/powerpoint/2010/main" val="36230351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lumMod val="5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1460F0-4107-44B1-9AC0-A3E3C7045FFE}"/>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4" name="TextBox 3">
            <a:extLst>
              <a:ext uri="{FF2B5EF4-FFF2-40B4-BE49-F238E27FC236}">
                <a16:creationId xmlns:a16="http://schemas.microsoft.com/office/drawing/2014/main" id="{7084E815-EB58-B7F4-CA07-DB3A06195A8C}"/>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5" name="图片 4">
            <a:extLst>
              <a:ext uri="{FF2B5EF4-FFF2-40B4-BE49-F238E27FC236}">
                <a16:creationId xmlns:a16="http://schemas.microsoft.com/office/drawing/2014/main" id="{E610E3CC-989A-8250-417F-7E17E488D201}"/>
              </a:ext>
            </a:extLst>
          </p:cNvPr>
          <p:cNvPicPr>
            <a:picLocks noChangeAspect="1"/>
          </p:cNvPicPr>
          <p:nvPr userDrawn="1"/>
        </p:nvPicPr>
        <p:blipFill>
          <a:blip r:embed="rId2"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2B6BBB75-E7CF-676E-F204-FA4CCAFAF988}"/>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Medium" panose="020B0602020204020303" pitchFamily="34" charset="-79"/>
              </a:rPr>
              <a:t>GitHub</a:t>
            </a:r>
            <a:r>
              <a:rPr lang="zh-CN" altLang="en-US" sz="1100" dirty="0">
                <a:solidFill>
                  <a:schemeClr val="tx2"/>
                </a:solidFill>
                <a:latin typeface="Gill Sans MT" panose="020B0502020104020203" pitchFamily="34" charset="0"/>
                <a:ea typeface="+mj-ea"/>
                <a:cs typeface="Futura-Medium" panose="020B0602020204020303" pitchFamily="34" charset="-79"/>
              </a:rPr>
              <a:t> </a:t>
            </a:r>
            <a:r>
              <a:rPr lang="en-US" altLang="zh-CN" sz="1100" dirty="0">
                <a:solidFill>
                  <a:schemeClr val="tx2"/>
                </a:solidFill>
                <a:latin typeface="Gill Sans MT" panose="020B0502020104020203" pitchFamily="34" charset="0"/>
                <a:ea typeface="+mj-ea"/>
                <a:cs typeface="Futura-Medium" panose="020B0602020204020303" pitchFamily="34" charset="-79"/>
              </a:rPr>
              <a:t>https://</a:t>
            </a:r>
            <a:r>
              <a:rPr lang="en-US" altLang="zh-CN" sz="1100" dirty="0" err="1">
                <a:solidFill>
                  <a:schemeClr val="tx2"/>
                </a:solidFill>
                <a:latin typeface="Gill Sans MT" panose="020B0502020104020203" pitchFamily="34" charset="0"/>
                <a:ea typeface="+mj-ea"/>
                <a:cs typeface="Futura-Medium" panose="020B0602020204020303" pitchFamily="34" charset="-79"/>
              </a:rPr>
              <a:t>github.com</a:t>
            </a:r>
            <a:r>
              <a:rPr lang="en-US" altLang="zh-CN" sz="1100" dirty="0">
                <a:solidFill>
                  <a:schemeClr val="tx2"/>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Medium" panose="020B0602020204020303" pitchFamily="34" charset="-79"/>
              </a:rPr>
              <a:t>AIFoundation</a:t>
            </a:r>
            <a:endParaRPr lang="en-US" sz="1100" dirty="0">
              <a:solidFill>
                <a:schemeClr val="tx2"/>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2951395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E415327-0213-194E-B61D-B6ACD31780B0}"/>
              </a:ext>
            </a:extLst>
          </p:cNvPr>
          <p:cNvSpPr>
            <a:spLocks noGrp="1"/>
          </p:cNvSpPr>
          <p:nvPr>
            <p:ph type="title"/>
          </p:nvPr>
        </p:nvSpPr>
        <p:spPr>
          <a:xfrm>
            <a:off x="623635" y="522789"/>
            <a:ext cx="10963473"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Lexend" pitchFamily="2" charset="0"/>
                <a:ea typeface="微软雅黑" pitchFamily="34" charset="-122"/>
                <a:cs typeface="Futura-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6F51793D-2582-2644-B9F5-2A41076AAC3F}"/>
              </a:ext>
            </a:extLst>
          </p:cNvPr>
          <p:cNvSpPr>
            <a:spLocks noGrp="1"/>
          </p:cNvSpPr>
          <p:nvPr>
            <p:ph sz="half" idx="1" hasCustomPrompt="1"/>
          </p:nvPr>
        </p:nvSpPr>
        <p:spPr>
          <a:xfrm>
            <a:off x="623635" y="1246909"/>
            <a:ext cx="10963473" cy="5108171"/>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471818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Lexend" pitchFamily="2" charset="0"/>
                <a:ea typeface="微软雅黑" pitchFamily="34" charset="-122"/>
                <a:cs typeface="Futura-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95400"/>
            <a:ext cx="11161240" cy="5085928"/>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2849391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Lexend" pitchFamily="2"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839072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篇章页">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BD3EAA6-5124-3D4A-95FF-740B70F603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2" name="TextBox 2">
            <a:extLst>
              <a:ext uri="{FF2B5EF4-FFF2-40B4-BE49-F238E27FC236}">
                <a16:creationId xmlns:a16="http://schemas.microsoft.com/office/drawing/2014/main" id="{F3652C3B-3BDF-C967-C9F7-FC41B185F5A1}"/>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62216C8F-403B-B46A-188F-43EEF71787A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1503A16B-634D-EAB9-B25D-7FC30383ACC6}"/>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1F0AA649-F2A3-8307-89FA-873D519CD422}"/>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Medium" panose="020B0602020204020303" pitchFamily="34" charset="-79"/>
              </a:rPr>
              <a:t>GitHub</a:t>
            </a:r>
            <a:r>
              <a:rPr lang="zh-CN" altLang="en-US" sz="1100" dirty="0">
                <a:solidFill>
                  <a:schemeClr val="tx2"/>
                </a:solidFill>
                <a:latin typeface="Gill Sans MT" panose="020B0502020104020203" pitchFamily="34" charset="0"/>
                <a:ea typeface="+mj-ea"/>
                <a:cs typeface="Futura-Medium" panose="020B0602020204020303" pitchFamily="34" charset="-79"/>
              </a:rPr>
              <a:t> </a:t>
            </a:r>
            <a:r>
              <a:rPr lang="en-US" altLang="zh-CN" sz="1100" dirty="0">
                <a:solidFill>
                  <a:schemeClr val="tx2"/>
                </a:solidFill>
                <a:latin typeface="Gill Sans MT" panose="020B0502020104020203" pitchFamily="34" charset="0"/>
                <a:ea typeface="+mj-ea"/>
                <a:cs typeface="Futura-Medium" panose="020B0602020204020303" pitchFamily="34" charset="-79"/>
              </a:rPr>
              <a:t>https://</a:t>
            </a:r>
            <a:r>
              <a:rPr lang="en-US" altLang="zh-CN" sz="1100" dirty="0" err="1">
                <a:solidFill>
                  <a:schemeClr val="tx2"/>
                </a:solidFill>
                <a:latin typeface="Gill Sans MT" panose="020B0502020104020203" pitchFamily="34" charset="0"/>
                <a:ea typeface="+mj-ea"/>
                <a:cs typeface="Futura-Medium" panose="020B0602020204020303" pitchFamily="34" charset="-79"/>
              </a:rPr>
              <a:t>github.com</a:t>
            </a:r>
            <a:r>
              <a:rPr lang="en-US" altLang="zh-CN" sz="1100" dirty="0">
                <a:solidFill>
                  <a:schemeClr val="tx2"/>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Medium" panose="020B0602020204020303" pitchFamily="34" charset="-79"/>
              </a:rPr>
              <a:t>AIFoundation</a:t>
            </a:r>
            <a:endParaRPr lang="en-US" sz="1100" dirty="0">
              <a:solidFill>
                <a:schemeClr val="tx2"/>
              </a:solidFill>
              <a:latin typeface="Gill Sans MT" panose="020B0502020104020203" pitchFamily="34" charset="0"/>
              <a:ea typeface="+mj-ea"/>
              <a:cs typeface="Futura-Medium" panose="020B0602020204020303" pitchFamily="34" charset="-79"/>
            </a:endParaRPr>
          </a:p>
        </p:txBody>
      </p:sp>
      <p:sp>
        <p:nvSpPr>
          <p:cNvPr id="7" name="内容占位符 2">
            <a:extLst>
              <a:ext uri="{FF2B5EF4-FFF2-40B4-BE49-F238E27FC236}">
                <a16:creationId xmlns:a16="http://schemas.microsoft.com/office/drawing/2014/main" id="{35A58353-89D2-75E1-4F31-34BFB4BE3291}"/>
              </a:ext>
            </a:extLst>
          </p:cNvPr>
          <p:cNvSpPr>
            <a:spLocks noGrp="1"/>
          </p:cNvSpPr>
          <p:nvPr>
            <p:ph sz="half" idx="1"/>
          </p:nvPr>
        </p:nvSpPr>
        <p:spPr>
          <a:xfrm>
            <a:off x="481757" y="2406869"/>
            <a:ext cx="11161240" cy="3603651"/>
          </a:xfrm>
          <a:prstGeom prst="rect">
            <a:avLst/>
          </a:prstGeom>
          <a:noFill/>
        </p:spPr>
        <p:txBody>
          <a:bodyPr anchor="ctr">
            <a:normAutofit/>
          </a:bodyPr>
          <a:lstStyle>
            <a:lvl1pPr marL="0" marR="0" indent="0" algn="ctr" defTabSz="1218804" rtl="0" eaLnBrk="0" fontAlgn="base" latinLnBrk="0" hangingPunct="0">
              <a:lnSpc>
                <a:spcPct val="10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bg1"/>
                </a:solidFill>
                <a:effectLst/>
                <a:uLnTx/>
                <a:uFillTx/>
                <a:latin typeface="Futura-Medium" panose="020B0602020204020303" pitchFamily="34" charset="-79"/>
                <a:ea typeface="微软雅黑" pitchFamily="34" charset="-122"/>
                <a:cs typeface="Futura-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1807900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04664"/>
            <a:ext cx="10963473" cy="589190"/>
          </a:xfrm>
          <a:prstGeom prst="rect">
            <a:avLst/>
          </a:prstGeom>
        </p:spPr>
        <p:txBody>
          <a:bodyPr anchor="ctr"/>
          <a:lstStyle>
            <a:lvl1pPr>
              <a:defRPr sz="3200" b="1">
                <a:solidFill>
                  <a:schemeClr val="tx1">
                    <a:lumMod val="95000"/>
                  </a:schemeClr>
                </a:solidFill>
                <a:latin typeface="Futura-Medium" panose="020B0602020204020303" pitchFamily="34" charset="-79"/>
                <a:ea typeface="微软雅黑" panose="020B0503020204020204" pitchFamily="34" charset="-122"/>
                <a:cs typeface="Futura-Medium" panose="020B0602020204020303" pitchFamily="34" charset="-79"/>
              </a:defRPr>
            </a:lvl1pPr>
          </a:lstStyle>
          <a:p>
            <a:r>
              <a:rPr lang="zh-CN" altLang="en-US" dirty="0"/>
              <a:t>单击此处编辑母版标题样式</a:t>
            </a:r>
          </a:p>
        </p:txBody>
      </p:sp>
      <p:sp>
        <p:nvSpPr>
          <p:cNvPr id="10" name="内容占位符 2"/>
          <p:cNvSpPr>
            <a:spLocks noGrp="1"/>
          </p:cNvSpPr>
          <p:nvPr>
            <p:ph sz="half" idx="1"/>
          </p:nvPr>
        </p:nvSpPr>
        <p:spPr>
          <a:xfrm>
            <a:off x="623635" y="1196752"/>
            <a:ext cx="10963473" cy="5197702"/>
          </a:xfrm>
          <a:prstGeom prst="rect">
            <a:avLst/>
          </a:prstGeom>
        </p:spPr>
        <p:txBody>
          <a:bodyPr/>
          <a:lstStyle>
            <a:lvl1pPr marL="239106" indent="-239106">
              <a:lnSpc>
                <a:spcPct val="150000"/>
              </a:lnSpc>
              <a:spcBef>
                <a:spcPts val="0"/>
              </a:spcBef>
              <a:buClr>
                <a:schemeClr val="accent2">
                  <a:lumMod val="90000"/>
                </a:schemeClr>
              </a:buClr>
              <a:defRPr sz="2000" b="0">
                <a:solidFill>
                  <a:schemeClr val="tx1">
                    <a:lumMod val="95000"/>
                  </a:schemeClr>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tx1">
                    <a:lumMod val="95000"/>
                  </a:schemeClr>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tx1">
                    <a:lumMod val="95000"/>
                  </a:schemeClr>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337576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hasCustomPrompt="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tx1"/>
                </a:solidFill>
                <a:effectLst/>
                <a:uLnTx/>
                <a:uFillTx/>
                <a:latin typeface="Futura-Medium" panose="020B0602020204020303" pitchFamily="34" charset="-79"/>
                <a:ea typeface="微软雅黑" pitchFamily="34" charset="-122"/>
                <a:cs typeface="Futura-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en-US" altLang="zh-CN" dirty="0"/>
              <a:t>N.</a:t>
            </a:r>
            <a:r>
              <a:rPr lang="zh-CN" altLang="en-US" dirty="0"/>
              <a:t> 单击此处编辑母版文本样式</a:t>
            </a:r>
          </a:p>
        </p:txBody>
      </p:sp>
    </p:spTree>
    <p:extLst>
      <p:ext uri="{BB962C8B-B14F-4D97-AF65-F5344CB8AC3E}">
        <p14:creationId xmlns:p14="http://schemas.microsoft.com/office/powerpoint/2010/main" val="238927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623635" y="1351536"/>
            <a:ext cx="10963473" cy="4957784"/>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370003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60DD1-8AC3-8F46-9D2D-BF81187F43FC}"/>
              </a:ext>
            </a:extLst>
          </p:cNvPr>
          <p:cNvSpPr txBox="1"/>
          <p:nvPr userDrawn="1"/>
        </p:nvSpPr>
        <p:spPr>
          <a:xfrm>
            <a:off x="1502228" y="2617826"/>
            <a:ext cx="5127171" cy="1323439"/>
          </a:xfrm>
          <a:prstGeom prst="rect">
            <a:avLst/>
          </a:prstGeom>
          <a:noFill/>
        </p:spPr>
        <p:txBody>
          <a:bodyPr wrap="square" rtlCol="0">
            <a:spAutoFit/>
          </a:bodyPr>
          <a:lstStyle/>
          <a:p>
            <a:pPr algn="l"/>
            <a:r>
              <a:rPr lang="en-US" sz="8000" dirty="0">
                <a:solidFill>
                  <a:srgbClr val="221815"/>
                </a:solidFill>
                <a:latin typeface="Futura-Medium" panose="020B0602020204020303" pitchFamily="34" charset="-79"/>
                <a:cs typeface="Futura-Medium" panose="020B0602020204020303" pitchFamily="34" charset="-79"/>
              </a:rPr>
              <a:t>Thank you</a:t>
            </a:r>
          </a:p>
        </p:txBody>
      </p:sp>
    </p:spTree>
    <p:extLst>
      <p:ext uri="{BB962C8B-B14F-4D97-AF65-F5344CB8AC3E}">
        <p14:creationId xmlns:p14="http://schemas.microsoft.com/office/powerpoint/2010/main" val="3664786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5.xml"/><Relationship Id="rId1" Type="http://schemas.openxmlformats.org/officeDocument/2006/relationships/slideLayout" Target="../slideLayouts/slideLayout9.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DAA57E4D-57AC-4B4A-BA6C-86FA5001E09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7" name="TextBox 3">
            <a:extLst>
              <a:ext uri="{FF2B5EF4-FFF2-40B4-BE49-F238E27FC236}">
                <a16:creationId xmlns:a16="http://schemas.microsoft.com/office/drawing/2014/main" id="{B55D2D48-944A-9C4D-BB22-D76C71F4D94F}"/>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9" name="图片 8">
            <a:extLst>
              <a:ext uri="{FF2B5EF4-FFF2-40B4-BE49-F238E27FC236}">
                <a16:creationId xmlns:a16="http://schemas.microsoft.com/office/drawing/2014/main" id="{DBE738B7-F398-0746-82A7-6856A70110C5}"/>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10" name="TextBox 2">
            <a:extLst>
              <a:ext uri="{FF2B5EF4-FFF2-40B4-BE49-F238E27FC236}">
                <a16:creationId xmlns:a16="http://schemas.microsoft.com/office/drawing/2014/main" id="{0021EBA7-FAE3-FF4A-A451-258276F9F3D7}"/>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Medium" panose="020B0602020204020303" pitchFamily="34" charset="-79"/>
              </a:rPr>
              <a:t>GitHub</a:t>
            </a:r>
            <a:r>
              <a:rPr lang="zh-CN" altLang="en-US" sz="1100" dirty="0">
                <a:solidFill>
                  <a:srgbClr val="374154"/>
                </a:solidFill>
                <a:latin typeface="Gill Sans MT" panose="020B0502020104020203" pitchFamily="34" charset="0"/>
                <a:ea typeface="+mj-ea"/>
                <a:cs typeface="Futura-Medium" panose="020B0602020204020303" pitchFamily="34" charset="-79"/>
              </a:rPr>
              <a:t> </a:t>
            </a:r>
            <a:r>
              <a:rPr lang="en-US" altLang="zh-CN" sz="1100" dirty="0">
                <a:solidFill>
                  <a:srgbClr val="C7000B"/>
                </a:solidFill>
                <a:latin typeface="Gill Sans MT" panose="020B0502020104020203" pitchFamily="34" charset="0"/>
                <a:ea typeface="+mj-ea"/>
                <a:cs typeface="Futura-Medium" panose="020B0602020204020303" pitchFamily="34" charset="-79"/>
              </a:rPr>
              <a:t>https://</a:t>
            </a:r>
            <a:r>
              <a:rPr lang="en-US" altLang="zh-CN" sz="11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100" dirty="0">
                <a:solidFill>
                  <a:srgbClr val="C7000B"/>
                </a:solidFill>
                <a:latin typeface="Gill Sans MT" panose="020B0502020104020203" pitchFamily="34" charset="0"/>
                <a:ea typeface="+mj-ea"/>
                <a:cs typeface="Futura-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Medium" panose="020B0602020204020303" pitchFamily="34" charset="-79"/>
              </a:rPr>
              <a:t>AIFoundation</a:t>
            </a:r>
            <a:endParaRPr lang="en-US" sz="1100" dirty="0">
              <a:solidFill>
                <a:srgbClr val="C00000"/>
              </a:solidFill>
              <a:latin typeface="Gill Sans MT" panose="020B0502020104020203" pitchFamily="34" charset="0"/>
              <a:ea typeface="+mj-ea"/>
              <a:cs typeface="Futura-Medium" panose="020B0602020204020303" pitchFamily="34" charset="-79"/>
            </a:endParaRPr>
          </a:p>
        </p:txBody>
      </p:sp>
      <p:sp>
        <p:nvSpPr>
          <p:cNvPr id="11" name="Rectangle 15">
            <a:extLst>
              <a:ext uri="{FF2B5EF4-FFF2-40B4-BE49-F238E27FC236}">
                <a16:creationId xmlns:a16="http://schemas.microsoft.com/office/drawing/2014/main" id="{2B527018-A8C0-2549-A68F-07BA1E998618}"/>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E6C2E1D7-5E39-AB4F-9CBA-46A0ADF0768E}"/>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6F1C80BB-D03E-114E-9AE3-8A8609E07672}"/>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2F0883A7-BCE1-2342-91EE-B3A807B5EE35}"/>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69E12922-9CE0-8144-94EA-24B51ED17EF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0F94F024-0AF6-FC47-8DFC-F35CD6931E9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DB1F3D1-02FB-D34F-A2B5-3688CF5FB86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F78FB0B0-0E5C-954F-8BC1-1A273BD1E9D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04B50A98-6A94-6845-B2AF-0E608B122E53}"/>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BCE565D0-22C1-2E47-ADDF-A42AB04FB62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031360E-60D8-3748-820B-120AFA81DD5C}"/>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5E103C08-5827-934C-9FE6-DE811B5CBA9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51B2DE11-DBCC-F442-A2A8-08E9F5E752AC}"/>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BA4F0379-6F0F-1648-B5CB-024104F1D90F}"/>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52A1B2A2-CFB4-474D-98D0-AB031967571A}"/>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3811321C-E020-4C46-80FA-B6E6B3D232A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2CE6974-5699-B64E-8748-C7AA8B59A66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CCDD0EC8-DEF3-D74F-A0CE-471C31C18552}"/>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86D01087-413E-624D-80E9-CFAFB3275F0F}"/>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752C8B9C-9D84-5845-BD1F-44013C8C647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4EB35639-3259-C847-8C55-4E4D266ABB4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A11EF571-49DB-8249-99C5-89BC145C8999}"/>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3E8B53FC-E145-3F43-AFF8-EB48BC38C45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E83DBCC2-696B-AD41-A7AF-7192CD834A84}"/>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6A0F83C8-66F9-C646-AA29-C7361B3002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E6045887-7F8F-F440-87E6-90112BBCABFA}"/>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DBF25C-CD8A-344D-A2B6-9F694BE521B2}"/>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5756FACE-B85A-BE48-89D3-72CDE423EA7C}"/>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E6546FA-A3AE-1445-B5F3-D3FDF9B38BA6}"/>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0213551D-0E39-714A-974C-324089C1451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38E6BB56-0E57-4D4C-B890-D407AD37061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016E85E5-8603-064F-9B53-45C9479EF17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1979A07-7FC0-794E-902D-DE18D921B81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3F0325B4-35DD-E041-BA7F-B681242FA419}"/>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160A308A-50A9-9C4C-AF71-79017E36F09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97497718-5961-5446-9E28-15CA3A2138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8375F904-41AE-8146-8E09-C35AB795A7B7}"/>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A1D3B9B0-CDE9-5244-9364-3FE76EE1F91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AF07594E-C433-FB4E-964B-FCB6E508F19E}"/>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472C57FE-7162-354F-8D2E-9F74E180F6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8BB07287-2BF7-1B49-8591-59AFBCE1E15D}"/>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61C593D7-BCA8-E243-A350-D473367FC04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96E2ACF3-8945-A846-9A76-24E4F1DE4479}"/>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53F68A40-98FE-C049-8646-AF3B4B8F3F13}"/>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3BFBC783-6197-584C-9E4F-7F6798332AFF}"/>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F328BC2C-2255-5149-9F7A-DC0F920F680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AAB98B3A-E4B0-2D42-BAB5-43D7B746DD00}"/>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8D176379-BF63-7941-891A-34942201E5E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13D5D356-16D2-B246-A39E-2D07E1183D70}"/>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FECA42F8-FF45-2044-BDE7-C7DC7313FF4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876AF6DD-69F9-C045-A4F0-136C6B6FD94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4F4D979B-6877-8B4F-A4FA-9E3CE00D72B4}"/>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E43DD49F-0BC6-3747-A13F-DE3AA7A7B31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BB6E2340-8FC3-9F41-90FC-E9FA72BF8F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F263B7C8-E521-0E45-9A58-8DDA996B85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A6737B0A-F864-984A-A19F-C3EC17AAFA8E}"/>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5B9BA48-ED89-8B49-AD44-240DFC5FFF6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F26C55AE-82C0-774A-882B-C78331504E77}"/>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CAFAE89-B656-4746-BC1E-D3C1280B5EB3}"/>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6D795F3C-0237-324F-80C3-9430CC4BF91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9ADB2399-C60A-7A44-8C6F-E3590DEF500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912018D6-5AF7-5943-B320-8F5D8908087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6EF094BD-5040-0B4A-B88D-E7F28A84D4A2}"/>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502C6170-7CB7-394C-BE52-E190A4301F87}"/>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47A3800C-B41D-234A-A87E-252E6E1FA0FB}"/>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23322F17-4B9D-694B-B104-8990972D163D}"/>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9797F0C5-A026-3244-A76E-D6D13AD0BE3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97DCAD35-B13D-434B-8C71-4E7F9CB050F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DC6B5320-2274-E045-B8A8-8FE53CC3B6D3}"/>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BC896F73-AACB-B442-98B8-56AAA8850380}"/>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970"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5">
            <a:extLst>
              <a:ext uri="{FF2B5EF4-FFF2-40B4-BE49-F238E27FC236}">
                <a16:creationId xmlns:a16="http://schemas.microsoft.com/office/drawing/2014/main" id="{5BBC3D22-C8BD-6E40-9853-81A509B6306E}"/>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435D8D64-3517-884F-A63A-6B170EC85CBD}"/>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468E3478-8E25-0C41-BD64-C4CBF7CC9FC7}"/>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99A42DA1-5B3C-B74E-A538-0FE12DEAAE24}"/>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EAC6B2B5-38BF-D042-A46B-CDC1AC508FA7}"/>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F9D1E726-1474-2649-B299-B3482A2F1F2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37D7899-2375-9A40-AE33-ADF2A472574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5CF63C11-61F8-AD4E-BA74-564C0CB428E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6C44727B-F11C-CF4F-9470-4376C255CC5C}"/>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87D9D541-DBBF-204B-99C2-317D2560BCA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255439D-C16A-584B-8A71-64DEC7A13A77}"/>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851D12BE-779D-2248-A49C-B2A3E190C1B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E3E05B9C-6535-1145-A5FB-362B2D3C598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40AB3C45-D453-8445-A666-F4AB773FD2B7}"/>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2BE8D4FD-647F-484A-BB3D-3A53BE127C2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98D950A1-D582-7D40-ACAD-024FDCD176F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77D579F-3EEC-D94E-9BE8-2749901AD7B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E9024426-6600-B444-9917-C935F8151D6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6DDF88EC-F185-FC48-9C8B-64D35611CA82}"/>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389678E6-E69F-CB4D-A47C-84CC217B6C13}"/>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0643F449-48E1-7447-BAEA-1D5F093D4ED7}"/>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4B468376-C520-154C-AC89-55E375AB1A8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1CB5AA30-0ADA-A349-A715-C82F1250203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F2485F85-A439-F243-A409-617485D046E8}"/>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4BECDF48-4AE9-F94C-882E-CE5B445C92D3}"/>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04A87568-2F86-3C45-B686-C972508EB75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FABB8C-8CD0-9C41-84FA-F73A526CF5B3}"/>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BFC0E70D-422D-F347-8E12-5B62F6EA7B42}"/>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26CB16A-C156-0A41-AE7F-15D3D11786E1}"/>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F452AD4A-D9DB-6444-A6BE-EF26185799F2}"/>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F3770997-588A-094B-B497-0102B223270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B03F1CF5-E133-D247-A1CE-1CFCEC83E8F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0CDEEAF-577F-3C49-A82A-82596D84BE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6603BD30-8AE9-7245-853C-33F5F4A0E2D7}"/>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3A0A4AC8-171B-3E49-A644-F47B5969E32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1B268DC4-FD2C-D141-BBA4-3BE35F658A3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07980EB2-A6E5-594E-9970-70D98AD88459}"/>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1BE35F9F-DB1B-2043-9520-4EF858CC6E8A}"/>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4823545C-798A-6542-BB3C-C0BF810FA0B6}"/>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290EEB78-501D-6449-BDE5-919C25BC72A6}"/>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BA89D749-719F-0443-BA3E-46E58348095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35E598F0-CA20-B14D-83D1-9E589F45DFA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77F1BE84-112F-894B-ADCE-96902DB88D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66DC0D8F-F34A-6A4C-B199-F26232921171}"/>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CEFF4B89-757A-734B-9E48-EDBF09A15FF5}"/>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A86470B6-3FF2-BB43-A0FF-24683492840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78065FA0-C09E-F946-BD70-9BD0F6651D8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5A4E9EBA-3AA7-C844-8A86-D54CBFA09A60}"/>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53BD6958-0F63-EC42-9B25-255D536CB4E2}"/>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014E0DB4-2157-1741-8B3C-4D60FE00F28A}"/>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F2134725-6CDE-8E44-B6FE-84B4170796CC}"/>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7B152D95-53AB-1446-8963-4F690D0B4DD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501AC583-7D2F-4E47-805E-A70E2CF2C74B}"/>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D5FD12C7-5303-CE46-863E-E4BA220910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752B8E1E-F1FA-6246-B1E2-9C6A76F473EB}"/>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104731CA-2266-3A44-9795-1845012CDE5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848CB10-70CB-CF43-90F7-F595FCB7B5D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6645FE51-27F5-B248-BE72-49BDC5BB557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4AF28F0-D2D6-F14D-B230-C6C34D67222D}"/>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56498193-3B70-7347-8991-3903693076BE}"/>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78FD35E8-09A6-714A-BAF7-F9832E07606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4CE4DCF4-6042-C841-9228-FAD129DAC19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43CB7E77-D2AD-B949-96C6-A0EE7618C968}"/>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8171FCA2-A2FC-5148-BE04-F1B1D5574832}"/>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BDFE6B5E-28A5-1841-9B7A-60D3BFEADB39}"/>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8B212038-05CE-D340-81F3-47486348560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C439AEEB-9DFA-9640-8B30-6322301EF44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AD11A216-A03A-C042-A782-43EC94D9FBE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3D0F0BF1-B66F-6949-972A-F9A73844087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16D311E9-0B5E-5149-BD0E-7C502CD6B265}"/>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1" name="TextBox 2">
            <a:extLst>
              <a:ext uri="{FF2B5EF4-FFF2-40B4-BE49-F238E27FC236}">
                <a16:creationId xmlns:a16="http://schemas.microsoft.com/office/drawing/2014/main" id="{A889820E-F4CC-AC5B-9669-79FCD207637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82" name="TextBox 3">
            <a:extLst>
              <a:ext uri="{FF2B5EF4-FFF2-40B4-BE49-F238E27FC236}">
                <a16:creationId xmlns:a16="http://schemas.microsoft.com/office/drawing/2014/main" id="{6ED18A3F-5D6E-8C14-CCE2-48DD704755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83" name="图片 82">
            <a:extLst>
              <a:ext uri="{FF2B5EF4-FFF2-40B4-BE49-F238E27FC236}">
                <a16:creationId xmlns:a16="http://schemas.microsoft.com/office/drawing/2014/main" id="{4FE289D2-5824-FA98-93EC-11278F58E315}"/>
              </a:ext>
            </a:extLst>
          </p:cNvPr>
          <p:cNvPicPr>
            <a:picLocks noChangeAspect="1"/>
          </p:cNvPicPr>
          <p:nvPr userDrawn="1"/>
        </p:nvPicPr>
        <p:blipFill>
          <a:blip r:embed="rId6"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4" name="TextBox 2">
            <a:extLst>
              <a:ext uri="{FF2B5EF4-FFF2-40B4-BE49-F238E27FC236}">
                <a16:creationId xmlns:a16="http://schemas.microsoft.com/office/drawing/2014/main" id="{F5B0A06F-8FA9-A4D1-3C6E-01790866E6A9}"/>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Medium" panose="020B0602020204020303" pitchFamily="34" charset="-79"/>
              </a:rPr>
              <a:t>GitHub</a:t>
            </a:r>
            <a:r>
              <a:rPr lang="zh-CN" altLang="en-US" sz="1100" dirty="0">
                <a:solidFill>
                  <a:srgbClr val="374154"/>
                </a:solidFill>
                <a:latin typeface="Gill Sans MT" panose="020B0502020104020203" pitchFamily="34" charset="0"/>
                <a:ea typeface="+mj-ea"/>
                <a:cs typeface="Futura-Medium" panose="020B0602020204020303" pitchFamily="34" charset="-79"/>
              </a:rPr>
              <a:t> </a:t>
            </a:r>
            <a:r>
              <a:rPr lang="en-US" altLang="zh-CN" sz="1100" dirty="0">
                <a:solidFill>
                  <a:srgbClr val="C7000B"/>
                </a:solidFill>
                <a:latin typeface="Gill Sans MT" panose="020B0502020104020203" pitchFamily="34" charset="0"/>
                <a:ea typeface="+mj-ea"/>
                <a:cs typeface="Futura-Medium" panose="020B0602020204020303" pitchFamily="34" charset="-79"/>
              </a:rPr>
              <a:t>https://</a:t>
            </a:r>
            <a:r>
              <a:rPr lang="en-US" altLang="zh-CN" sz="11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100" dirty="0">
                <a:solidFill>
                  <a:srgbClr val="C7000B"/>
                </a:solidFill>
                <a:latin typeface="Gill Sans MT" panose="020B0502020104020203" pitchFamily="34" charset="0"/>
                <a:ea typeface="+mj-ea"/>
                <a:cs typeface="Futura-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Medium" panose="020B0602020204020303" pitchFamily="34" charset="-79"/>
              </a:rPr>
              <a:t>AIFoundation</a:t>
            </a:r>
            <a:endParaRPr lang="en-US" sz="1100" dirty="0">
              <a:solidFill>
                <a:srgbClr val="C00000"/>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1423272734"/>
      </p:ext>
    </p:extLst>
  </p:cSld>
  <p:clrMap bg1="lt1" tx1="dk1" bg2="lt2" tx2="dk2" accent1="accent1" accent2="accent2" accent3="accent3" accent4="accent4" accent5="accent5" accent6="accent6" hlink="hlink" folHlink="folHlink"/>
  <p:sldLayoutIdLst>
    <p:sldLayoutId id="2147483906" r:id="rId1"/>
    <p:sldLayoutId id="2147483963" r:id="rId2"/>
    <p:sldLayoutId id="2147483964" r:id="rId3"/>
    <p:sldLayoutId id="2147483981"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9200" rtl="0" eaLnBrk="1" latinLnBrk="0" hangingPunct="1">
        <a:spcBef>
          <a:spcPct val="0"/>
        </a:spcBef>
        <a:buNone/>
        <a:defRPr sz="5899"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tx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tx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5096ED63-C01A-E59A-0E51-6A0B0BBA116D}"/>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B9CF2DFB-DA79-1FAD-2622-D489DADA98F8}"/>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BB1FF1E5-88CB-58A6-2633-0268AAB8D1A3}"/>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 name="TextBox 2">
            <a:extLst>
              <a:ext uri="{FF2B5EF4-FFF2-40B4-BE49-F238E27FC236}">
                <a16:creationId xmlns:a16="http://schemas.microsoft.com/office/drawing/2014/main" id="{8D01B9C1-1218-999A-DD42-4FB0536564EA}"/>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1"/>
                </a:solidFill>
                <a:latin typeface="Gill Sans MT" panose="020B0502020104020203" pitchFamily="34" charset="0"/>
                <a:ea typeface="+mj-ea"/>
                <a:cs typeface="Futura-Medium" panose="020B0602020204020303" pitchFamily="34" charset="-79"/>
              </a:rPr>
              <a:t>GitHub</a:t>
            </a:r>
            <a:r>
              <a:rPr lang="zh-CN" altLang="en-US" sz="1100" dirty="0">
                <a:solidFill>
                  <a:schemeClr val="tx1"/>
                </a:solidFill>
                <a:latin typeface="Gill Sans MT" panose="020B0502020104020203" pitchFamily="34" charset="0"/>
                <a:ea typeface="+mj-ea"/>
                <a:cs typeface="Futura-Medium" panose="020B0602020204020303" pitchFamily="34" charset="-79"/>
              </a:rPr>
              <a:t> </a:t>
            </a:r>
            <a:r>
              <a:rPr lang="en-US" altLang="zh-CN" sz="1100" dirty="0">
                <a:solidFill>
                  <a:schemeClr val="tx1"/>
                </a:solidFill>
                <a:latin typeface="Gill Sans MT" panose="020B0502020104020203" pitchFamily="34" charset="0"/>
                <a:ea typeface="+mj-ea"/>
                <a:cs typeface="Futura-Medium" panose="020B0602020204020303" pitchFamily="34" charset="-79"/>
              </a:rPr>
              <a:t>https://</a:t>
            </a:r>
            <a:r>
              <a:rPr lang="en-US" altLang="zh-CN" sz="1100" dirty="0" err="1">
                <a:solidFill>
                  <a:schemeClr val="tx1"/>
                </a:solidFill>
                <a:latin typeface="Gill Sans MT" panose="020B0502020104020203" pitchFamily="34" charset="0"/>
                <a:ea typeface="+mj-ea"/>
                <a:cs typeface="Futura-Medium" panose="020B0602020204020303" pitchFamily="34" charset="-79"/>
              </a:rPr>
              <a:t>github.com</a:t>
            </a:r>
            <a:r>
              <a:rPr lang="en-US" altLang="zh-CN" sz="1100" dirty="0">
                <a:solidFill>
                  <a:schemeClr val="tx1"/>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1"/>
                </a:solidFill>
                <a:latin typeface="Gill Sans MT" panose="020B0502020104020203" pitchFamily="34" charset="0"/>
                <a:ea typeface="+mj-ea"/>
                <a:cs typeface="Futura-Medium" panose="020B0602020204020303" pitchFamily="34" charset="-79"/>
              </a:rPr>
              <a:t>AIFoundation</a:t>
            </a:r>
            <a:endParaRPr lang="en-US" sz="1100" dirty="0">
              <a:solidFill>
                <a:schemeClr val="tx1"/>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2121100311"/>
      </p:ext>
    </p:extLst>
  </p:cSld>
  <p:clrMap bg1="dk1" tx1="lt1" bg2="dk2" tx2="lt2" accent1="accent1" accent2="accent2" accent3="accent3" accent4="accent4" accent5="accent5" accent6="accent6" hlink="hlink" folHlink="folHlink"/>
  <p:sldLayoutIdLst>
    <p:sldLayoutId id="2147483949" r:id="rId1"/>
    <p:sldLayoutId id="2147483980"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154" name="Rectangle 15">
            <a:extLst>
              <a:ext uri="{FF2B5EF4-FFF2-40B4-BE49-F238E27FC236}">
                <a16:creationId xmlns:a16="http://schemas.microsoft.com/office/drawing/2014/main" id="{9198A4EC-9B6A-3249-AB0F-2C7B54FCA143}"/>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5" name="组合 154">
            <a:extLst>
              <a:ext uri="{FF2B5EF4-FFF2-40B4-BE49-F238E27FC236}">
                <a16:creationId xmlns:a16="http://schemas.microsoft.com/office/drawing/2014/main" id="{C325AB4E-F86A-864D-B4CB-796E69148147}"/>
              </a:ext>
            </a:extLst>
          </p:cNvPr>
          <p:cNvGrpSpPr/>
          <p:nvPr userDrawn="1"/>
        </p:nvGrpSpPr>
        <p:grpSpPr>
          <a:xfrm>
            <a:off x="12590924" y="3356218"/>
            <a:ext cx="1214711" cy="3499198"/>
            <a:chOff x="12438524" y="3358802"/>
            <a:chExt cx="1214711" cy="3499198"/>
          </a:xfrm>
        </p:grpSpPr>
        <p:sp>
          <p:nvSpPr>
            <p:cNvPr id="156" name="矩形 155">
              <a:extLst>
                <a:ext uri="{FF2B5EF4-FFF2-40B4-BE49-F238E27FC236}">
                  <a16:creationId xmlns:a16="http://schemas.microsoft.com/office/drawing/2014/main" id="{28F9D94E-ED0F-3A41-841B-DABDE0E237C8}"/>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57" name="Group 18">
              <a:extLst>
                <a:ext uri="{FF2B5EF4-FFF2-40B4-BE49-F238E27FC236}">
                  <a16:creationId xmlns:a16="http://schemas.microsoft.com/office/drawing/2014/main" id="{A233F840-0E81-564E-B143-F110894CEC5D}"/>
                </a:ext>
              </a:extLst>
            </p:cNvPr>
            <p:cNvGrpSpPr>
              <a:grpSpLocks/>
            </p:cNvGrpSpPr>
            <p:nvPr/>
          </p:nvGrpSpPr>
          <p:grpSpPr bwMode="auto">
            <a:xfrm>
              <a:off x="12552504" y="3727418"/>
              <a:ext cx="986752" cy="182532"/>
              <a:chOff x="5893" y="2387"/>
              <a:chExt cx="466" cy="115"/>
            </a:xfrm>
          </p:grpSpPr>
          <p:sp>
            <p:nvSpPr>
              <p:cNvPr id="218" name="Rectangle 19">
                <a:extLst>
                  <a:ext uri="{FF2B5EF4-FFF2-40B4-BE49-F238E27FC236}">
                    <a16:creationId xmlns:a16="http://schemas.microsoft.com/office/drawing/2014/main" id="{CBD70A2E-15AA-4C4D-A1F0-6DB40ADE2CD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9" name="Rectangle 20">
                <a:extLst>
                  <a:ext uri="{FF2B5EF4-FFF2-40B4-BE49-F238E27FC236}">
                    <a16:creationId xmlns:a16="http://schemas.microsoft.com/office/drawing/2014/main" id="{5A005B31-94F9-1E42-880D-FFA22477FFA4}"/>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0" name="Rectangle 21">
                <a:extLst>
                  <a:ext uri="{FF2B5EF4-FFF2-40B4-BE49-F238E27FC236}">
                    <a16:creationId xmlns:a16="http://schemas.microsoft.com/office/drawing/2014/main" id="{DDDCE69F-4C1D-1243-8C09-1562262E80B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1" name="Rectangle 22">
                <a:extLst>
                  <a:ext uri="{FF2B5EF4-FFF2-40B4-BE49-F238E27FC236}">
                    <a16:creationId xmlns:a16="http://schemas.microsoft.com/office/drawing/2014/main" id="{54B59A2F-5F33-3C46-94F0-83F728C4F7B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8" name="Group 23">
              <a:extLst>
                <a:ext uri="{FF2B5EF4-FFF2-40B4-BE49-F238E27FC236}">
                  <a16:creationId xmlns:a16="http://schemas.microsoft.com/office/drawing/2014/main" id="{B8A28144-362A-A64D-9561-389D2A7B89AD}"/>
                </a:ext>
              </a:extLst>
            </p:cNvPr>
            <p:cNvGrpSpPr>
              <a:grpSpLocks/>
            </p:cNvGrpSpPr>
            <p:nvPr/>
          </p:nvGrpSpPr>
          <p:grpSpPr bwMode="auto">
            <a:xfrm>
              <a:off x="12552504" y="3943282"/>
              <a:ext cx="986752" cy="182532"/>
              <a:chOff x="5893" y="2523"/>
              <a:chExt cx="466" cy="115"/>
            </a:xfrm>
          </p:grpSpPr>
          <p:sp>
            <p:nvSpPr>
              <p:cNvPr id="214" name="Rectangle 24">
                <a:extLst>
                  <a:ext uri="{FF2B5EF4-FFF2-40B4-BE49-F238E27FC236}">
                    <a16:creationId xmlns:a16="http://schemas.microsoft.com/office/drawing/2014/main" id="{BBDCCD69-4401-0541-BB6A-0858852136B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5" name="Rectangle 25">
                <a:extLst>
                  <a:ext uri="{FF2B5EF4-FFF2-40B4-BE49-F238E27FC236}">
                    <a16:creationId xmlns:a16="http://schemas.microsoft.com/office/drawing/2014/main" id="{DB8A2296-1C6A-C94E-BC1C-EF63A568F6E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6" name="Rectangle 26">
                <a:extLst>
                  <a:ext uri="{FF2B5EF4-FFF2-40B4-BE49-F238E27FC236}">
                    <a16:creationId xmlns:a16="http://schemas.microsoft.com/office/drawing/2014/main" id="{9AC3934E-F4A3-F74B-899C-F06385FE558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7" name="Rectangle 27">
                <a:extLst>
                  <a:ext uri="{FF2B5EF4-FFF2-40B4-BE49-F238E27FC236}">
                    <a16:creationId xmlns:a16="http://schemas.microsoft.com/office/drawing/2014/main" id="{E8E19B1A-ADDC-E649-8F85-B4396A2F015D}"/>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9" name="Group 28">
              <a:extLst>
                <a:ext uri="{FF2B5EF4-FFF2-40B4-BE49-F238E27FC236}">
                  <a16:creationId xmlns:a16="http://schemas.microsoft.com/office/drawing/2014/main" id="{FCDC7B61-993F-834E-8CF4-174EA4309D9C}"/>
                </a:ext>
              </a:extLst>
            </p:cNvPr>
            <p:cNvGrpSpPr>
              <a:grpSpLocks/>
            </p:cNvGrpSpPr>
            <p:nvPr/>
          </p:nvGrpSpPr>
          <p:grpSpPr bwMode="auto">
            <a:xfrm>
              <a:off x="12552504" y="4159146"/>
              <a:ext cx="986752" cy="182532"/>
              <a:chOff x="5893" y="2659"/>
              <a:chExt cx="466" cy="115"/>
            </a:xfrm>
          </p:grpSpPr>
          <p:sp>
            <p:nvSpPr>
              <p:cNvPr id="210" name="Rectangle 29">
                <a:extLst>
                  <a:ext uri="{FF2B5EF4-FFF2-40B4-BE49-F238E27FC236}">
                    <a16:creationId xmlns:a16="http://schemas.microsoft.com/office/drawing/2014/main" id="{58F16D6E-EDCA-BF47-874B-003E995D1BC4}"/>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1" name="Rectangle 30">
                <a:extLst>
                  <a:ext uri="{FF2B5EF4-FFF2-40B4-BE49-F238E27FC236}">
                    <a16:creationId xmlns:a16="http://schemas.microsoft.com/office/drawing/2014/main" id="{8985A2F5-040F-B04B-8C62-91311C56C0A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2" name="Rectangle 31">
                <a:extLst>
                  <a:ext uri="{FF2B5EF4-FFF2-40B4-BE49-F238E27FC236}">
                    <a16:creationId xmlns:a16="http://schemas.microsoft.com/office/drawing/2014/main" id="{C7E75C91-6DBE-0A4F-A577-A08E7EC698A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3" name="Rectangle 32">
                <a:extLst>
                  <a:ext uri="{FF2B5EF4-FFF2-40B4-BE49-F238E27FC236}">
                    <a16:creationId xmlns:a16="http://schemas.microsoft.com/office/drawing/2014/main" id="{AA565E94-5C52-B747-942D-08843DACEAB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0" name="Group 33">
              <a:extLst>
                <a:ext uri="{FF2B5EF4-FFF2-40B4-BE49-F238E27FC236}">
                  <a16:creationId xmlns:a16="http://schemas.microsoft.com/office/drawing/2014/main" id="{5100AAF4-59F9-5041-92C6-FBC32A97B717}"/>
                </a:ext>
              </a:extLst>
            </p:cNvPr>
            <p:cNvGrpSpPr>
              <a:grpSpLocks/>
            </p:cNvGrpSpPr>
            <p:nvPr/>
          </p:nvGrpSpPr>
          <p:grpSpPr bwMode="auto">
            <a:xfrm>
              <a:off x="12552504" y="3511551"/>
              <a:ext cx="986752" cy="188882"/>
              <a:chOff x="5893" y="2251"/>
              <a:chExt cx="466" cy="119"/>
            </a:xfrm>
          </p:grpSpPr>
          <p:sp>
            <p:nvSpPr>
              <p:cNvPr id="206" name="Rectangle 34">
                <a:extLst>
                  <a:ext uri="{FF2B5EF4-FFF2-40B4-BE49-F238E27FC236}">
                    <a16:creationId xmlns:a16="http://schemas.microsoft.com/office/drawing/2014/main" id="{EF31E4DE-1A95-2B4C-9179-B110CC6EC3C2}"/>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7" name="Rectangle 35">
                <a:extLst>
                  <a:ext uri="{FF2B5EF4-FFF2-40B4-BE49-F238E27FC236}">
                    <a16:creationId xmlns:a16="http://schemas.microsoft.com/office/drawing/2014/main" id="{8B98FEFC-874D-C94A-B7AF-10D539CD07E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8" name="Rectangle 36">
                <a:extLst>
                  <a:ext uri="{FF2B5EF4-FFF2-40B4-BE49-F238E27FC236}">
                    <a16:creationId xmlns:a16="http://schemas.microsoft.com/office/drawing/2014/main" id="{44ABBBBE-3CC2-A94F-87EB-562F2FA42A3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9" name="Rectangle 37">
                <a:extLst>
                  <a:ext uri="{FF2B5EF4-FFF2-40B4-BE49-F238E27FC236}">
                    <a16:creationId xmlns:a16="http://schemas.microsoft.com/office/drawing/2014/main" id="{E1BEDB34-F753-294A-AF25-EF5B330E1C1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1" name="Group 38">
              <a:extLst>
                <a:ext uri="{FF2B5EF4-FFF2-40B4-BE49-F238E27FC236}">
                  <a16:creationId xmlns:a16="http://schemas.microsoft.com/office/drawing/2014/main" id="{7FD0430A-75CD-4F46-9BFB-3A9AEC95612F}"/>
                </a:ext>
              </a:extLst>
            </p:cNvPr>
            <p:cNvGrpSpPr>
              <a:grpSpLocks/>
            </p:cNvGrpSpPr>
            <p:nvPr/>
          </p:nvGrpSpPr>
          <p:grpSpPr bwMode="auto">
            <a:xfrm>
              <a:off x="12552504" y="4519449"/>
              <a:ext cx="986752" cy="182532"/>
              <a:chOff x="5893" y="2886"/>
              <a:chExt cx="466" cy="115"/>
            </a:xfrm>
          </p:grpSpPr>
          <p:sp>
            <p:nvSpPr>
              <p:cNvPr id="202" name="Rectangle 39">
                <a:extLst>
                  <a:ext uri="{FF2B5EF4-FFF2-40B4-BE49-F238E27FC236}">
                    <a16:creationId xmlns:a16="http://schemas.microsoft.com/office/drawing/2014/main" id="{1BECE383-23DC-FD47-A037-AE2D9F60D1C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3" name="Rectangle 40">
                <a:extLst>
                  <a:ext uri="{FF2B5EF4-FFF2-40B4-BE49-F238E27FC236}">
                    <a16:creationId xmlns:a16="http://schemas.microsoft.com/office/drawing/2014/main" id="{72F94538-242B-4644-B340-6748418F12B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4" name="Rectangle 41">
                <a:extLst>
                  <a:ext uri="{FF2B5EF4-FFF2-40B4-BE49-F238E27FC236}">
                    <a16:creationId xmlns:a16="http://schemas.microsoft.com/office/drawing/2014/main" id="{5E66C5BE-F6EC-034A-8E11-63B5DAB9D94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5" name="Rectangle 42">
                <a:extLst>
                  <a:ext uri="{FF2B5EF4-FFF2-40B4-BE49-F238E27FC236}">
                    <a16:creationId xmlns:a16="http://schemas.microsoft.com/office/drawing/2014/main" id="{719AD067-5D18-B544-B0E3-7BC638EB873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2" name="Group 43">
              <a:extLst>
                <a:ext uri="{FF2B5EF4-FFF2-40B4-BE49-F238E27FC236}">
                  <a16:creationId xmlns:a16="http://schemas.microsoft.com/office/drawing/2014/main" id="{0EA8E840-08BC-7F41-A630-03237F04F07D}"/>
                </a:ext>
              </a:extLst>
            </p:cNvPr>
            <p:cNvGrpSpPr>
              <a:grpSpLocks/>
            </p:cNvGrpSpPr>
            <p:nvPr/>
          </p:nvGrpSpPr>
          <p:grpSpPr bwMode="auto">
            <a:xfrm>
              <a:off x="12552504" y="4735313"/>
              <a:ext cx="986752" cy="182532"/>
              <a:chOff x="5893" y="3022"/>
              <a:chExt cx="466" cy="115"/>
            </a:xfrm>
          </p:grpSpPr>
          <p:sp>
            <p:nvSpPr>
              <p:cNvPr id="198" name="Rectangle 44">
                <a:extLst>
                  <a:ext uri="{FF2B5EF4-FFF2-40B4-BE49-F238E27FC236}">
                    <a16:creationId xmlns:a16="http://schemas.microsoft.com/office/drawing/2014/main" id="{43165ABB-B500-0743-AFE0-01D13D72744A}"/>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9" name="Rectangle 45">
                <a:extLst>
                  <a:ext uri="{FF2B5EF4-FFF2-40B4-BE49-F238E27FC236}">
                    <a16:creationId xmlns:a16="http://schemas.microsoft.com/office/drawing/2014/main" id="{EB75955D-7623-7B4B-BE16-D86D2E0A20E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0" name="Rectangle 46">
                <a:extLst>
                  <a:ext uri="{FF2B5EF4-FFF2-40B4-BE49-F238E27FC236}">
                    <a16:creationId xmlns:a16="http://schemas.microsoft.com/office/drawing/2014/main" id="{9CD5011A-4CD9-B245-B021-8404CAB38BE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1" name="Rectangle 47">
                <a:extLst>
                  <a:ext uri="{FF2B5EF4-FFF2-40B4-BE49-F238E27FC236}">
                    <a16:creationId xmlns:a16="http://schemas.microsoft.com/office/drawing/2014/main" id="{DC3DEB0B-16F1-324A-B79C-86C6B1A05C76}"/>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3" name="Group 48">
              <a:extLst>
                <a:ext uri="{FF2B5EF4-FFF2-40B4-BE49-F238E27FC236}">
                  <a16:creationId xmlns:a16="http://schemas.microsoft.com/office/drawing/2014/main" id="{2BF6BE56-7D14-8E44-B4D6-8F47A480497E}"/>
                </a:ext>
              </a:extLst>
            </p:cNvPr>
            <p:cNvGrpSpPr>
              <a:grpSpLocks/>
            </p:cNvGrpSpPr>
            <p:nvPr/>
          </p:nvGrpSpPr>
          <p:grpSpPr bwMode="auto">
            <a:xfrm>
              <a:off x="12552504" y="4951179"/>
              <a:ext cx="986752" cy="182532"/>
              <a:chOff x="5893" y="3158"/>
              <a:chExt cx="466" cy="115"/>
            </a:xfrm>
          </p:grpSpPr>
          <p:sp>
            <p:nvSpPr>
              <p:cNvPr id="194" name="Rectangle 49">
                <a:extLst>
                  <a:ext uri="{FF2B5EF4-FFF2-40B4-BE49-F238E27FC236}">
                    <a16:creationId xmlns:a16="http://schemas.microsoft.com/office/drawing/2014/main" id="{0A141B8E-E1D5-E74C-A241-CB18F355810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5" name="Rectangle 50">
                <a:extLst>
                  <a:ext uri="{FF2B5EF4-FFF2-40B4-BE49-F238E27FC236}">
                    <a16:creationId xmlns:a16="http://schemas.microsoft.com/office/drawing/2014/main" id="{59E3AD38-4D95-DD42-BEA1-9A607EE0BCB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6" name="Rectangle 51">
                <a:extLst>
                  <a:ext uri="{FF2B5EF4-FFF2-40B4-BE49-F238E27FC236}">
                    <a16:creationId xmlns:a16="http://schemas.microsoft.com/office/drawing/2014/main" id="{4AF8E431-625B-3A46-91AF-A824CB61B73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7" name="Rectangle 52">
                <a:extLst>
                  <a:ext uri="{FF2B5EF4-FFF2-40B4-BE49-F238E27FC236}">
                    <a16:creationId xmlns:a16="http://schemas.microsoft.com/office/drawing/2014/main" id="{7BBF8B0B-BDFA-E14E-A2C7-5D7BCCB9256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4" name="Group 53">
              <a:extLst>
                <a:ext uri="{FF2B5EF4-FFF2-40B4-BE49-F238E27FC236}">
                  <a16:creationId xmlns:a16="http://schemas.microsoft.com/office/drawing/2014/main" id="{F9D7864F-61FE-374A-AC8D-1F360708FDA2}"/>
                </a:ext>
              </a:extLst>
            </p:cNvPr>
            <p:cNvGrpSpPr>
              <a:grpSpLocks/>
            </p:cNvGrpSpPr>
            <p:nvPr/>
          </p:nvGrpSpPr>
          <p:grpSpPr bwMode="auto">
            <a:xfrm>
              <a:off x="12552504" y="5311482"/>
              <a:ext cx="986752" cy="182532"/>
              <a:chOff x="5893" y="3385"/>
              <a:chExt cx="466" cy="115"/>
            </a:xfrm>
          </p:grpSpPr>
          <p:sp>
            <p:nvSpPr>
              <p:cNvPr id="190" name="Rectangle 54">
                <a:extLst>
                  <a:ext uri="{FF2B5EF4-FFF2-40B4-BE49-F238E27FC236}">
                    <a16:creationId xmlns:a16="http://schemas.microsoft.com/office/drawing/2014/main" id="{F8843224-1EAA-9E4F-8FF7-C361E61DB3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1" name="Rectangle 55">
                <a:extLst>
                  <a:ext uri="{FF2B5EF4-FFF2-40B4-BE49-F238E27FC236}">
                    <a16:creationId xmlns:a16="http://schemas.microsoft.com/office/drawing/2014/main" id="{E590E694-6B67-2745-87D8-669AB6020B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2" name="Rectangle 56">
                <a:extLst>
                  <a:ext uri="{FF2B5EF4-FFF2-40B4-BE49-F238E27FC236}">
                    <a16:creationId xmlns:a16="http://schemas.microsoft.com/office/drawing/2014/main" id="{ADD943B9-1109-D740-A262-5B137A73AC8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3" name="Rectangle 57">
                <a:extLst>
                  <a:ext uri="{FF2B5EF4-FFF2-40B4-BE49-F238E27FC236}">
                    <a16:creationId xmlns:a16="http://schemas.microsoft.com/office/drawing/2014/main" id="{C30D371E-65D2-8F45-9196-0B142E79481F}"/>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5" name="Group 58">
              <a:extLst>
                <a:ext uri="{FF2B5EF4-FFF2-40B4-BE49-F238E27FC236}">
                  <a16:creationId xmlns:a16="http://schemas.microsoft.com/office/drawing/2014/main" id="{EC545055-A1AB-B546-989A-AC7E3419DC70}"/>
                </a:ext>
              </a:extLst>
            </p:cNvPr>
            <p:cNvGrpSpPr>
              <a:grpSpLocks/>
            </p:cNvGrpSpPr>
            <p:nvPr/>
          </p:nvGrpSpPr>
          <p:grpSpPr bwMode="auto">
            <a:xfrm>
              <a:off x="12552504" y="5527346"/>
              <a:ext cx="986752" cy="182532"/>
              <a:chOff x="5893" y="3521"/>
              <a:chExt cx="466" cy="115"/>
            </a:xfrm>
          </p:grpSpPr>
          <p:sp>
            <p:nvSpPr>
              <p:cNvPr id="186" name="Rectangle 59">
                <a:extLst>
                  <a:ext uri="{FF2B5EF4-FFF2-40B4-BE49-F238E27FC236}">
                    <a16:creationId xmlns:a16="http://schemas.microsoft.com/office/drawing/2014/main" id="{FA66ABA9-C5DB-FD4C-A0FC-B848059AC7C0}"/>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7" name="Rectangle 60">
                <a:extLst>
                  <a:ext uri="{FF2B5EF4-FFF2-40B4-BE49-F238E27FC236}">
                    <a16:creationId xmlns:a16="http://schemas.microsoft.com/office/drawing/2014/main" id="{AA9C4B0C-6091-F244-9619-9EE27B684EC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8" name="Rectangle 61">
                <a:extLst>
                  <a:ext uri="{FF2B5EF4-FFF2-40B4-BE49-F238E27FC236}">
                    <a16:creationId xmlns:a16="http://schemas.microsoft.com/office/drawing/2014/main" id="{A1258E41-8B7B-1B49-8AF7-19E26014F35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9" name="Rectangle 62">
                <a:extLst>
                  <a:ext uri="{FF2B5EF4-FFF2-40B4-BE49-F238E27FC236}">
                    <a16:creationId xmlns:a16="http://schemas.microsoft.com/office/drawing/2014/main" id="{E3D6D0D7-CFAA-804F-B06C-46CFF4A8ADC3}"/>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6" name="Group 63">
              <a:extLst>
                <a:ext uri="{FF2B5EF4-FFF2-40B4-BE49-F238E27FC236}">
                  <a16:creationId xmlns:a16="http://schemas.microsoft.com/office/drawing/2014/main" id="{A38CBBCA-2B30-4A42-8601-43E732508471}"/>
                </a:ext>
              </a:extLst>
            </p:cNvPr>
            <p:cNvGrpSpPr>
              <a:grpSpLocks/>
            </p:cNvGrpSpPr>
            <p:nvPr/>
          </p:nvGrpSpPr>
          <p:grpSpPr bwMode="auto">
            <a:xfrm>
              <a:off x="12552504" y="5743210"/>
              <a:ext cx="986752" cy="182532"/>
              <a:chOff x="5893" y="3657"/>
              <a:chExt cx="466" cy="115"/>
            </a:xfrm>
          </p:grpSpPr>
          <p:sp>
            <p:nvSpPr>
              <p:cNvPr id="182" name="Rectangle 64">
                <a:extLst>
                  <a:ext uri="{FF2B5EF4-FFF2-40B4-BE49-F238E27FC236}">
                    <a16:creationId xmlns:a16="http://schemas.microsoft.com/office/drawing/2014/main" id="{B5A0780E-5857-6646-9BC2-949D4AF1626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3" name="Rectangle 65">
                <a:extLst>
                  <a:ext uri="{FF2B5EF4-FFF2-40B4-BE49-F238E27FC236}">
                    <a16:creationId xmlns:a16="http://schemas.microsoft.com/office/drawing/2014/main" id="{A44A7CA5-4E8D-0841-B1D6-2947627BA51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4" name="Rectangle 66">
                <a:extLst>
                  <a:ext uri="{FF2B5EF4-FFF2-40B4-BE49-F238E27FC236}">
                    <a16:creationId xmlns:a16="http://schemas.microsoft.com/office/drawing/2014/main" id="{51A28DA6-5251-6C4A-8CEA-72A9F45D20B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5" name="Rectangle 67">
                <a:extLst>
                  <a:ext uri="{FF2B5EF4-FFF2-40B4-BE49-F238E27FC236}">
                    <a16:creationId xmlns:a16="http://schemas.microsoft.com/office/drawing/2014/main" id="{479E0E82-6CA7-E24A-A62F-1C26DAC55EDC}"/>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7" name="Group 68">
              <a:extLst>
                <a:ext uri="{FF2B5EF4-FFF2-40B4-BE49-F238E27FC236}">
                  <a16:creationId xmlns:a16="http://schemas.microsoft.com/office/drawing/2014/main" id="{0072C369-7EF8-914F-8573-13CB59EB895C}"/>
                </a:ext>
              </a:extLst>
            </p:cNvPr>
            <p:cNvGrpSpPr>
              <a:grpSpLocks/>
            </p:cNvGrpSpPr>
            <p:nvPr/>
          </p:nvGrpSpPr>
          <p:grpSpPr bwMode="auto">
            <a:xfrm>
              <a:off x="12552504" y="6103513"/>
              <a:ext cx="986752" cy="182532"/>
              <a:chOff x="5893" y="3884"/>
              <a:chExt cx="466" cy="115"/>
            </a:xfrm>
          </p:grpSpPr>
          <p:sp>
            <p:nvSpPr>
              <p:cNvPr id="178" name="Rectangle 69">
                <a:extLst>
                  <a:ext uri="{FF2B5EF4-FFF2-40B4-BE49-F238E27FC236}">
                    <a16:creationId xmlns:a16="http://schemas.microsoft.com/office/drawing/2014/main" id="{A76F4F57-FB00-5242-845A-A2FF158C0FF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9" name="Rectangle 70">
                <a:extLst>
                  <a:ext uri="{FF2B5EF4-FFF2-40B4-BE49-F238E27FC236}">
                    <a16:creationId xmlns:a16="http://schemas.microsoft.com/office/drawing/2014/main" id="{7DD72635-4687-794C-B03C-EE97A2F2ADA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0" name="Rectangle 71">
                <a:extLst>
                  <a:ext uri="{FF2B5EF4-FFF2-40B4-BE49-F238E27FC236}">
                    <a16:creationId xmlns:a16="http://schemas.microsoft.com/office/drawing/2014/main" id="{2DE15353-10F5-A049-8879-B5A70028B57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1" name="Rectangle 72">
                <a:extLst>
                  <a:ext uri="{FF2B5EF4-FFF2-40B4-BE49-F238E27FC236}">
                    <a16:creationId xmlns:a16="http://schemas.microsoft.com/office/drawing/2014/main" id="{6EC95F4C-62BF-7D4A-8934-13C9C81E661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8" name="Group 73">
              <a:extLst>
                <a:ext uri="{FF2B5EF4-FFF2-40B4-BE49-F238E27FC236}">
                  <a16:creationId xmlns:a16="http://schemas.microsoft.com/office/drawing/2014/main" id="{45E4EBBA-7060-8A47-AA90-AD8DA7C4AA07}"/>
                </a:ext>
              </a:extLst>
            </p:cNvPr>
            <p:cNvGrpSpPr>
              <a:grpSpLocks/>
            </p:cNvGrpSpPr>
            <p:nvPr/>
          </p:nvGrpSpPr>
          <p:grpSpPr bwMode="auto">
            <a:xfrm>
              <a:off x="12552504" y="6328901"/>
              <a:ext cx="986752" cy="182532"/>
              <a:chOff x="5893" y="4026"/>
              <a:chExt cx="466" cy="115"/>
            </a:xfrm>
          </p:grpSpPr>
          <p:sp>
            <p:nvSpPr>
              <p:cNvPr id="174" name="Rectangle 74">
                <a:extLst>
                  <a:ext uri="{FF2B5EF4-FFF2-40B4-BE49-F238E27FC236}">
                    <a16:creationId xmlns:a16="http://schemas.microsoft.com/office/drawing/2014/main" id="{D5C2CE4A-C96B-354B-B056-379259642DF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5" name="Rectangle 75">
                <a:extLst>
                  <a:ext uri="{FF2B5EF4-FFF2-40B4-BE49-F238E27FC236}">
                    <a16:creationId xmlns:a16="http://schemas.microsoft.com/office/drawing/2014/main" id="{DEA736AA-A045-D24E-9CCE-2EE2BD6F084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6" name="Rectangle 76">
                <a:extLst>
                  <a:ext uri="{FF2B5EF4-FFF2-40B4-BE49-F238E27FC236}">
                    <a16:creationId xmlns:a16="http://schemas.microsoft.com/office/drawing/2014/main" id="{64595299-D994-7D4C-B599-B0CC37A8B7A2}"/>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7" name="Rectangle 77">
                <a:extLst>
                  <a:ext uri="{FF2B5EF4-FFF2-40B4-BE49-F238E27FC236}">
                    <a16:creationId xmlns:a16="http://schemas.microsoft.com/office/drawing/2014/main" id="{FFFE457F-1583-9042-B1A7-A80A37B6BC2B}"/>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9" name="Group 78">
              <a:extLst>
                <a:ext uri="{FF2B5EF4-FFF2-40B4-BE49-F238E27FC236}">
                  <a16:creationId xmlns:a16="http://schemas.microsoft.com/office/drawing/2014/main" id="{83C6DA56-71F7-E74A-A1B2-CC375FB312B0}"/>
                </a:ext>
              </a:extLst>
            </p:cNvPr>
            <p:cNvGrpSpPr>
              <a:grpSpLocks/>
            </p:cNvGrpSpPr>
            <p:nvPr/>
          </p:nvGrpSpPr>
          <p:grpSpPr bwMode="auto">
            <a:xfrm>
              <a:off x="12552504" y="6552703"/>
              <a:ext cx="986752" cy="182532"/>
              <a:chOff x="5893" y="4167"/>
              <a:chExt cx="466" cy="115"/>
            </a:xfrm>
          </p:grpSpPr>
          <p:sp>
            <p:nvSpPr>
              <p:cNvPr id="170" name="Rectangle 79">
                <a:extLst>
                  <a:ext uri="{FF2B5EF4-FFF2-40B4-BE49-F238E27FC236}">
                    <a16:creationId xmlns:a16="http://schemas.microsoft.com/office/drawing/2014/main" id="{DFC8C74F-C6F8-B841-BCAA-4E6F37F0A783}"/>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1" name="Rectangle 80">
                <a:extLst>
                  <a:ext uri="{FF2B5EF4-FFF2-40B4-BE49-F238E27FC236}">
                    <a16:creationId xmlns:a16="http://schemas.microsoft.com/office/drawing/2014/main" id="{DF66519A-6C6C-814B-AE2E-74156157EA3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2" name="Rectangle 81">
                <a:extLst>
                  <a:ext uri="{FF2B5EF4-FFF2-40B4-BE49-F238E27FC236}">
                    <a16:creationId xmlns:a16="http://schemas.microsoft.com/office/drawing/2014/main" id="{CE444995-45BD-8445-9E1E-75E81A06DCE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3" name="Rectangle 82">
                <a:extLst>
                  <a:ext uri="{FF2B5EF4-FFF2-40B4-BE49-F238E27FC236}">
                    <a16:creationId xmlns:a16="http://schemas.microsoft.com/office/drawing/2014/main" id="{9E95CFED-29BF-3F4C-9D82-AE7B6D340A0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222" name="Rectangle 83">
            <a:extLst>
              <a:ext uri="{FF2B5EF4-FFF2-40B4-BE49-F238E27FC236}">
                <a16:creationId xmlns:a16="http://schemas.microsoft.com/office/drawing/2014/main" id="{2954C821-269E-8D46-984E-749A5F6397A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223" name="Rectangle 84">
            <a:extLst>
              <a:ext uri="{FF2B5EF4-FFF2-40B4-BE49-F238E27FC236}">
                <a16:creationId xmlns:a16="http://schemas.microsoft.com/office/drawing/2014/main" id="{8291468C-A8EF-4D44-8440-C437714C366D}"/>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4C85EC5A-B1D1-236C-C798-DC56D534838F}"/>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B3DB6D1D-51F7-460F-4A45-A4BDD85153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bg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bg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8C047373-B0DC-3662-9BAC-5CC22CC6A57B}"/>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5" name="TextBox 2">
            <a:extLst>
              <a:ext uri="{FF2B5EF4-FFF2-40B4-BE49-F238E27FC236}">
                <a16:creationId xmlns:a16="http://schemas.microsoft.com/office/drawing/2014/main" id="{3A25B12D-379F-F36E-B68A-3F21FED73F90}"/>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bg1"/>
                </a:solidFill>
                <a:latin typeface="Gill Sans MT" panose="020B0502020104020203" pitchFamily="34" charset="0"/>
                <a:ea typeface="+mj-ea"/>
                <a:cs typeface="Futura-Medium" panose="020B0602020204020303" pitchFamily="34" charset="-79"/>
              </a:rPr>
              <a:t>GitHub</a:t>
            </a:r>
            <a:r>
              <a:rPr lang="zh-CN" altLang="en-US" sz="1100" dirty="0">
                <a:solidFill>
                  <a:schemeClr val="bg1"/>
                </a:solidFill>
                <a:latin typeface="Gill Sans MT" panose="020B0502020104020203" pitchFamily="34" charset="0"/>
                <a:ea typeface="+mj-ea"/>
                <a:cs typeface="Futura-Medium" panose="020B0602020204020303" pitchFamily="34" charset="-79"/>
              </a:rPr>
              <a:t> </a:t>
            </a:r>
            <a:r>
              <a:rPr lang="en-US" altLang="zh-CN" sz="1100" dirty="0">
                <a:solidFill>
                  <a:schemeClr val="bg1"/>
                </a:solidFill>
                <a:latin typeface="Gill Sans MT" panose="020B0502020104020203" pitchFamily="34" charset="0"/>
                <a:ea typeface="+mj-ea"/>
                <a:cs typeface="Futura-Medium" panose="020B0602020204020303" pitchFamily="34" charset="-79"/>
              </a:rPr>
              <a:t>https://</a:t>
            </a:r>
            <a:r>
              <a:rPr lang="en-US" altLang="zh-CN" sz="1100" dirty="0" err="1">
                <a:solidFill>
                  <a:schemeClr val="bg1"/>
                </a:solidFill>
                <a:latin typeface="Gill Sans MT" panose="020B0502020104020203" pitchFamily="34" charset="0"/>
                <a:ea typeface="+mj-ea"/>
                <a:cs typeface="Futura-Medium" panose="020B0602020204020303" pitchFamily="34" charset="-79"/>
              </a:rPr>
              <a:t>github.com</a:t>
            </a:r>
            <a:r>
              <a:rPr lang="en-US" altLang="zh-CN" sz="1100" dirty="0">
                <a:solidFill>
                  <a:schemeClr val="bg1"/>
                </a:solidFill>
                <a:latin typeface="Gill Sans MT" panose="020B0502020104020203" pitchFamily="34" charset="0"/>
                <a:ea typeface="+mj-ea"/>
                <a:cs typeface="Futura-Medium" panose="020B0602020204020303" pitchFamily="34" charset="-79"/>
              </a:rPr>
              <a:t>/chenzomi12/</a:t>
            </a:r>
            <a:r>
              <a:rPr lang="en-US" altLang="zh-CN" sz="1100" dirty="0" err="1">
                <a:solidFill>
                  <a:schemeClr val="bg1"/>
                </a:solidFill>
                <a:latin typeface="Gill Sans MT" panose="020B0502020104020203" pitchFamily="34" charset="0"/>
                <a:ea typeface="+mj-ea"/>
                <a:cs typeface="Futura-Medium" panose="020B0602020204020303" pitchFamily="34" charset="-79"/>
              </a:rPr>
              <a:t>AIFoundation</a:t>
            </a:r>
            <a:endParaRPr lang="en-US" sz="1100" dirty="0">
              <a:solidFill>
                <a:schemeClr val="bg1"/>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150798608"/>
      </p:ext>
    </p:extLst>
  </p:cSld>
  <p:clrMap bg1="lt1" tx1="dk1" bg2="lt2" tx2="dk2" accent1="accent1" accent2="accent2" accent3="accent3" accent4="accent4" accent5="accent5" accent6="accent6" hlink="hlink" folHlink="folHlink"/>
  <p:sldLayoutIdLst>
    <p:sldLayoutId id="2147483951"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8968" y="2394856"/>
            <a:ext cx="6891755" cy="1889093"/>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2024 XXX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XXX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6" name="Subtitle 6">
            <a:extLst>
              <a:ext uri="{FF2B5EF4-FFF2-40B4-BE49-F238E27FC236}">
                <a16:creationId xmlns:a16="http://schemas.microsoft.com/office/drawing/2014/main" id="{12B8F806-ABD5-064C-8793-5E22C72554FD}"/>
              </a:ext>
            </a:extLst>
          </p:cNvPr>
          <p:cNvSpPr txBox="1">
            <a:spLocks/>
          </p:cNvSpPr>
          <p:nvPr userDrawn="1"/>
        </p:nvSpPr>
        <p:spPr>
          <a:xfrm>
            <a:off x="7987276" y="1599191"/>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Gill Sans MT" panose="020B0502020104020203" pitchFamily="34" charset="0"/>
                <a:ea typeface="Microsoft YaHei" charset="-122"/>
                <a:cs typeface="Microsoft YaHei" charset="-122"/>
              </a:rPr>
              <a:t>把</a:t>
            </a:r>
            <a:r>
              <a:rPr kumimoji="1" lang="en-US" altLang="zh-CN" sz="1300" dirty="0">
                <a:solidFill>
                  <a:srgbClr val="1D1D1B"/>
                </a:solidFill>
                <a:latin typeface="Gill Sans MT" panose="020B0502020104020203" pitchFamily="34" charset="0"/>
                <a:ea typeface="Microsoft YaHei" charset="-122"/>
                <a:cs typeface="Microsoft YaHei" charset="-122"/>
              </a:rPr>
              <a:t>AI</a:t>
            </a:r>
            <a:r>
              <a:rPr kumimoji="1" lang="zh-CN" altLang="en-US" sz="1300" dirty="0">
                <a:solidFill>
                  <a:srgbClr val="1D1D1B"/>
                </a:solidFill>
                <a:latin typeface="Gill Sans MT" panose="020B0502020104020203" pitchFamily="34" charset="0"/>
                <a:ea typeface="Microsoft YaHei" charset="-122"/>
                <a:cs typeface="Microsoft YaHei" charset="-122"/>
              </a:rPr>
              <a:t>系统带入每个开发者、每个家庭、</a:t>
            </a:r>
            <a:br>
              <a:rPr kumimoji="1" lang="en-US" altLang="zh-CN" sz="1300" dirty="0">
                <a:solidFill>
                  <a:srgbClr val="1D1D1B"/>
                </a:solidFill>
                <a:latin typeface="Gill Sans MT" panose="020B0502020104020203" pitchFamily="34" charset="0"/>
                <a:ea typeface="Microsoft YaHei" charset="-122"/>
                <a:cs typeface="Microsoft YaHei" charset="-122"/>
              </a:rPr>
            </a:br>
            <a:r>
              <a:rPr kumimoji="1" lang="zh-CN" altLang="en-US" sz="1300" dirty="0">
                <a:solidFill>
                  <a:srgbClr val="1D1D1B"/>
                </a:solidFill>
                <a:latin typeface="Gill Sans MT" panose="020B0502020104020203" pitchFamily="34" charset="0"/>
                <a:ea typeface="Microsoft YaHei" charset="-122"/>
                <a:cs typeface="Microsoft YaHei" charset="-122"/>
              </a:rPr>
              <a:t>每个组织，构建万物互联的智能世界</a:t>
            </a:r>
          </a:p>
        </p:txBody>
      </p:sp>
      <p:sp>
        <p:nvSpPr>
          <p:cNvPr id="7"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Gill Sans MT" panose="020B0502020104020203" pitchFamily="34" charset="0"/>
                <a:cs typeface="Arial" panose="020B0604020202020204" pitchFamily="34" charset="0"/>
              </a:rPr>
              <a:t>Bring AI</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System</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to every person, home and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organization for a fully connected,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intelligent world.</a:t>
            </a:r>
            <a:endParaRPr kumimoji="1" lang="zh-CN" altLang="en-US" sz="1200" dirty="0">
              <a:solidFill>
                <a:srgbClr val="1D1D1B"/>
              </a:solidFill>
              <a:latin typeface="Gill Sans MT" panose="020B0502020104020203" pitchFamily="34" charset="0"/>
              <a:ea typeface="Microsoft YaHei" charset="-122"/>
              <a:cs typeface="Microsoft YaHei" charset="-122"/>
            </a:endParaRPr>
          </a:p>
        </p:txBody>
      </p:sp>
      <p:sp>
        <p:nvSpPr>
          <p:cNvPr id="9" name="矩形 8">
            <a:extLst>
              <a:ext uri="{FF2B5EF4-FFF2-40B4-BE49-F238E27FC236}">
                <a16:creationId xmlns:a16="http://schemas.microsoft.com/office/drawing/2014/main" id="{4D72D31F-379B-7E48-8BAB-A5640DD86C39}"/>
              </a:ext>
            </a:extLst>
          </p:cNvPr>
          <p:cNvSpPr/>
          <p:nvPr userDrawn="1"/>
        </p:nvSpPr>
        <p:spPr bwMode="auto">
          <a:xfrm>
            <a:off x="618969" y="205786"/>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10" name="TextBox 2">
            <a:extLst>
              <a:ext uri="{FF2B5EF4-FFF2-40B4-BE49-F238E27FC236}">
                <a16:creationId xmlns:a16="http://schemas.microsoft.com/office/drawing/2014/main" id="{1F3DDE87-89CE-3848-A1C3-2150D6C0F2CD}"/>
              </a:ext>
            </a:extLst>
          </p:cNvPr>
          <p:cNvSpPr txBox="1"/>
          <p:nvPr userDrawn="1"/>
        </p:nvSpPr>
        <p:spPr>
          <a:xfrm>
            <a:off x="8341794" y="4814879"/>
            <a:ext cx="1088553" cy="397032"/>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800" b="1" dirty="0">
                <a:solidFill>
                  <a:srgbClr val="C00000"/>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800" b="1" dirty="0">
              <a:solidFill>
                <a:srgbClr val="C00000"/>
              </a:solidFill>
              <a:latin typeface="Futura-Medium" panose="020B0602020204020303" pitchFamily="34" charset="-79"/>
              <a:ea typeface="微软雅黑" panose="020B0503020204020204" pitchFamily="34" charset="-122"/>
              <a:cs typeface="Futura-Medium" panose="020B0602020204020303" pitchFamily="34" charset="-79"/>
            </a:endParaRPr>
          </a:p>
        </p:txBody>
      </p:sp>
      <p:pic>
        <p:nvPicPr>
          <p:cNvPr id="11" name="图片 10">
            <a:extLst>
              <a:ext uri="{FF2B5EF4-FFF2-40B4-BE49-F238E27FC236}">
                <a16:creationId xmlns:a16="http://schemas.microsoft.com/office/drawing/2014/main" id="{9EEF0F78-B57F-8D4C-A10F-C1BE427D4B8C}"/>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7977672" y="4861362"/>
            <a:ext cx="304066" cy="304066"/>
          </a:xfrm>
          <a:prstGeom prst="ellipse">
            <a:avLst/>
          </a:prstGeom>
          <a:ln w="28575" cap="rnd">
            <a:solidFill>
              <a:schemeClr val="tx2"/>
            </a:solidFill>
            <a:prstDash val="solid"/>
          </a:ln>
          <a:effectLst/>
        </p:spPr>
      </p:pic>
      <p:sp>
        <p:nvSpPr>
          <p:cNvPr id="13" name="TextBox 2">
            <a:extLst>
              <a:ext uri="{FF2B5EF4-FFF2-40B4-BE49-F238E27FC236}">
                <a16:creationId xmlns:a16="http://schemas.microsoft.com/office/drawing/2014/main" id="{5D60F0F4-118F-1946-A08D-99C1259DCFE3}"/>
              </a:ext>
            </a:extLst>
          </p:cNvPr>
          <p:cNvSpPr txBox="1"/>
          <p:nvPr userDrawn="1"/>
        </p:nvSpPr>
        <p:spPr>
          <a:xfrm>
            <a:off x="7867185" y="5295498"/>
            <a:ext cx="3603206" cy="261354"/>
          </a:xfrm>
          <a:prstGeom prst="rect">
            <a:avLst/>
          </a:prstGeom>
          <a:noFill/>
        </p:spPr>
        <p:txBody>
          <a:bodyPr wrap="square" rtlCol="0">
            <a:spAutoFit/>
          </a:bodyPr>
          <a:lstStyle/>
          <a:p>
            <a:pPr algn="l">
              <a:lnSpc>
                <a:spcPct val="120000"/>
              </a:lnSpc>
              <a:spcBef>
                <a:spcPct val="20000"/>
              </a:spcBef>
              <a:buClr>
                <a:srgbClr val="1D1D1A"/>
              </a:buClr>
              <a:buSzPct val="50000"/>
              <a:buFont typeface="Wingdings" pitchFamily="2" charset="2"/>
              <a:buNone/>
            </a:pPr>
            <a:r>
              <a:rPr lang="en-US" altLang="zh-CN" sz="1000" dirty="0">
                <a:solidFill>
                  <a:srgbClr val="374154"/>
                </a:solidFill>
                <a:latin typeface="Gill Sans MT" panose="020B0502020104020203" pitchFamily="34" charset="0"/>
                <a:ea typeface="+mj-ea"/>
                <a:cs typeface="Futura-Medium" panose="020B0602020204020303" pitchFamily="34" charset="-79"/>
              </a:rPr>
              <a:t>GitHub</a:t>
            </a:r>
            <a:r>
              <a:rPr lang="zh-CN" altLang="en-US" sz="1000" dirty="0">
                <a:solidFill>
                  <a:srgbClr val="374154"/>
                </a:solidFill>
                <a:latin typeface="Gill Sans MT" panose="020B0502020104020203" pitchFamily="34" charset="0"/>
                <a:ea typeface="+mj-ea"/>
                <a:cs typeface="Futura-Medium" panose="020B0602020204020303" pitchFamily="34" charset="-79"/>
              </a:rPr>
              <a:t> </a:t>
            </a:r>
            <a:r>
              <a:rPr lang="en-US" altLang="zh-CN" sz="1000" dirty="0">
                <a:solidFill>
                  <a:srgbClr val="C7000B"/>
                </a:solidFill>
                <a:latin typeface="Gill Sans MT" panose="020B0502020104020203" pitchFamily="34" charset="0"/>
                <a:ea typeface="+mj-ea"/>
                <a:cs typeface="Futura-Medium" panose="020B0602020204020303" pitchFamily="34" charset="-79"/>
              </a:rPr>
              <a:t>https://</a:t>
            </a:r>
            <a:r>
              <a:rPr lang="en-US" altLang="zh-CN" sz="10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000" dirty="0">
                <a:solidFill>
                  <a:srgbClr val="C7000B"/>
                </a:solidFill>
                <a:latin typeface="Gill Sans MT" panose="020B0502020104020203" pitchFamily="34" charset="0"/>
                <a:ea typeface="+mj-ea"/>
                <a:cs typeface="Futura-Medium" panose="020B0602020204020303" pitchFamily="34" charset="-79"/>
              </a:rPr>
              <a:t>/chenzomi12/</a:t>
            </a:r>
            <a:r>
              <a:rPr lang="en-US" altLang="zh-CN" sz="1000" dirty="0" err="1">
                <a:solidFill>
                  <a:srgbClr val="C7000B"/>
                </a:solidFill>
                <a:latin typeface="Gill Sans MT" panose="020B0502020104020203" pitchFamily="34" charset="0"/>
                <a:ea typeface="+mj-ea"/>
                <a:cs typeface="Futura-Medium" panose="020B0602020204020303" pitchFamily="34" charset="-79"/>
              </a:rPr>
              <a:t>AIFoundation</a:t>
            </a:r>
            <a:endParaRPr lang="en-US" sz="1000" dirty="0">
              <a:solidFill>
                <a:srgbClr val="C00000"/>
              </a:solidFill>
              <a:latin typeface="Gill Sans MT" panose="020B0502020104020203" pitchFamily="34" charset="0"/>
              <a:ea typeface="+mj-ea"/>
              <a:cs typeface="Futura-Medium" panose="020B0602020204020303" pitchFamily="34" charset="-79"/>
            </a:endParaRPr>
          </a:p>
        </p:txBody>
      </p:sp>
      <p:sp>
        <p:nvSpPr>
          <p:cNvPr id="14" name="Rectangle 15">
            <a:extLst>
              <a:ext uri="{FF2B5EF4-FFF2-40B4-BE49-F238E27FC236}">
                <a16:creationId xmlns:a16="http://schemas.microsoft.com/office/drawing/2014/main" id="{0EC9B7D7-7D0C-DF4F-AD3A-7486CA53DEF5}"/>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 name="组合 14">
            <a:extLst>
              <a:ext uri="{FF2B5EF4-FFF2-40B4-BE49-F238E27FC236}">
                <a16:creationId xmlns:a16="http://schemas.microsoft.com/office/drawing/2014/main" id="{2B0B6BED-EC97-644A-A3AA-16845E63E14F}"/>
              </a:ext>
            </a:extLst>
          </p:cNvPr>
          <p:cNvGrpSpPr/>
          <p:nvPr userDrawn="1"/>
        </p:nvGrpSpPr>
        <p:grpSpPr>
          <a:xfrm>
            <a:off x="12438524" y="3358802"/>
            <a:ext cx="1214711" cy="3499198"/>
            <a:chOff x="12438524" y="3358802"/>
            <a:chExt cx="1214711" cy="3499198"/>
          </a:xfrm>
        </p:grpSpPr>
        <p:sp>
          <p:nvSpPr>
            <p:cNvPr id="16" name="矩形 15">
              <a:extLst>
                <a:ext uri="{FF2B5EF4-FFF2-40B4-BE49-F238E27FC236}">
                  <a16:creationId xmlns:a16="http://schemas.microsoft.com/office/drawing/2014/main" id="{60EBDB5A-75AE-9C47-A64F-5171BD8F48E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7" name="Group 18">
              <a:extLst>
                <a:ext uri="{FF2B5EF4-FFF2-40B4-BE49-F238E27FC236}">
                  <a16:creationId xmlns:a16="http://schemas.microsoft.com/office/drawing/2014/main" id="{527B1546-2E76-7B4C-A868-01866BFAE8E9}"/>
                </a:ext>
              </a:extLst>
            </p:cNvPr>
            <p:cNvGrpSpPr>
              <a:grpSpLocks/>
            </p:cNvGrpSpPr>
            <p:nvPr/>
          </p:nvGrpSpPr>
          <p:grpSpPr bwMode="auto">
            <a:xfrm>
              <a:off x="12552504" y="3727418"/>
              <a:ext cx="986752" cy="182532"/>
              <a:chOff x="5893" y="2387"/>
              <a:chExt cx="466" cy="115"/>
            </a:xfrm>
          </p:grpSpPr>
          <p:sp>
            <p:nvSpPr>
              <p:cNvPr id="78" name="Rectangle 19">
                <a:extLst>
                  <a:ext uri="{FF2B5EF4-FFF2-40B4-BE49-F238E27FC236}">
                    <a16:creationId xmlns:a16="http://schemas.microsoft.com/office/drawing/2014/main" id="{A04BE7DC-57AD-E84A-99B6-5748D4F483F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9" name="Rectangle 20">
                <a:extLst>
                  <a:ext uri="{FF2B5EF4-FFF2-40B4-BE49-F238E27FC236}">
                    <a16:creationId xmlns:a16="http://schemas.microsoft.com/office/drawing/2014/main" id="{5092770A-CB07-5648-8431-057E93EE9C78}"/>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0" name="Rectangle 21">
                <a:extLst>
                  <a:ext uri="{FF2B5EF4-FFF2-40B4-BE49-F238E27FC236}">
                    <a16:creationId xmlns:a16="http://schemas.microsoft.com/office/drawing/2014/main" id="{67EF5B91-6FE9-4549-9ECA-04964BEE562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1" name="Rectangle 22">
                <a:extLst>
                  <a:ext uri="{FF2B5EF4-FFF2-40B4-BE49-F238E27FC236}">
                    <a16:creationId xmlns:a16="http://schemas.microsoft.com/office/drawing/2014/main" id="{05182D15-89A2-6045-85B8-2280685F8DAD}"/>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3">
              <a:extLst>
                <a:ext uri="{FF2B5EF4-FFF2-40B4-BE49-F238E27FC236}">
                  <a16:creationId xmlns:a16="http://schemas.microsoft.com/office/drawing/2014/main" id="{BBE18069-10C2-1945-BA80-A024FCF915CC}"/>
                </a:ext>
              </a:extLst>
            </p:cNvPr>
            <p:cNvGrpSpPr>
              <a:grpSpLocks/>
            </p:cNvGrpSpPr>
            <p:nvPr/>
          </p:nvGrpSpPr>
          <p:grpSpPr bwMode="auto">
            <a:xfrm>
              <a:off x="12552504" y="3943282"/>
              <a:ext cx="986752" cy="182532"/>
              <a:chOff x="5893" y="2523"/>
              <a:chExt cx="466" cy="115"/>
            </a:xfrm>
          </p:grpSpPr>
          <p:sp>
            <p:nvSpPr>
              <p:cNvPr id="74" name="Rectangle 24">
                <a:extLst>
                  <a:ext uri="{FF2B5EF4-FFF2-40B4-BE49-F238E27FC236}">
                    <a16:creationId xmlns:a16="http://schemas.microsoft.com/office/drawing/2014/main" id="{A96CDD39-1926-5E4E-A9F7-499BEC236178}"/>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5">
                <a:extLst>
                  <a:ext uri="{FF2B5EF4-FFF2-40B4-BE49-F238E27FC236}">
                    <a16:creationId xmlns:a16="http://schemas.microsoft.com/office/drawing/2014/main" id="{579B7635-77E5-5941-814B-D0090677EF95}"/>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6">
                <a:extLst>
                  <a:ext uri="{FF2B5EF4-FFF2-40B4-BE49-F238E27FC236}">
                    <a16:creationId xmlns:a16="http://schemas.microsoft.com/office/drawing/2014/main" id="{38FBF335-4C26-E44C-A51F-6334936CEB8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7">
                <a:extLst>
                  <a:ext uri="{FF2B5EF4-FFF2-40B4-BE49-F238E27FC236}">
                    <a16:creationId xmlns:a16="http://schemas.microsoft.com/office/drawing/2014/main" id="{8A3611F2-FDDF-F141-A871-D946E74F703E}"/>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28">
              <a:extLst>
                <a:ext uri="{FF2B5EF4-FFF2-40B4-BE49-F238E27FC236}">
                  <a16:creationId xmlns:a16="http://schemas.microsoft.com/office/drawing/2014/main" id="{8682B6F8-0456-EC48-8FBE-44EA6E099FCF}"/>
                </a:ext>
              </a:extLst>
            </p:cNvPr>
            <p:cNvGrpSpPr>
              <a:grpSpLocks/>
            </p:cNvGrpSpPr>
            <p:nvPr/>
          </p:nvGrpSpPr>
          <p:grpSpPr bwMode="auto">
            <a:xfrm>
              <a:off x="12552504" y="4159146"/>
              <a:ext cx="986752" cy="182532"/>
              <a:chOff x="5893" y="2659"/>
              <a:chExt cx="466" cy="115"/>
            </a:xfrm>
          </p:grpSpPr>
          <p:sp>
            <p:nvSpPr>
              <p:cNvPr id="70" name="Rectangle 29">
                <a:extLst>
                  <a:ext uri="{FF2B5EF4-FFF2-40B4-BE49-F238E27FC236}">
                    <a16:creationId xmlns:a16="http://schemas.microsoft.com/office/drawing/2014/main" id="{86BB10EF-5D49-5446-B416-860964EAB06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30">
                <a:extLst>
                  <a:ext uri="{FF2B5EF4-FFF2-40B4-BE49-F238E27FC236}">
                    <a16:creationId xmlns:a16="http://schemas.microsoft.com/office/drawing/2014/main" id="{519C7337-95C9-1347-97FA-15907949DE8D}"/>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31">
                <a:extLst>
                  <a:ext uri="{FF2B5EF4-FFF2-40B4-BE49-F238E27FC236}">
                    <a16:creationId xmlns:a16="http://schemas.microsoft.com/office/drawing/2014/main" id="{BEDA1CC2-7E03-E349-9D8A-35B4EB50D469}"/>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32">
                <a:extLst>
                  <a:ext uri="{FF2B5EF4-FFF2-40B4-BE49-F238E27FC236}">
                    <a16:creationId xmlns:a16="http://schemas.microsoft.com/office/drawing/2014/main" id="{6478A1D2-1521-2844-9E68-4B4F96BAA7C8}"/>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33">
              <a:extLst>
                <a:ext uri="{FF2B5EF4-FFF2-40B4-BE49-F238E27FC236}">
                  <a16:creationId xmlns:a16="http://schemas.microsoft.com/office/drawing/2014/main" id="{EBDF60B0-CCA3-6A47-BCD7-DCABD4054644}"/>
                </a:ext>
              </a:extLst>
            </p:cNvPr>
            <p:cNvGrpSpPr>
              <a:grpSpLocks/>
            </p:cNvGrpSpPr>
            <p:nvPr/>
          </p:nvGrpSpPr>
          <p:grpSpPr bwMode="auto">
            <a:xfrm>
              <a:off x="12552504" y="3511551"/>
              <a:ext cx="986752" cy="188882"/>
              <a:chOff x="5893" y="2251"/>
              <a:chExt cx="466" cy="119"/>
            </a:xfrm>
          </p:grpSpPr>
          <p:sp>
            <p:nvSpPr>
              <p:cNvPr id="66" name="Rectangle 34">
                <a:extLst>
                  <a:ext uri="{FF2B5EF4-FFF2-40B4-BE49-F238E27FC236}">
                    <a16:creationId xmlns:a16="http://schemas.microsoft.com/office/drawing/2014/main" id="{5125594C-5313-C34E-839A-1DA18F7788E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5">
                <a:extLst>
                  <a:ext uri="{FF2B5EF4-FFF2-40B4-BE49-F238E27FC236}">
                    <a16:creationId xmlns:a16="http://schemas.microsoft.com/office/drawing/2014/main" id="{8313D8F3-D70F-4E4F-86B1-E609FF28826A}"/>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6">
                <a:extLst>
                  <a:ext uri="{FF2B5EF4-FFF2-40B4-BE49-F238E27FC236}">
                    <a16:creationId xmlns:a16="http://schemas.microsoft.com/office/drawing/2014/main" id="{CBA1FA4C-75C0-D349-8630-E228CD42180F}"/>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7">
                <a:extLst>
                  <a:ext uri="{FF2B5EF4-FFF2-40B4-BE49-F238E27FC236}">
                    <a16:creationId xmlns:a16="http://schemas.microsoft.com/office/drawing/2014/main" id="{00D2C4F8-6F52-1640-BB34-54901F33072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38">
              <a:extLst>
                <a:ext uri="{FF2B5EF4-FFF2-40B4-BE49-F238E27FC236}">
                  <a16:creationId xmlns:a16="http://schemas.microsoft.com/office/drawing/2014/main" id="{69F5A2EF-9997-1942-A95A-9DBAB893CECC}"/>
                </a:ext>
              </a:extLst>
            </p:cNvPr>
            <p:cNvGrpSpPr>
              <a:grpSpLocks/>
            </p:cNvGrpSpPr>
            <p:nvPr/>
          </p:nvGrpSpPr>
          <p:grpSpPr bwMode="auto">
            <a:xfrm>
              <a:off x="12552504" y="4519449"/>
              <a:ext cx="986752" cy="182532"/>
              <a:chOff x="5893" y="2886"/>
              <a:chExt cx="466" cy="115"/>
            </a:xfrm>
          </p:grpSpPr>
          <p:sp>
            <p:nvSpPr>
              <p:cNvPr id="62" name="Rectangle 39">
                <a:extLst>
                  <a:ext uri="{FF2B5EF4-FFF2-40B4-BE49-F238E27FC236}">
                    <a16:creationId xmlns:a16="http://schemas.microsoft.com/office/drawing/2014/main" id="{5529C84D-B764-FE42-A1BF-78BED2ABC07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40">
                <a:extLst>
                  <a:ext uri="{FF2B5EF4-FFF2-40B4-BE49-F238E27FC236}">
                    <a16:creationId xmlns:a16="http://schemas.microsoft.com/office/drawing/2014/main" id="{CC97E4C5-963D-4B4E-9153-9E14F73F1BA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41">
                <a:extLst>
                  <a:ext uri="{FF2B5EF4-FFF2-40B4-BE49-F238E27FC236}">
                    <a16:creationId xmlns:a16="http://schemas.microsoft.com/office/drawing/2014/main" id="{E1872D1B-E07E-1E49-A78C-76802A09B04E}"/>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42">
                <a:extLst>
                  <a:ext uri="{FF2B5EF4-FFF2-40B4-BE49-F238E27FC236}">
                    <a16:creationId xmlns:a16="http://schemas.microsoft.com/office/drawing/2014/main" id="{532BE238-78B4-7E4A-8EA1-12ED81BC54C1}"/>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43">
              <a:extLst>
                <a:ext uri="{FF2B5EF4-FFF2-40B4-BE49-F238E27FC236}">
                  <a16:creationId xmlns:a16="http://schemas.microsoft.com/office/drawing/2014/main" id="{1FEC1308-2B32-CB4C-BAB2-FB1E6AFF1388}"/>
                </a:ext>
              </a:extLst>
            </p:cNvPr>
            <p:cNvGrpSpPr>
              <a:grpSpLocks/>
            </p:cNvGrpSpPr>
            <p:nvPr/>
          </p:nvGrpSpPr>
          <p:grpSpPr bwMode="auto">
            <a:xfrm>
              <a:off x="12552504" y="4735313"/>
              <a:ext cx="986752" cy="182532"/>
              <a:chOff x="5893" y="3022"/>
              <a:chExt cx="466" cy="115"/>
            </a:xfrm>
          </p:grpSpPr>
          <p:sp>
            <p:nvSpPr>
              <p:cNvPr id="58" name="Rectangle 44">
                <a:extLst>
                  <a:ext uri="{FF2B5EF4-FFF2-40B4-BE49-F238E27FC236}">
                    <a16:creationId xmlns:a16="http://schemas.microsoft.com/office/drawing/2014/main" id="{DB762B7D-0BDE-5F48-8858-6D69D4303A9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5">
                <a:extLst>
                  <a:ext uri="{FF2B5EF4-FFF2-40B4-BE49-F238E27FC236}">
                    <a16:creationId xmlns:a16="http://schemas.microsoft.com/office/drawing/2014/main" id="{A65AC15A-59B6-474B-B237-E106F036B60B}"/>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6">
                <a:extLst>
                  <a:ext uri="{FF2B5EF4-FFF2-40B4-BE49-F238E27FC236}">
                    <a16:creationId xmlns:a16="http://schemas.microsoft.com/office/drawing/2014/main" id="{33BFDFF7-57E3-0C41-A90F-0543BAEB5F50}"/>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7">
                <a:extLst>
                  <a:ext uri="{FF2B5EF4-FFF2-40B4-BE49-F238E27FC236}">
                    <a16:creationId xmlns:a16="http://schemas.microsoft.com/office/drawing/2014/main" id="{D3FFE56D-5EA1-EA4D-B229-81FFE5A7E18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48">
              <a:extLst>
                <a:ext uri="{FF2B5EF4-FFF2-40B4-BE49-F238E27FC236}">
                  <a16:creationId xmlns:a16="http://schemas.microsoft.com/office/drawing/2014/main" id="{3E677EA2-8362-AE45-BC63-8A925E8FC16F}"/>
                </a:ext>
              </a:extLst>
            </p:cNvPr>
            <p:cNvGrpSpPr>
              <a:grpSpLocks/>
            </p:cNvGrpSpPr>
            <p:nvPr/>
          </p:nvGrpSpPr>
          <p:grpSpPr bwMode="auto">
            <a:xfrm>
              <a:off x="12552504" y="4951179"/>
              <a:ext cx="986752" cy="182532"/>
              <a:chOff x="5893" y="3158"/>
              <a:chExt cx="466" cy="115"/>
            </a:xfrm>
          </p:grpSpPr>
          <p:sp>
            <p:nvSpPr>
              <p:cNvPr id="54" name="Rectangle 49">
                <a:extLst>
                  <a:ext uri="{FF2B5EF4-FFF2-40B4-BE49-F238E27FC236}">
                    <a16:creationId xmlns:a16="http://schemas.microsoft.com/office/drawing/2014/main" id="{83FE3FE3-7886-BC43-B7E9-DA589B3E135E}"/>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50">
                <a:extLst>
                  <a:ext uri="{FF2B5EF4-FFF2-40B4-BE49-F238E27FC236}">
                    <a16:creationId xmlns:a16="http://schemas.microsoft.com/office/drawing/2014/main" id="{E618977A-DBEC-594A-8580-8F9AECCC11B9}"/>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51">
                <a:extLst>
                  <a:ext uri="{FF2B5EF4-FFF2-40B4-BE49-F238E27FC236}">
                    <a16:creationId xmlns:a16="http://schemas.microsoft.com/office/drawing/2014/main" id="{FD976F1A-42D5-E64F-BD6C-06908DD53C20}"/>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52">
                <a:extLst>
                  <a:ext uri="{FF2B5EF4-FFF2-40B4-BE49-F238E27FC236}">
                    <a16:creationId xmlns:a16="http://schemas.microsoft.com/office/drawing/2014/main" id="{03EB2932-0DCA-3A4B-A65D-CC4D89814F87}"/>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53">
              <a:extLst>
                <a:ext uri="{FF2B5EF4-FFF2-40B4-BE49-F238E27FC236}">
                  <a16:creationId xmlns:a16="http://schemas.microsoft.com/office/drawing/2014/main" id="{A5649E5A-5F15-914A-A8CA-AB33C2CB5235}"/>
                </a:ext>
              </a:extLst>
            </p:cNvPr>
            <p:cNvGrpSpPr>
              <a:grpSpLocks/>
            </p:cNvGrpSpPr>
            <p:nvPr/>
          </p:nvGrpSpPr>
          <p:grpSpPr bwMode="auto">
            <a:xfrm>
              <a:off x="12552504" y="5311482"/>
              <a:ext cx="986752" cy="182532"/>
              <a:chOff x="5893" y="3385"/>
              <a:chExt cx="466" cy="115"/>
            </a:xfrm>
          </p:grpSpPr>
          <p:sp>
            <p:nvSpPr>
              <p:cNvPr id="50" name="Rectangle 54">
                <a:extLst>
                  <a:ext uri="{FF2B5EF4-FFF2-40B4-BE49-F238E27FC236}">
                    <a16:creationId xmlns:a16="http://schemas.microsoft.com/office/drawing/2014/main" id="{72A1B707-641B-BF4D-8664-0C48C26CC033}"/>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5">
                <a:extLst>
                  <a:ext uri="{FF2B5EF4-FFF2-40B4-BE49-F238E27FC236}">
                    <a16:creationId xmlns:a16="http://schemas.microsoft.com/office/drawing/2014/main" id="{FF8A8A92-54E5-0347-A974-C7FE637556F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6">
                <a:extLst>
                  <a:ext uri="{FF2B5EF4-FFF2-40B4-BE49-F238E27FC236}">
                    <a16:creationId xmlns:a16="http://schemas.microsoft.com/office/drawing/2014/main" id="{15CA81D9-72B7-BB4F-A99C-BD6A58435C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7">
                <a:extLst>
                  <a:ext uri="{FF2B5EF4-FFF2-40B4-BE49-F238E27FC236}">
                    <a16:creationId xmlns:a16="http://schemas.microsoft.com/office/drawing/2014/main" id="{B9E74982-404B-344F-B919-2CBFE33C35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58">
              <a:extLst>
                <a:ext uri="{FF2B5EF4-FFF2-40B4-BE49-F238E27FC236}">
                  <a16:creationId xmlns:a16="http://schemas.microsoft.com/office/drawing/2014/main" id="{5B57D6E0-D696-A34B-B71C-E6E6867814C7}"/>
                </a:ext>
              </a:extLst>
            </p:cNvPr>
            <p:cNvGrpSpPr>
              <a:grpSpLocks/>
            </p:cNvGrpSpPr>
            <p:nvPr/>
          </p:nvGrpSpPr>
          <p:grpSpPr bwMode="auto">
            <a:xfrm>
              <a:off x="12552504" y="5527346"/>
              <a:ext cx="986752" cy="182532"/>
              <a:chOff x="5893" y="3521"/>
              <a:chExt cx="466" cy="115"/>
            </a:xfrm>
          </p:grpSpPr>
          <p:sp>
            <p:nvSpPr>
              <p:cNvPr id="46" name="Rectangle 59">
                <a:extLst>
                  <a:ext uri="{FF2B5EF4-FFF2-40B4-BE49-F238E27FC236}">
                    <a16:creationId xmlns:a16="http://schemas.microsoft.com/office/drawing/2014/main" id="{C3598B2A-52EF-1644-8E8C-0CFCFD797FB9}"/>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60">
                <a:extLst>
                  <a:ext uri="{FF2B5EF4-FFF2-40B4-BE49-F238E27FC236}">
                    <a16:creationId xmlns:a16="http://schemas.microsoft.com/office/drawing/2014/main" id="{D0F0F2FA-F49D-E847-A121-5738CFC3AC70}"/>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61">
                <a:extLst>
                  <a:ext uri="{FF2B5EF4-FFF2-40B4-BE49-F238E27FC236}">
                    <a16:creationId xmlns:a16="http://schemas.microsoft.com/office/drawing/2014/main" id="{34F7EC08-7915-124B-85B7-8610F4FE009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62">
                <a:extLst>
                  <a:ext uri="{FF2B5EF4-FFF2-40B4-BE49-F238E27FC236}">
                    <a16:creationId xmlns:a16="http://schemas.microsoft.com/office/drawing/2014/main" id="{CBF28FF4-D780-264E-A96E-999F90B97758}"/>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63">
              <a:extLst>
                <a:ext uri="{FF2B5EF4-FFF2-40B4-BE49-F238E27FC236}">
                  <a16:creationId xmlns:a16="http://schemas.microsoft.com/office/drawing/2014/main" id="{91151042-4ACA-7342-9339-1B21CA77E32B}"/>
                </a:ext>
              </a:extLst>
            </p:cNvPr>
            <p:cNvGrpSpPr>
              <a:grpSpLocks/>
            </p:cNvGrpSpPr>
            <p:nvPr/>
          </p:nvGrpSpPr>
          <p:grpSpPr bwMode="auto">
            <a:xfrm>
              <a:off x="12552504" y="5743210"/>
              <a:ext cx="986752" cy="182532"/>
              <a:chOff x="5893" y="3657"/>
              <a:chExt cx="466" cy="115"/>
            </a:xfrm>
          </p:grpSpPr>
          <p:sp>
            <p:nvSpPr>
              <p:cNvPr id="42" name="Rectangle 64">
                <a:extLst>
                  <a:ext uri="{FF2B5EF4-FFF2-40B4-BE49-F238E27FC236}">
                    <a16:creationId xmlns:a16="http://schemas.microsoft.com/office/drawing/2014/main" id="{9E4FBBCD-F8E4-A649-981E-D46343ADCB2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5">
                <a:extLst>
                  <a:ext uri="{FF2B5EF4-FFF2-40B4-BE49-F238E27FC236}">
                    <a16:creationId xmlns:a16="http://schemas.microsoft.com/office/drawing/2014/main" id="{03B778E3-4E84-DA4D-8FBE-A3CF4464E93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6">
                <a:extLst>
                  <a:ext uri="{FF2B5EF4-FFF2-40B4-BE49-F238E27FC236}">
                    <a16:creationId xmlns:a16="http://schemas.microsoft.com/office/drawing/2014/main" id="{A739A690-256C-6B45-8F06-D782A2D46D3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7">
                <a:extLst>
                  <a:ext uri="{FF2B5EF4-FFF2-40B4-BE49-F238E27FC236}">
                    <a16:creationId xmlns:a16="http://schemas.microsoft.com/office/drawing/2014/main" id="{A62FB270-DA45-CC43-B966-E5B4B93ABDCF}"/>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68">
              <a:extLst>
                <a:ext uri="{FF2B5EF4-FFF2-40B4-BE49-F238E27FC236}">
                  <a16:creationId xmlns:a16="http://schemas.microsoft.com/office/drawing/2014/main" id="{319919FB-1BAF-FA49-B450-7D04E4811579}"/>
                </a:ext>
              </a:extLst>
            </p:cNvPr>
            <p:cNvGrpSpPr>
              <a:grpSpLocks/>
            </p:cNvGrpSpPr>
            <p:nvPr/>
          </p:nvGrpSpPr>
          <p:grpSpPr bwMode="auto">
            <a:xfrm>
              <a:off x="12552504" y="6103513"/>
              <a:ext cx="986752" cy="182532"/>
              <a:chOff x="5893" y="3884"/>
              <a:chExt cx="466" cy="115"/>
            </a:xfrm>
          </p:grpSpPr>
          <p:sp>
            <p:nvSpPr>
              <p:cNvPr id="38" name="Rectangle 69">
                <a:extLst>
                  <a:ext uri="{FF2B5EF4-FFF2-40B4-BE49-F238E27FC236}">
                    <a16:creationId xmlns:a16="http://schemas.microsoft.com/office/drawing/2014/main" id="{557E3CC4-6914-A046-8E50-285DE0199E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70">
                <a:extLst>
                  <a:ext uri="{FF2B5EF4-FFF2-40B4-BE49-F238E27FC236}">
                    <a16:creationId xmlns:a16="http://schemas.microsoft.com/office/drawing/2014/main" id="{9C9D87B6-8409-3E4C-A39A-27FCC1916B5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71">
                <a:extLst>
                  <a:ext uri="{FF2B5EF4-FFF2-40B4-BE49-F238E27FC236}">
                    <a16:creationId xmlns:a16="http://schemas.microsoft.com/office/drawing/2014/main" id="{8E44D8DF-6579-7F40-A242-DA920ED379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72">
                <a:extLst>
                  <a:ext uri="{FF2B5EF4-FFF2-40B4-BE49-F238E27FC236}">
                    <a16:creationId xmlns:a16="http://schemas.microsoft.com/office/drawing/2014/main" id="{CD513B5C-7113-F14D-99D9-C73E95E4614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73">
              <a:extLst>
                <a:ext uri="{FF2B5EF4-FFF2-40B4-BE49-F238E27FC236}">
                  <a16:creationId xmlns:a16="http://schemas.microsoft.com/office/drawing/2014/main" id="{D6A7D29E-C46B-0747-86B2-75419D553192}"/>
                </a:ext>
              </a:extLst>
            </p:cNvPr>
            <p:cNvGrpSpPr>
              <a:grpSpLocks/>
            </p:cNvGrpSpPr>
            <p:nvPr/>
          </p:nvGrpSpPr>
          <p:grpSpPr bwMode="auto">
            <a:xfrm>
              <a:off x="12552504" y="6328901"/>
              <a:ext cx="986752" cy="182532"/>
              <a:chOff x="5893" y="4026"/>
              <a:chExt cx="466" cy="115"/>
            </a:xfrm>
          </p:grpSpPr>
          <p:sp>
            <p:nvSpPr>
              <p:cNvPr id="34" name="Rectangle 74">
                <a:extLst>
                  <a:ext uri="{FF2B5EF4-FFF2-40B4-BE49-F238E27FC236}">
                    <a16:creationId xmlns:a16="http://schemas.microsoft.com/office/drawing/2014/main" id="{4F04C9DB-93AE-614C-8876-96E3637C17FC}"/>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5">
                <a:extLst>
                  <a:ext uri="{FF2B5EF4-FFF2-40B4-BE49-F238E27FC236}">
                    <a16:creationId xmlns:a16="http://schemas.microsoft.com/office/drawing/2014/main" id="{C5554F3B-E2F0-2945-A366-E7AD36F4620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6">
                <a:extLst>
                  <a:ext uri="{FF2B5EF4-FFF2-40B4-BE49-F238E27FC236}">
                    <a16:creationId xmlns:a16="http://schemas.microsoft.com/office/drawing/2014/main" id="{78782E55-DCC7-CE44-991D-BF17096DDD57}"/>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7">
                <a:extLst>
                  <a:ext uri="{FF2B5EF4-FFF2-40B4-BE49-F238E27FC236}">
                    <a16:creationId xmlns:a16="http://schemas.microsoft.com/office/drawing/2014/main" id="{BD72408E-6A44-9448-B58A-ED029093DF7E}"/>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9" name="Group 78">
              <a:extLst>
                <a:ext uri="{FF2B5EF4-FFF2-40B4-BE49-F238E27FC236}">
                  <a16:creationId xmlns:a16="http://schemas.microsoft.com/office/drawing/2014/main" id="{8ED4F9E5-4BBE-B548-9115-7B8E22D2A23B}"/>
                </a:ext>
              </a:extLst>
            </p:cNvPr>
            <p:cNvGrpSpPr>
              <a:grpSpLocks/>
            </p:cNvGrpSpPr>
            <p:nvPr/>
          </p:nvGrpSpPr>
          <p:grpSpPr bwMode="auto">
            <a:xfrm>
              <a:off x="12552504" y="6552703"/>
              <a:ext cx="986752" cy="182532"/>
              <a:chOff x="5893" y="4167"/>
              <a:chExt cx="466" cy="115"/>
            </a:xfrm>
          </p:grpSpPr>
          <p:sp>
            <p:nvSpPr>
              <p:cNvPr id="30" name="Rectangle 79">
                <a:extLst>
                  <a:ext uri="{FF2B5EF4-FFF2-40B4-BE49-F238E27FC236}">
                    <a16:creationId xmlns:a16="http://schemas.microsoft.com/office/drawing/2014/main" id="{3B8A6581-131D-824E-8913-DB991DC5308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80">
                <a:extLst>
                  <a:ext uri="{FF2B5EF4-FFF2-40B4-BE49-F238E27FC236}">
                    <a16:creationId xmlns:a16="http://schemas.microsoft.com/office/drawing/2014/main" id="{F8A4D103-CAB9-A240-B9CA-A489B8D46C2B}"/>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81">
                <a:extLst>
                  <a:ext uri="{FF2B5EF4-FFF2-40B4-BE49-F238E27FC236}">
                    <a16:creationId xmlns:a16="http://schemas.microsoft.com/office/drawing/2014/main" id="{041501D7-F06A-BF49-A8E5-02731A99487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82">
                <a:extLst>
                  <a:ext uri="{FF2B5EF4-FFF2-40B4-BE49-F238E27FC236}">
                    <a16:creationId xmlns:a16="http://schemas.microsoft.com/office/drawing/2014/main" id="{F99404D7-4332-9643-B495-D6154C54F2D1}"/>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82" name="Rectangle 83">
            <a:extLst>
              <a:ext uri="{FF2B5EF4-FFF2-40B4-BE49-F238E27FC236}">
                <a16:creationId xmlns:a16="http://schemas.microsoft.com/office/drawing/2014/main" id="{43ABAB17-CA5F-A74E-BB2E-090DBF5B85BE}"/>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3" name="Rectangle 84">
            <a:extLst>
              <a:ext uri="{FF2B5EF4-FFF2-40B4-BE49-F238E27FC236}">
                <a16:creationId xmlns:a16="http://schemas.microsoft.com/office/drawing/2014/main" id="{349F19F3-23A8-3242-9192-BA7445FD94D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4" name="TextBox 2">
            <a:extLst>
              <a:ext uri="{FF2B5EF4-FFF2-40B4-BE49-F238E27FC236}">
                <a16:creationId xmlns:a16="http://schemas.microsoft.com/office/drawing/2014/main" id="{B952CFF2-CD76-E646-B5C0-160ACDA764BB}"/>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endParaRPr>
          </a:p>
        </p:txBody>
      </p:sp>
      <p:pic>
        <p:nvPicPr>
          <p:cNvPr id="85" name="图片 84">
            <a:extLst>
              <a:ext uri="{FF2B5EF4-FFF2-40B4-BE49-F238E27FC236}">
                <a16:creationId xmlns:a16="http://schemas.microsoft.com/office/drawing/2014/main" id="{A6C0346B-14CF-D843-B655-A3D9F02332A1}"/>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ctr" defTabSz="1187798" rtl="0" eaLnBrk="1" latinLnBrk="0" hangingPunct="1">
        <a:lnSpc>
          <a:spcPct val="90000"/>
        </a:lnSpc>
        <a:spcBef>
          <a:spcPct val="0"/>
        </a:spcBef>
        <a:buNone/>
        <a:defRPr sz="6600" b="0" kern="1200">
          <a:solidFill>
            <a:srgbClr val="1D1D1A"/>
          </a:solidFill>
          <a:latin typeface="Futura-Medium" panose="020B0602020204020303" pitchFamily="34" charset="-79"/>
          <a:ea typeface="Microsoft YaHei" panose="020B0503020204020204" pitchFamily="34" charset="-122"/>
          <a:cs typeface="Futura-Medium" panose="020B0602020204020303" pitchFamily="34" charset="-79"/>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Microsoft YaHei" panose="020B0503020204020204"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7956C6CE-0F8A-4B8B-A85E-CECDD9097B54}"/>
              </a:ext>
            </a:extLst>
          </p:cNvPr>
          <p:cNvSpPr/>
          <p:nvPr/>
        </p:nvSpPr>
        <p:spPr>
          <a:xfrm>
            <a:off x="0" y="2644589"/>
            <a:ext cx="12196763" cy="3061699"/>
          </a:xfrm>
          <a:prstGeom prst="rect">
            <a:avLst/>
          </a:prstGeom>
          <a:solidFill>
            <a:srgbClr val="1D1D1A">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 name="文本占位符 1">
            <a:extLst>
              <a:ext uri="{FF2B5EF4-FFF2-40B4-BE49-F238E27FC236}">
                <a16:creationId xmlns:a16="http://schemas.microsoft.com/office/drawing/2014/main" id="{84F06FC8-A644-30C6-D07F-20FEFDFA57F8}"/>
              </a:ext>
            </a:extLst>
          </p:cNvPr>
          <p:cNvSpPr txBox="1">
            <a:spLocks/>
          </p:cNvSpPr>
          <p:nvPr/>
        </p:nvSpPr>
        <p:spPr>
          <a:xfrm>
            <a:off x="5002048" y="5792400"/>
            <a:ext cx="2624138" cy="979488"/>
          </a:xfrm>
          <a:prstGeom prst="rect">
            <a:avLst/>
          </a:prstGeom>
          <a:noFill/>
        </p:spPr>
        <p:txBody>
          <a:bodyPr anchor="ctr"/>
          <a:lst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4000" dirty="0">
                <a:solidFill>
                  <a:srgbClr val="1D1D1A"/>
                </a:solidFill>
                <a:latin typeface="ACGN-MiaoGB-Flash" panose="02020300000000000000" pitchFamily="18" charset="-122"/>
                <a:ea typeface="ACGN-MiaoGB-Flash" panose="02020300000000000000" pitchFamily="18" charset="-122"/>
              </a:rPr>
              <a:t>ZOMI</a:t>
            </a:r>
            <a:endParaRPr lang="zh-CN" altLang="en-US" sz="4000" dirty="0">
              <a:solidFill>
                <a:srgbClr val="1D1D1A"/>
              </a:solidFill>
              <a:latin typeface="ACGN-MiaoGB-Flash" panose="02020300000000000000" pitchFamily="18" charset="-122"/>
              <a:ea typeface="ACGN-MiaoGB-Flash" panose="02020300000000000000" pitchFamily="18" charset="-122"/>
            </a:endParaRPr>
          </a:p>
        </p:txBody>
      </p:sp>
      <p:pic>
        <p:nvPicPr>
          <p:cNvPr id="6" name="图片 5">
            <a:extLst>
              <a:ext uri="{FF2B5EF4-FFF2-40B4-BE49-F238E27FC236}">
                <a16:creationId xmlns:a16="http://schemas.microsoft.com/office/drawing/2014/main" id="{2F83CF9F-E87F-9B24-194C-3FE53538989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667133" y="6024778"/>
            <a:ext cx="669829" cy="669829"/>
          </a:xfrm>
          <a:prstGeom prst="ellipse">
            <a:avLst/>
          </a:prstGeom>
          <a:ln w="19050" cap="rnd">
            <a:solidFill>
              <a:srgbClr val="FFFFF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标题 1">
            <a:extLst>
              <a:ext uri="{FF2B5EF4-FFF2-40B4-BE49-F238E27FC236}">
                <a16:creationId xmlns:a16="http://schemas.microsoft.com/office/drawing/2014/main" id="{57EA8540-1E7D-F378-24FF-D989B2835265}"/>
              </a:ext>
            </a:extLst>
          </p:cNvPr>
          <p:cNvSpPr txBox="1">
            <a:spLocks/>
          </p:cNvSpPr>
          <p:nvPr/>
        </p:nvSpPr>
        <p:spPr>
          <a:xfrm>
            <a:off x="794489" y="2912986"/>
            <a:ext cx="10607784" cy="2526175"/>
          </a:xfrm>
          <a:prstGeom prst="rect">
            <a:avLst/>
          </a:prstGeom>
          <a:noFill/>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pPr marL="50800" algn="ctr">
              <a:buClr>
                <a:srgbClr val="C00000"/>
              </a:buClr>
            </a:pPr>
            <a:r>
              <a:rPr lang="zh-CN" altLang="en-US" sz="8800" dirty="0">
                <a:solidFill>
                  <a:schemeClr val="bg1"/>
                </a:solidFill>
                <a:latin typeface="Lexend" pitchFamily="2" charset="0"/>
              </a:rPr>
              <a:t>过去 </a:t>
            </a:r>
            <a:r>
              <a:rPr lang="en-US" altLang="zh-CN" sz="8800" dirty="0">
                <a:solidFill>
                  <a:schemeClr val="bg1"/>
                </a:solidFill>
                <a:latin typeface="Lexend" pitchFamily="2" charset="0"/>
              </a:rPr>
              <a:t>10 </a:t>
            </a:r>
            <a:r>
              <a:rPr lang="zh-CN" altLang="en-US" sz="8800" dirty="0">
                <a:solidFill>
                  <a:schemeClr val="bg1"/>
                </a:solidFill>
                <a:latin typeface="Lexend" pitchFamily="2" charset="0"/>
              </a:rPr>
              <a:t>年</a:t>
            </a:r>
            <a:endParaRPr lang="en-US" altLang="zh-CN" sz="8800" dirty="0">
              <a:solidFill>
                <a:schemeClr val="bg1"/>
              </a:solidFill>
              <a:latin typeface="Lexend" pitchFamily="2" charset="0"/>
            </a:endParaRPr>
          </a:p>
          <a:p>
            <a:pPr marL="50800" algn="ctr">
              <a:buClr>
                <a:srgbClr val="C00000"/>
              </a:buClr>
            </a:pPr>
            <a:r>
              <a:rPr lang="en-US" altLang="zh-CN" sz="8800" dirty="0">
                <a:solidFill>
                  <a:schemeClr val="bg1"/>
                </a:solidFill>
                <a:latin typeface="Lexend" pitchFamily="2" charset="0"/>
              </a:rPr>
              <a:t> AI</a:t>
            </a:r>
            <a:r>
              <a:rPr lang="zh-CN" altLang="en-US" sz="8800">
                <a:solidFill>
                  <a:schemeClr val="bg1"/>
                </a:solidFill>
                <a:latin typeface="Lexend" pitchFamily="2" charset="0"/>
              </a:rPr>
              <a:t> </a:t>
            </a:r>
            <a:r>
              <a:rPr lang="zh-CN" altLang="en-US" sz="8800">
                <a:solidFill>
                  <a:schemeClr val="bg1"/>
                </a:solidFill>
              </a:rPr>
              <a:t>大</a:t>
            </a:r>
            <a:r>
              <a:rPr lang="zh-CN" altLang="en-US" sz="8800" dirty="0">
                <a:solidFill>
                  <a:schemeClr val="bg1"/>
                </a:solidFill>
              </a:rPr>
              <a:t>事件</a:t>
            </a:r>
          </a:p>
        </p:txBody>
      </p:sp>
    </p:spTree>
    <p:extLst>
      <p:ext uri="{BB962C8B-B14F-4D97-AF65-F5344CB8AC3E}">
        <p14:creationId xmlns:p14="http://schemas.microsoft.com/office/powerpoint/2010/main" val="3746352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04</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zh-CN" altLang="en-US" dirty="0"/>
              <a:t>脑机接口</a:t>
            </a:r>
            <a:endParaRPr lang="en-US" altLang="zh-CN" dirty="0">
              <a:latin typeface="Lexend" pitchFamily="2" charset="0"/>
              <a:ea typeface="+mj-ea"/>
            </a:endParaRPr>
          </a:p>
        </p:txBody>
      </p:sp>
    </p:spTree>
    <p:extLst>
      <p:ext uri="{BB962C8B-B14F-4D97-AF65-F5344CB8AC3E}">
        <p14:creationId xmlns:p14="http://schemas.microsoft.com/office/powerpoint/2010/main" val="3356011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C5257ED-9F62-5982-0081-2A700D65D87F}"/>
              </a:ext>
            </a:extLst>
          </p:cNvPr>
          <p:cNvSpPr>
            <a:spLocks noGrp="1"/>
          </p:cNvSpPr>
          <p:nvPr>
            <p:ph type="title"/>
          </p:nvPr>
        </p:nvSpPr>
        <p:spPr>
          <a:xfrm>
            <a:off x="623635" y="522789"/>
            <a:ext cx="10963473" cy="589190"/>
          </a:xfrm>
        </p:spPr>
        <p:txBody>
          <a:bodyPr/>
          <a:lstStyle/>
          <a:p>
            <a:r>
              <a:rPr lang="en" altLang="zh-CN" dirty="0"/>
              <a:t>AI</a:t>
            </a:r>
            <a:r>
              <a:rPr lang="zh-CN" altLang="en-US" dirty="0"/>
              <a:t> 医疗与脑机接口</a:t>
            </a:r>
          </a:p>
        </p:txBody>
      </p:sp>
      <p:sp>
        <p:nvSpPr>
          <p:cNvPr id="5" name="内容占位符 4">
            <a:extLst>
              <a:ext uri="{FF2B5EF4-FFF2-40B4-BE49-F238E27FC236}">
                <a16:creationId xmlns:a16="http://schemas.microsoft.com/office/drawing/2014/main" id="{B2411434-8D5B-0972-2E92-A9A8D6507567}"/>
              </a:ext>
            </a:extLst>
          </p:cNvPr>
          <p:cNvSpPr>
            <a:spLocks noGrp="1"/>
          </p:cNvSpPr>
          <p:nvPr>
            <p:ph sz="half" idx="1"/>
          </p:nvPr>
        </p:nvSpPr>
        <p:spPr>
          <a:xfrm>
            <a:off x="623635" y="1246909"/>
            <a:ext cx="10963473" cy="5108171"/>
          </a:xfrm>
        </p:spPr>
        <p:txBody>
          <a:bodyPr/>
          <a:lstStyle/>
          <a:p>
            <a:r>
              <a:rPr lang="en" altLang="zh-CN" dirty="0" err="1"/>
              <a:t>Neuralink</a:t>
            </a:r>
            <a:r>
              <a:rPr lang="zh-CN" altLang="en-US" dirty="0"/>
              <a:t> 脑机接口：</a:t>
            </a:r>
            <a:endParaRPr lang="en-US" altLang="zh-CN" dirty="0"/>
          </a:p>
          <a:p>
            <a:pPr lvl="1"/>
            <a:r>
              <a:rPr lang="en-US" altLang="zh-CN" dirty="0"/>
              <a:t>2024 </a:t>
            </a:r>
            <a:r>
              <a:rPr lang="zh-CN" altLang="en-US" dirty="0"/>
              <a:t>年年底埃隆</a:t>
            </a:r>
            <a:r>
              <a:rPr lang="en-US" altLang="zh-CN" dirty="0"/>
              <a:t>·</a:t>
            </a:r>
            <a:r>
              <a:rPr lang="zh-CN" altLang="en-US" dirty="0"/>
              <a:t>马斯克宣布首位人类成功植入 </a:t>
            </a:r>
            <a:r>
              <a:rPr lang="en" altLang="zh-CN" dirty="0" err="1"/>
              <a:t>Neuralink</a:t>
            </a:r>
            <a:r>
              <a:rPr lang="zh-CN" altLang="en-US" dirty="0"/>
              <a:t> 脑机接口芯片，标志着脑机接口技术的重要突破，为未来人机交互提供了新可能。</a:t>
            </a:r>
          </a:p>
        </p:txBody>
      </p:sp>
      <p:sp>
        <p:nvSpPr>
          <p:cNvPr id="3" name="文本框 2">
            <a:extLst>
              <a:ext uri="{FF2B5EF4-FFF2-40B4-BE49-F238E27FC236}">
                <a16:creationId xmlns:a16="http://schemas.microsoft.com/office/drawing/2014/main" id="{AECB1383-3BB0-C5BC-B4A2-D087F5B55D77}"/>
              </a:ext>
            </a:extLst>
          </p:cNvPr>
          <p:cNvSpPr txBox="1"/>
          <p:nvPr/>
        </p:nvSpPr>
        <p:spPr>
          <a:xfrm>
            <a:off x="3599794" y="1407651"/>
            <a:ext cx="8271640" cy="276999"/>
          </a:xfrm>
          <a:prstGeom prst="rect">
            <a:avLst/>
          </a:prstGeom>
          <a:noFill/>
        </p:spPr>
        <p:txBody>
          <a:bodyPr wrap="square">
            <a:spAutoFit/>
          </a:bodyPr>
          <a:lstStyle/>
          <a:p>
            <a:r>
              <a:rPr lang="zh-CN" altLang="en-US" sz="1200" dirty="0">
                <a:solidFill>
                  <a:srgbClr val="0432FF"/>
                </a:solidFill>
              </a:rPr>
              <a:t>https://www.youtube.com/watch?v=Gv_XB6Hf6gM&amp;pp=ygUJTmV1cmFsaW5r</a:t>
            </a:r>
          </a:p>
        </p:txBody>
      </p:sp>
    </p:spTree>
    <p:extLst>
      <p:ext uri="{BB962C8B-B14F-4D97-AF65-F5344CB8AC3E}">
        <p14:creationId xmlns:p14="http://schemas.microsoft.com/office/powerpoint/2010/main" val="955428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05</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en-US" altLang="zh-CN" dirty="0">
                <a:latin typeface="Lexend" pitchFamily="2" charset="0"/>
                <a:ea typeface="+mj-ea"/>
              </a:rPr>
              <a:t>AI</a:t>
            </a:r>
            <a:r>
              <a:rPr lang="zh-CN" altLang="en-US" dirty="0">
                <a:latin typeface="Lexend" pitchFamily="2" charset="0"/>
                <a:ea typeface="+mj-ea"/>
              </a:rPr>
              <a:t> 芯片与硬件</a:t>
            </a:r>
            <a:endParaRPr lang="en-US" altLang="zh-CN" dirty="0">
              <a:latin typeface="Lexend" pitchFamily="2" charset="0"/>
              <a:ea typeface="+mj-ea"/>
            </a:endParaRPr>
          </a:p>
        </p:txBody>
      </p:sp>
    </p:spTree>
    <p:extLst>
      <p:ext uri="{BB962C8B-B14F-4D97-AF65-F5344CB8AC3E}">
        <p14:creationId xmlns:p14="http://schemas.microsoft.com/office/powerpoint/2010/main" val="146761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2C7B5A-A3F7-034A-4678-E2001E17992C}"/>
              </a:ext>
            </a:extLst>
          </p:cNvPr>
          <p:cNvSpPr>
            <a:spLocks noGrp="1"/>
          </p:cNvSpPr>
          <p:nvPr>
            <p:ph type="title"/>
          </p:nvPr>
        </p:nvSpPr>
        <p:spPr>
          <a:xfrm>
            <a:off x="623635" y="522789"/>
            <a:ext cx="10963473" cy="589190"/>
          </a:xfrm>
        </p:spPr>
        <p:txBody>
          <a:bodyPr/>
          <a:lstStyle/>
          <a:p>
            <a:r>
              <a:rPr lang="en" altLang="zh-CN" dirty="0"/>
              <a:t>AI</a:t>
            </a:r>
            <a:r>
              <a:rPr lang="zh-CN" altLang="en-US" dirty="0"/>
              <a:t>芯片与硬件的突破</a:t>
            </a:r>
          </a:p>
        </p:txBody>
      </p:sp>
      <p:sp>
        <p:nvSpPr>
          <p:cNvPr id="5" name="内容占位符 4">
            <a:extLst>
              <a:ext uri="{FF2B5EF4-FFF2-40B4-BE49-F238E27FC236}">
                <a16:creationId xmlns:a16="http://schemas.microsoft.com/office/drawing/2014/main" id="{B8EFA262-823D-5709-F297-5B050DA103E3}"/>
              </a:ext>
            </a:extLst>
          </p:cNvPr>
          <p:cNvSpPr>
            <a:spLocks noGrp="1"/>
          </p:cNvSpPr>
          <p:nvPr>
            <p:ph sz="half" idx="1"/>
          </p:nvPr>
        </p:nvSpPr>
        <p:spPr>
          <a:xfrm>
            <a:off x="623635" y="1246909"/>
            <a:ext cx="10963473" cy="5108171"/>
          </a:xfrm>
        </p:spPr>
        <p:txBody>
          <a:bodyPr/>
          <a:lstStyle/>
          <a:p>
            <a:r>
              <a:rPr lang="zh-CN" altLang="en-US" dirty="0"/>
              <a:t>英伟达发布 </a:t>
            </a:r>
            <a:r>
              <a:rPr lang="en" altLang="zh-CN" dirty="0"/>
              <a:t>Blackwell</a:t>
            </a:r>
            <a:r>
              <a:rPr lang="zh-CN" altLang="en-US" dirty="0"/>
              <a:t> 架构：</a:t>
            </a:r>
            <a:endParaRPr lang="en-US" altLang="zh-CN" dirty="0"/>
          </a:p>
          <a:p>
            <a:pPr lvl="1"/>
            <a:r>
              <a:rPr lang="zh-CN" altLang="en-US" dirty="0"/>
              <a:t>英伟达在 </a:t>
            </a:r>
            <a:r>
              <a:rPr lang="en-US" altLang="zh-CN" dirty="0"/>
              <a:t>2024 </a:t>
            </a:r>
            <a:r>
              <a:rPr lang="zh-CN" altLang="en-US" dirty="0"/>
              <a:t>年 </a:t>
            </a:r>
            <a:r>
              <a:rPr lang="en-US" altLang="zh-CN" dirty="0"/>
              <a:t>3 </a:t>
            </a:r>
            <a:r>
              <a:rPr lang="zh-CN" altLang="en-US" dirty="0"/>
              <a:t>月的 </a:t>
            </a:r>
            <a:r>
              <a:rPr lang="en" altLang="zh-CN" dirty="0"/>
              <a:t>GTC </a:t>
            </a:r>
            <a:r>
              <a:rPr lang="zh-CN" altLang="en-US" dirty="0"/>
              <a:t>大会上发布了基于 </a:t>
            </a:r>
            <a:r>
              <a:rPr lang="en" altLang="zh-CN" dirty="0"/>
              <a:t>Blackwell </a:t>
            </a:r>
            <a:r>
              <a:rPr lang="zh-CN" altLang="en-US" dirty="0"/>
              <a:t>架构的 </a:t>
            </a:r>
            <a:r>
              <a:rPr lang="en" altLang="zh-CN" dirty="0"/>
              <a:t>B200 GPU</a:t>
            </a:r>
            <a:r>
              <a:rPr lang="zh-CN" altLang="en" dirty="0"/>
              <a:t>，</a:t>
            </a:r>
            <a:r>
              <a:rPr lang="zh-CN" altLang="en-US" dirty="0"/>
              <a:t>其 </a:t>
            </a:r>
            <a:r>
              <a:rPr lang="en" altLang="zh-CN" dirty="0"/>
              <a:t>AI </a:t>
            </a:r>
            <a:r>
              <a:rPr lang="zh-CN" altLang="en-US" dirty="0"/>
              <a:t>运算性能在 </a:t>
            </a:r>
            <a:r>
              <a:rPr lang="en" altLang="zh-CN" dirty="0"/>
              <a:t>FP8 </a:t>
            </a:r>
            <a:r>
              <a:rPr lang="zh-CN" altLang="en-US" dirty="0"/>
              <a:t>和 </a:t>
            </a:r>
            <a:r>
              <a:rPr lang="en" altLang="zh-CN" dirty="0"/>
              <a:t>FP6 </a:t>
            </a:r>
            <a:r>
              <a:rPr lang="zh-CN" altLang="en-US" dirty="0"/>
              <a:t>格式上分别达到 </a:t>
            </a:r>
            <a:r>
              <a:rPr lang="en-US" altLang="zh-CN" dirty="0"/>
              <a:t>20 </a:t>
            </a:r>
            <a:r>
              <a:rPr lang="en" altLang="zh-CN" dirty="0"/>
              <a:t>petaflops </a:t>
            </a:r>
            <a:r>
              <a:rPr lang="zh-CN" altLang="en-US" dirty="0"/>
              <a:t>和 </a:t>
            </a:r>
            <a:r>
              <a:rPr lang="en-US" altLang="zh-CN" dirty="0"/>
              <a:t>40 </a:t>
            </a:r>
            <a:r>
              <a:rPr lang="en" altLang="zh-CN" dirty="0"/>
              <a:t>petaflops</a:t>
            </a:r>
            <a:r>
              <a:rPr lang="zh-CN" altLang="en" dirty="0"/>
              <a:t>，</a:t>
            </a:r>
            <a:r>
              <a:rPr lang="zh-CN" altLang="en-US" dirty="0"/>
              <a:t>是前代 </a:t>
            </a:r>
            <a:r>
              <a:rPr lang="en" altLang="zh-CN" dirty="0"/>
              <a:t>Hopper </a:t>
            </a:r>
            <a:r>
              <a:rPr lang="zh-CN" altLang="en-US" dirty="0"/>
              <a:t>架构的 </a:t>
            </a:r>
            <a:r>
              <a:rPr lang="en-US" altLang="zh-CN" dirty="0"/>
              <a:t>2.5 </a:t>
            </a:r>
            <a:r>
              <a:rPr lang="zh-CN" altLang="en-US" dirty="0"/>
              <a:t>倍和 </a:t>
            </a:r>
            <a:r>
              <a:rPr lang="en-US" altLang="zh-CN" dirty="0"/>
              <a:t>5 </a:t>
            </a:r>
            <a:r>
              <a:rPr lang="zh-CN" altLang="en-US" dirty="0"/>
              <a:t>倍。这一突破为生成式 </a:t>
            </a:r>
            <a:r>
              <a:rPr lang="en" altLang="zh-CN" dirty="0"/>
              <a:t>AI</a:t>
            </a:r>
            <a:r>
              <a:rPr lang="zh-CN" altLang="en" dirty="0"/>
              <a:t>、</a:t>
            </a:r>
            <a:r>
              <a:rPr lang="zh-CN" altLang="en-US" dirty="0"/>
              <a:t>大语言模型和自动驾驶等应用提供了强大的计算支持。</a:t>
            </a:r>
          </a:p>
          <a:p>
            <a:r>
              <a:rPr lang="zh-CN" altLang="en-US" dirty="0"/>
              <a:t>量子计算芯片 </a:t>
            </a:r>
            <a:r>
              <a:rPr lang="en" altLang="zh-CN" dirty="0"/>
              <a:t>Willow</a:t>
            </a:r>
            <a:r>
              <a:rPr lang="zh-CN" altLang="en" dirty="0"/>
              <a:t>：</a:t>
            </a:r>
            <a:endParaRPr lang="en-US" altLang="zh-CN" dirty="0"/>
          </a:p>
          <a:p>
            <a:pPr lvl="1"/>
            <a:r>
              <a:rPr lang="zh-CN" altLang="en-US" dirty="0"/>
              <a:t>谷歌研发的量子计算芯片 </a:t>
            </a:r>
            <a:r>
              <a:rPr lang="en" altLang="zh-CN" dirty="0"/>
              <a:t>Willow</a:t>
            </a:r>
            <a:r>
              <a:rPr lang="zh-CN" altLang="en" dirty="0"/>
              <a:t>，</a:t>
            </a:r>
            <a:r>
              <a:rPr lang="zh-CN" altLang="en-US" dirty="0"/>
              <a:t>仅用 </a:t>
            </a:r>
            <a:r>
              <a:rPr lang="en-US" altLang="zh-CN" dirty="0"/>
              <a:t>5</a:t>
            </a:r>
            <a:r>
              <a:rPr lang="zh-CN" altLang="en-US" dirty="0"/>
              <a:t> 分钟即可完成传统计算机需 </a:t>
            </a:r>
            <a:r>
              <a:rPr lang="en-US" altLang="zh-CN" dirty="0"/>
              <a:t>10^25</a:t>
            </a:r>
            <a:r>
              <a:rPr lang="zh-CN" altLang="en-US" dirty="0"/>
              <a:t> 年才能完成的任务，标志着量子计算的重大突破，为量子计算的实用化铺平了道路。</a:t>
            </a:r>
          </a:p>
        </p:txBody>
      </p:sp>
      <p:sp>
        <p:nvSpPr>
          <p:cNvPr id="3" name="文本框 2">
            <a:extLst>
              <a:ext uri="{FF2B5EF4-FFF2-40B4-BE49-F238E27FC236}">
                <a16:creationId xmlns:a16="http://schemas.microsoft.com/office/drawing/2014/main" id="{408D0EBD-ED6B-E10D-FD66-7A6F774EC3A1}"/>
              </a:ext>
            </a:extLst>
          </p:cNvPr>
          <p:cNvSpPr txBox="1"/>
          <p:nvPr/>
        </p:nvSpPr>
        <p:spPr>
          <a:xfrm>
            <a:off x="4335518" y="1395275"/>
            <a:ext cx="8271640" cy="276999"/>
          </a:xfrm>
          <a:prstGeom prst="rect">
            <a:avLst/>
          </a:prstGeom>
          <a:noFill/>
        </p:spPr>
        <p:txBody>
          <a:bodyPr wrap="square">
            <a:spAutoFit/>
          </a:bodyPr>
          <a:lstStyle/>
          <a:p>
            <a:r>
              <a:rPr lang="zh-CN" altLang="en-US" sz="1200" dirty="0">
                <a:solidFill>
                  <a:srgbClr val="0432FF"/>
                </a:solidFill>
              </a:rPr>
              <a:t>https://www.youtube.com/watch?v=lPy6ED4iM20&amp;pp=ygUUbnZpZGlhIEdUQyBCbGFja3dlbGw%3D</a:t>
            </a:r>
          </a:p>
        </p:txBody>
      </p:sp>
      <p:sp>
        <p:nvSpPr>
          <p:cNvPr id="7" name="文本框 6">
            <a:extLst>
              <a:ext uri="{FF2B5EF4-FFF2-40B4-BE49-F238E27FC236}">
                <a16:creationId xmlns:a16="http://schemas.microsoft.com/office/drawing/2014/main" id="{CB327133-1340-85D1-B5F5-86F09923AEBB}"/>
              </a:ext>
            </a:extLst>
          </p:cNvPr>
          <p:cNvSpPr txBox="1"/>
          <p:nvPr/>
        </p:nvSpPr>
        <p:spPr>
          <a:xfrm>
            <a:off x="3925123" y="3290500"/>
            <a:ext cx="8271640" cy="276999"/>
          </a:xfrm>
          <a:prstGeom prst="rect">
            <a:avLst/>
          </a:prstGeom>
          <a:noFill/>
        </p:spPr>
        <p:txBody>
          <a:bodyPr wrap="square">
            <a:spAutoFit/>
          </a:bodyPr>
          <a:lstStyle/>
          <a:p>
            <a:r>
              <a:rPr lang="zh-CN" altLang="en-US" sz="1200" dirty="0">
                <a:solidFill>
                  <a:srgbClr val="0432FF"/>
                </a:solidFill>
              </a:rPr>
              <a:t>https://www.youtube.com/watch?v=W2piM1I05A4&amp;pp=ygUNZ29vZ2xlIFdpbGxvdw%3D%3D</a:t>
            </a:r>
          </a:p>
        </p:txBody>
      </p:sp>
    </p:spTree>
    <p:extLst>
      <p:ext uri="{BB962C8B-B14F-4D97-AF65-F5344CB8AC3E}">
        <p14:creationId xmlns:p14="http://schemas.microsoft.com/office/powerpoint/2010/main" val="1445193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7A8B5E-DB38-E3D1-1E8D-76B842E09F25}"/>
              </a:ext>
            </a:extLst>
          </p:cNvPr>
          <p:cNvSpPr>
            <a:spLocks noGrp="1"/>
          </p:cNvSpPr>
          <p:nvPr>
            <p:ph type="title"/>
          </p:nvPr>
        </p:nvSpPr>
        <p:spPr>
          <a:xfrm>
            <a:off x="623635" y="522789"/>
            <a:ext cx="10963473" cy="589190"/>
          </a:xfrm>
        </p:spPr>
        <p:txBody>
          <a:bodyPr/>
          <a:lstStyle/>
          <a:p>
            <a:r>
              <a:rPr lang="en-US" altLang="zh-CN" dirty="0"/>
              <a:t>AI</a:t>
            </a:r>
            <a:r>
              <a:rPr lang="zh-CN" altLang="en-US" dirty="0"/>
              <a:t> 硬件</a:t>
            </a:r>
          </a:p>
        </p:txBody>
      </p:sp>
      <p:sp>
        <p:nvSpPr>
          <p:cNvPr id="5" name="内容占位符 4">
            <a:extLst>
              <a:ext uri="{FF2B5EF4-FFF2-40B4-BE49-F238E27FC236}">
                <a16:creationId xmlns:a16="http://schemas.microsoft.com/office/drawing/2014/main" id="{9785BDAF-852B-6B91-B4E4-7C8CF9E0F7FE}"/>
              </a:ext>
            </a:extLst>
          </p:cNvPr>
          <p:cNvSpPr>
            <a:spLocks noGrp="1"/>
          </p:cNvSpPr>
          <p:nvPr>
            <p:ph sz="half" idx="1"/>
          </p:nvPr>
        </p:nvSpPr>
        <p:spPr>
          <a:xfrm>
            <a:off x="623635" y="1246909"/>
            <a:ext cx="10963473" cy="5108171"/>
          </a:xfrm>
        </p:spPr>
        <p:txBody>
          <a:bodyPr/>
          <a:lstStyle/>
          <a:p>
            <a:r>
              <a:rPr lang="en" altLang="zh-CN" dirty="0"/>
              <a:t>AI PC </a:t>
            </a:r>
            <a:r>
              <a:rPr lang="zh-CN" altLang="en-US" dirty="0"/>
              <a:t>的兴起：</a:t>
            </a:r>
            <a:endParaRPr lang="en-US" altLang="zh-CN" dirty="0"/>
          </a:p>
          <a:p>
            <a:pPr lvl="1"/>
            <a:r>
              <a:rPr lang="en-US" altLang="zh-CN" dirty="0"/>
              <a:t>2024 </a:t>
            </a:r>
            <a:r>
              <a:rPr lang="zh-CN" altLang="en-US" dirty="0"/>
              <a:t>年，</a:t>
            </a:r>
            <a:r>
              <a:rPr lang="en" altLang="zh-CN" dirty="0"/>
              <a:t>AI PC </a:t>
            </a:r>
            <a:r>
              <a:rPr lang="zh-CN" altLang="en-US" dirty="0"/>
              <a:t>成为热门话题。英特尔和高通等厂商推出了集成 </a:t>
            </a:r>
            <a:r>
              <a:rPr lang="en" altLang="zh-CN" dirty="0"/>
              <a:t>NPU</a:t>
            </a:r>
            <a:r>
              <a:rPr lang="zh-CN" altLang="en" dirty="0"/>
              <a:t>（</a:t>
            </a:r>
            <a:r>
              <a:rPr lang="zh-CN" altLang="en-US" dirty="0"/>
              <a:t>神经网络处理单元）的处理器，支持端侧 </a:t>
            </a:r>
            <a:r>
              <a:rPr lang="en" altLang="zh-CN" dirty="0"/>
              <a:t>AI </a:t>
            </a:r>
            <a:r>
              <a:rPr lang="zh-CN" altLang="en-US" dirty="0"/>
              <a:t>任务处理。联想、华硕等品牌也推出了多款 </a:t>
            </a:r>
            <a:r>
              <a:rPr lang="en" altLang="zh-CN" dirty="0"/>
              <a:t>AI PC </a:t>
            </a:r>
            <a:r>
              <a:rPr lang="zh-CN" altLang="en-US" dirty="0"/>
              <a:t>产品，尽管市场接受度仍需时间</a:t>
            </a:r>
            <a:endParaRPr lang="en-US" altLang="zh-CN" dirty="0"/>
          </a:p>
          <a:p>
            <a:r>
              <a:rPr lang="zh-CN" altLang="en-US" dirty="0"/>
              <a:t>智能眼镜的爆发：</a:t>
            </a:r>
            <a:endParaRPr lang="en-US" altLang="zh-CN" dirty="0"/>
          </a:p>
          <a:p>
            <a:pPr lvl="1"/>
            <a:r>
              <a:rPr lang="en" altLang="zh-CN" dirty="0"/>
              <a:t>Meta </a:t>
            </a:r>
            <a:r>
              <a:rPr lang="zh-CN" altLang="en-US" dirty="0"/>
              <a:t>与 </a:t>
            </a:r>
            <a:r>
              <a:rPr lang="en" altLang="zh-CN" dirty="0"/>
              <a:t>Ray-Ban </a:t>
            </a:r>
            <a:r>
              <a:rPr lang="zh-CN" altLang="en-US" dirty="0"/>
              <a:t>合作的第二代智能眼镜在 </a:t>
            </a:r>
            <a:r>
              <a:rPr lang="en-US" altLang="zh-CN" dirty="0"/>
              <a:t>2024 </a:t>
            </a:r>
            <a:r>
              <a:rPr lang="zh-CN" altLang="en-US" dirty="0"/>
              <a:t>年大受欢迎，销量突破 </a:t>
            </a:r>
            <a:r>
              <a:rPr lang="en-US" altLang="zh-CN" dirty="0"/>
              <a:t>300 </a:t>
            </a:r>
            <a:r>
              <a:rPr lang="zh-CN" altLang="en-US" dirty="0"/>
              <a:t>万台。其 </a:t>
            </a:r>
            <a:r>
              <a:rPr lang="en" altLang="zh-CN" dirty="0"/>
              <a:t>AI </a:t>
            </a:r>
            <a:r>
              <a:rPr lang="zh-CN" altLang="en-US" dirty="0"/>
              <a:t>助手功能支持语音控制拍照、导航等任务，成为 </a:t>
            </a:r>
            <a:r>
              <a:rPr lang="en" altLang="zh-CN" dirty="0"/>
              <a:t>AI </a:t>
            </a:r>
            <a:r>
              <a:rPr lang="zh-CN" altLang="en-US" dirty="0"/>
              <a:t>硬件普及的重要里程碑</a:t>
            </a:r>
          </a:p>
        </p:txBody>
      </p:sp>
      <p:sp>
        <p:nvSpPr>
          <p:cNvPr id="3" name="文本框 2">
            <a:extLst>
              <a:ext uri="{FF2B5EF4-FFF2-40B4-BE49-F238E27FC236}">
                <a16:creationId xmlns:a16="http://schemas.microsoft.com/office/drawing/2014/main" id="{DF783974-670F-4B68-73E6-FB031B3E92CA}"/>
              </a:ext>
            </a:extLst>
          </p:cNvPr>
          <p:cNvSpPr txBox="1"/>
          <p:nvPr/>
        </p:nvSpPr>
        <p:spPr>
          <a:xfrm>
            <a:off x="2758966" y="1384765"/>
            <a:ext cx="8271640" cy="276999"/>
          </a:xfrm>
          <a:prstGeom prst="rect">
            <a:avLst/>
          </a:prstGeom>
          <a:noFill/>
        </p:spPr>
        <p:txBody>
          <a:bodyPr wrap="square">
            <a:spAutoFit/>
          </a:bodyPr>
          <a:lstStyle/>
          <a:p>
            <a:r>
              <a:rPr lang="zh-CN" altLang="en-US" sz="1200" dirty="0">
                <a:solidFill>
                  <a:srgbClr val="0432FF"/>
                </a:solidFill>
              </a:rPr>
              <a:t>https://www.youtube.com/watch?v=WepYhlI0nns&amp;pp=ygULQUlQQyBMZW5vdm8%3D</a:t>
            </a:r>
          </a:p>
        </p:txBody>
      </p:sp>
      <p:sp>
        <p:nvSpPr>
          <p:cNvPr id="7" name="文本框 6">
            <a:extLst>
              <a:ext uri="{FF2B5EF4-FFF2-40B4-BE49-F238E27FC236}">
                <a16:creationId xmlns:a16="http://schemas.microsoft.com/office/drawing/2014/main" id="{36A86462-DD36-F02D-5BBD-92B0D1C1A1F3}"/>
              </a:ext>
            </a:extLst>
          </p:cNvPr>
          <p:cNvSpPr txBox="1"/>
          <p:nvPr/>
        </p:nvSpPr>
        <p:spPr>
          <a:xfrm>
            <a:off x="3126827" y="2908765"/>
            <a:ext cx="8271640" cy="276999"/>
          </a:xfrm>
          <a:prstGeom prst="rect">
            <a:avLst/>
          </a:prstGeom>
          <a:noFill/>
        </p:spPr>
        <p:txBody>
          <a:bodyPr wrap="square">
            <a:spAutoFit/>
          </a:bodyPr>
          <a:lstStyle/>
          <a:p>
            <a:r>
              <a:rPr lang="zh-CN" altLang="en-US" sz="1200" dirty="0">
                <a:solidFill>
                  <a:srgbClr val="0432FF"/>
                </a:solidFill>
              </a:rPr>
              <a:t>https://www.youtube.com/watch?v=E1LW_MteTho&amp;pp=ygUUbWV0YSByYXktYmFuIGdsYXNzZXM%3D</a:t>
            </a:r>
          </a:p>
        </p:txBody>
      </p:sp>
    </p:spTree>
    <p:extLst>
      <p:ext uri="{BB962C8B-B14F-4D97-AF65-F5344CB8AC3E}">
        <p14:creationId xmlns:p14="http://schemas.microsoft.com/office/powerpoint/2010/main" val="504057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06</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zh-CN" altLang="en-US" dirty="0"/>
              <a:t>中国</a:t>
            </a:r>
            <a:r>
              <a:rPr lang="en" altLang="zh-CN" dirty="0"/>
              <a:t>AI</a:t>
            </a:r>
            <a:r>
              <a:rPr lang="zh-CN" altLang="en-US" dirty="0"/>
              <a:t>企业崛起</a:t>
            </a:r>
            <a:endParaRPr lang="en-US" altLang="zh-CN" dirty="0">
              <a:latin typeface="Lexend" pitchFamily="2" charset="0"/>
              <a:ea typeface="+mj-ea"/>
            </a:endParaRPr>
          </a:p>
        </p:txBody>
      </p:sp>
    </p:spTree>
    <p:extLst>
      <p:ext uri="{BB962C8B-B14F-4D97-AF65-F5344CB8AC3E}">
        <p14:creationId xmlns:p14="http://schemas.microsoft.com/office/powerpoint/2010/main" val="3422367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D782F2D-72F1-5ABA-151A-0C606842E315}"/>
              </a:ext>
            </a:extLst>
          </p:cNvPr>
          <p:cNvSpPr>
            <a:spLocks noGrp="1"/>
          </p:cNvSpPr>
          <p:nvPr>
            <p:ph type="title"/>
          </p:nvPr>
        </p:nvSpPr>
        <p:spPr>
          <a:xfrm>
            <a:off x="623635" y="522789"/>
            <a:ext cx="10963473" cy="589190"/>
          </a:xfrm>
        </p:spPr>
        <p:txBody>
          <a:bodyPr/>
          <a:lstStyle/>
          <a:p>
            <a:r>
              <a:rPr lang="en" altLang="zh-CN" dirty="0"/>
              <a:t>AI</a:t>
            </a:r>
            <a:r>
              <a:rPr lang="zh-CN" altLang="en-US" dirty="0"/>
              <a:t> 六小虎竞争</a:t>
            </a:r>
          </a:p>
        </p:txBody>
      </p:sp>
      <p:sp>
        <p:nvSpPr>
          <p:cNvPr id="5" name="内容占位符 4">
            <a:extLst>
              <a:ext uri="{FF2B5EF4-FFF2-40B4-BE49-F238E27FC236}">
                <a16:creationId xmlns:a16="http://schemas.microsoft.com/office/drawing/2014/main" id="{88406028-0CB8-8E30-55DF-8AE14CD41CFA}"/>
              </a:ext>
            </a:extLst>
          </p:cNvPr>
          <p:cNvSpPr>
            <a:spLocks noGrp="1"/>
          </p:cNvSpPr>
          <p:nvPr>
            <p:ph sz="half" idx="1"/>
          </p:nvPr>
        </p:nvSpPr>
        <p:spPr>
          <a:xfrm>
            <a:off x="623635" y="1246909"/>
            <a:ext cx="10963473" cy="5108171"/>
          </a:xfrm>
        </p:spPr>
        <p:txBody>
          <a:bodyPr/>
          <a:lstStyle/>
          <a:p>
            <a:r>
              <a:rPr lang="en" altLang="zh-CN" dirty="0"/>
              <a:t>AI</a:t>
            </a:r>
            <a:r>
              <a:rPr lang="zh-CN" altLang="en-US" dirty="0"/>
              <a:t> 六小虎竞争：</a:t>
            </a:r>
            <a:endParaRPr lang="en-US" altLang="zh-CN" dirty="0"/>
          </a:p>
          <a:p>
            <a:pPr lvl="1"/>
            <a:r>
              <a:rPr lang="zh-CN" altLang="en-US" dirty="0"/>
              <a:t>智谱</a:t>
            </a:r>
            <a:r>
              <a:rPr lang="en" altLang="zh-CN" dirty="0"/>
              <a:t>AI</a:t>
            </a:r>
            <a:r>
              <a:rPr lang="zh-CN" altLang="en" dirty="0"/>
              <a:t>、</a:t>
            </a:r>
            <a:r>
              <a:rPr lang="zh-CN" altLang="en-US" dirty="0"/>
              <a:t>月之暗面、</a:t>
            </a:r>
            <a:r>
              <a:rPr lang="en" altLang="zh-CN" dirty="0" err="1"/>
              <a:t>MiniMax</a:t>
            </a:r>
            <a:r>
              <a:rPr lang="zh-CN" altLang="en-US" dirty="0"/>
              <a:t> 等中国 </a:t>
            </a:r>
            <a:r>
              <a:rPr lang="en" altLang="zh-CN" dirty="0"/>
              <a:t>AI</a:t>
            </a:r>
            <a:r>
              <a:rPr lang="zh-CN" altLang="en-US" dirty="0"/>
              <a:t> 企业在技术研发和商业化应用上取得了显著进展，部分领域实现了对国际巨头的超越。有意思的是，部分企业开始不卷大模型预训练和开源，反而转向闭源，零一万物出局，幻方量化成为新的刘小虎。</a:t>
            </a:r>
            <a:endParaRPr lang="en-US" altLang="zh-CN" dirty="0"/>
          </a:p>
          <a:p>
            <a:r>
              <a:rPr lang="zh-CN" altLang="en-US" dirty="0"/>
              <a:t>融资进展：</a:t>
            </a:r>
            <a:endParaRPr lang="en-US" altLang="zh-CN" dirty="0"/>
          </a:p>
          <a:p>
            <a:pPr lvl="1"/>
            <a:r>
              <a:rPr lang="en-US" altLang="zh-CN" dirty="0"/>
              <a:t>2024</a:t>
            </a:r>
            <a:r>
              <a:rPr lang="zh-CN" altLang="en-US" dirty="0"/>
              <a:t>年，六小虎均获得了亿元以上的融资，总融资额超过</a:t>
            </a:r>
            <a:r>
              <a:rPr lang="en-US" altLang="zh-CN" dirty="0"/>
              <a:t>200</a:t>
            </a:r>
            <a:r>
              <a:rPr lang="zh-CN" altLang="en-US" dirty="0"/>
              <a:t>亿元。其中，智谱、月之暗面、百川智能估值已超 </a:t>
            </a:r>
            <a:r>
              <a:rPr lang="en-US" altLang="zh-CN" dirty="0"/>
              <a:t>200</a:t>
            </a:r>
            <a:r>
              <a:rPr lang="zh-CN" altLang="en-US" dirty="0"/>
              <a:t> 亿元。</a:t>
            </a:r>
          </a:p>
          <a:p>
            <a:r>
              <a:rPr lang="zh-CN" altLang="en-US" dirty="0"/>
              <a:t>落地应用：</a:t>
            </a:r>
            <a:endParaRPr lang="en-US" altLang="zh-CN" dirty="0"/>
          </a:p>
          <a:p>
            <a:pPr lvl="1"/>
            <a:r>
              <a:rPr lang="en-US" altLang="zh-CN" dirty="0"/>
              <a:t>AI</a:t>
            </a:r>
            <a:r>
              <a:rPr lang="zh-CN" altLang="en-US" dirty="0"/>
              <a:t> 六小虎、字节和百度都纷纷推出新的大模型和应用，如智谱的 </a:t>
            </a:r>
            <a:r>
              <a:rPr lang="en" altLang="zh-CN" dirty="0" err="1"/>
              <a:t>MaaS</a:t>
            </a:r>
            <a:r>
              <a:rPr lang="zh-CN" altLang="en-US" dirty="0"/>
              <a:t> 开放平台 </a:t>
            </a:r>
            <a:r>
              <a:rPr lang="en" altLang="zh-CN" dirty="0" err="1"/>
              <a:t>bigmodel.cn</a:t>
            </a:r>
            <a:r>
              <a:rPr lang="zh-CN" altLang="en" dirty="0"/>
              <a:t>，</a:t>
            </a:r>
            <a:r>
              <a:rPr lang="zh-CN" altLang="en-US" dirty="0"/>
              <a:t>月之暗面的 </a:t>
            </a:r>
            <a:r>
              <a:rPr lang="en" altLang="zh-CN" dirty="0"/>
              <a:t>Kimi</a:t>
            </a:r>
            <a:r>
              <a:rPr lang="zh-CN" altLang="en-US" dirty="0"/>
              <a:t> 智能助手，阶跃星辰的 </a:t>
            </a:r>
            <a:r>
              <a:rPr lang="en" altLang="zh-CN" dirty="0"/>
              <a:t>Step-1o</a:t>
            </a:r>
            <a:r>
              <a:rPr lang="zh-CN" altLang="en-US" dirty="0"/>
              <a:t> 系列多模态模型等。</a:t>
            </a:r>
          </a:p>
        </p:txBody>
      </p:sp>
    </p:spTree>
    <p:extLst>
      <p:ext uri="{BB962C8B-B14F-4D97-AF65-F5344CB8AC3E}">
        <p14:creationId xmlns:p14="http://schemas.microsoft.com/office/powerpoint/2010/main" val="255805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D782F2D-72F1-5ABA-151A-0C606842E315}"/>
              </a:ext>
            </a:extLst>
          </p:cNvPr>
          <p:cNvSpPr>
            <a:spLocks noGrp="1"/>
          </p:cNvSpPr>
          <p:nvPr>
            <p:ph type="title"/>
          </p:nvPr>
        </p:nvSpPr>
        <p:spPr>
          <a:xfrm>
            <a:off x="623635" y="522789"/>
            <a:ext cx="10963473" cy="589190"/>
          </a:xfrm>
        </p:spPr>
        <p:txBody>
          <a:bodyPr/>
          <a:lstStyle/>
          <a:p>
            <a:r>
              <a:rPr lang="en" altLang="zh-CN" dirty="0"/>
              <a:t>AI</a:t>
            </a:r>
            <a:r>
              <a:rPr lang="zh-CN" altLang="en-US" dirty="0"/>
              <a:t> 六小虎竞争</a:t>
            </a:r>
          </a:p>
        </p:txBody>
      </p:sp>
      <p:sp>
        <p:nvSpPr>
          <p:cNvPr id="5" name="内容占位符 4">
            <a:extLst>
              <a:ext uri="{FF2B5EF4-FFF2-40B4-BE49-F238E27FC236}">
                <a16:creationId xmlns:a16="http://schemas.microsoft.com/office/drawing/2014/main" id="{88406028-0CB8-8E30-55DF-8AE14CD41CFA}"/>
              </a:ext>
            </a:extLst>
          </p:cNvPr>
          <p:cNvSpPr>
            <a:spLocks noGrp="1"/>
          </p:cNvSpPr>
          <p:nvPr>
            <p:ph sz="half" idx="1"/>
          </p:nvPr>
        </p:nvSpPr>
        <p:spPr>
          <a:xfrm>
            <a:off x="623635" y="1246909"/>
            <a:ext cx="10963473" cy="5108171"/>
          </a:xfrm>
        </p:spPr>
        <p:txBody>
          <a:bodyPr/>
          <a:lstStyle/>
          <a:p>
            <a:r>
              <a:rPr lang="zh-CN" altLang="en-US" dirty="0"/>
              <a:t>市场扩张：</a:t>
            </a:r>
            <a:endParaRPr lang="en-US" altLang="zh-CN" dirty="0"/>
          </a:p>
          <a:p>
            <a:pPr lvl="1"/>
            <a:r>
              <a:rPr lang="zh-CN" altLang="en-US" dirty="0"/>
              <a:t>六小虎在 </a:t>
            </a:r>
            <a:r>
              <a:rPr lang="en" altLang="zh-CN" dirty="0"/>
              <a:t>AI</a:t>
            </a:r>
            <a:r>
              <a:rPr lang="zh-CN" altLang="en-US" dirty="0"/>
              <a:t> 应用层展开激烈竞争，通过铺天盖地的投放轰炸目标用户的心智，越来越多的人开始了解和使用</a:t>
            </a:r>
            <a:r>
              <a:rPr lang="en" altLang="zh-CN" dirty="0"/>
              <a:t>AI</a:t>
            </a:r>
            <a:r>
              <a:rPr lang="zh-CN" altLang="en-US" dirty="0"/>
              <a:t>工具。</a:t>
            </a:r>
          </a:p>
        </p:txBody>
      </p:sp>
    </p:spTree>
    <p:extLst>
      <p:ext uri="{BB962C8B-B14F-4D97-AF65-F5344CB8AC3E}">
        <p14:creationId xmlns:p14="http://schemas.microsoft.com/office/powerpoint/2010/main" val="1618765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78951" y="1046095"/>
            <a:ext cx="2638864"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07</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zh-CN" altLang="en-US" dirty="0"/>
              <a:t>产业和应用的增长</a:t>
            </a:r>
            <a:endParaRPr lang="en-US" altLang="zh-CN" dirty="0">
              <a:latin typeface="Lexend" pitchFamily="2" charset="0"/>
              <a:ea typeface="+mj-ea"/>
            </a:endParaRPr>
          </a:p>
        </p:txBody>
      </p:sp>
    </p:spTree>
    <p:extLst>
      <p:ext uri="{BB962C8B-B14F-4D97-AF65-F5344CB8AC3E}">
        <p14:creationId xmlns:p14="http://schemas.microsoft.com/office/powerpoint/2010/main" val="308417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8CA9E98-EE41-2410-CF3A-5CC5AF69A33B}"/>
              </a:ext>
            </a:extLst>
          </p:cNvPr>
          <p:cNvSpPr>
            <a:spLocks noGrp="1"/>
          </p:cNvSpPr>
          <p:nvPr>
            <p:ph type="title"/>
          </p:nvPr>
        </p:nvSpPr>
        <p:spPr/>
        <p:txBody>
          <a:bodyPr/>
          <a:lstStyle/>
          <a:p>
            <a:endParaRPr lang="zh-CN" altLang="en-US"/>
          </a:p>
        </p:txBody>
      </p:sp>
      <p:sp>
        <p:nvSpPr>
          <p:cNvPr id="5" name="内容占位符 4">
            <a:extLst>
              <a:ext uri="{FF2B5EF4-FFF2-40B4-BE49-F238E27FC236}">
                <a16:creationId xmlns:a16="http://schemas.microsoft.com/office/drawing/2014/main" id="{971E142E-9426-71FD-F2ED-868F0891FF12}"/>
              </a:ext>
            </a:extLst>
          </p:cNvPr>
          <p:cNvSpPr>
            <a:spLocks noGrp="1"/>
          </p:cNvSpPr>
          <p:nvPr>
            <p:ph sz="half" idx="1"/>
          </p:nvPr>
        </p:nvSpPr>
        <p:spPr>
          <a:xfrm>
            <a:off x="623635" y="1246909"/>
            <a:ext cx="10963473" cy="5108171"/>
          </a:xfrm>
        </p:spPr>
        <p:txBody>
          <a:bodyPr/>
          <a:lstStyle/>
          <a:p>
            <a:r>
              <a:rPr lang="zh-CN" altLang="en-US" dirty="0"/>
              <a:t>全球 </a:t>
            </a:r>
            <a:r>
              <a:rPr lang="en" altLang="zh-CN" dirty="0"/>
              <a:t>AI</a:t>
            </a:r>
            <a:r>
              <a:rPr lang="zh-CN" altLang="en-US" dirty="0"/>
              <a:t> 产业融资增长：</a:t>
            </a:r>
            <a:endParaRPr lang="en-US" altLang="zh-CN" dirty="0"/>
          </a:p>
          <a:p>
            <a:pPr lvl="1"/>
            <a:r>
              <a:rPr lang="en-US" altLang="zh-CN" dirty="0"/>
              <a:t>2024</a:t>
            </a:r>
            <a:r>
              <a:rPr lang="zh-CN" altLang="en-US" dirty="0"/>
              <a:t> 年全球人工智能产业融资金额超 </a:t>
            </a:r>
            <a:r>
              <a:rPr lang="en-US" altLang="zh-CN" dirty="0"/>
              <a:t>4000</a:t>
            </a:r>
            <a:r>
              <a:rPr lang="zh-CN" altLang="en-US" dirty="0"/>
              <a:t> 亿元，同比增长超 </a:t>
            </a:r>
            <a:r>
              <a:rPr lang="en-US" altLang="zh-CN" dirty="0"/>
              <a:t>77%</a:t>
            </a:r>
            <a:r>
              <a:rPr lang="zh-CN" altLang="en-US" dirty="0"/>
              <a:t>。</a:t>
            </a:r>
          </a:p>
          <a:p>
            <a:r>
              <a:rPr lang="en" altLang="zh-CN" dirty="0"/>
              <a:t>AI</a:t>
            </a:r>
            <a:r>
              <a:rPr lang="zh-CN" altLang="en-US" dirty="0"/>
              <a:t>应用访问量增长：</a:t>
            </a:r>
            <a:endParaRPr lang="en-US" altLang="zh-CN" dirty="0"/>
          </a:p>
          <a:p>
            <a:pPr lvl="1"/>
            <a:r>
              <a:rPr lang="en" altLang="zh-CN" dirty="0"/>
              <a:t>AI</a:t>
            </a:r>
            <a:r>
              <a:rPr lang="zh-CN" altLang="en-US" dirty="0"/>
              <a:t> 在应用的访问量年度增幅达 </a:t>
            </a:r>
            <a:r>
              <a:rPr lang="en-US" altLang="zh-CN" dirty="0"/>
              <a:t>111%</a:t>
            </a:r>
            <a:r>
              <a:rPr lang="zh-CN" altLang="en-US" dirty="0"/>
              <a:t>，</a:t>
            </a:r>
            <a:r>
              <a:rPr lang="en" altLang="zh-CN" dirty="0"/>
              <a:t> Chat</a:t>
            </a:r>
            <a:r>
              <a:rPr lang="zh-CN" altLang="en-US" dirty="0"/>
              <a:t> 助手类产品占据总流量的 </a:t>
            </a:r>
            <a:r>
              <a:rPr lang="en-US" altLang="zh-CN" dirty="0"/>
              <a:t>62.93%</a:t>
            </a:r>
            <a:r>
              <a:rPr lang="zh-CN" altLang="en-US" dirty="0"/>
              <a:t>，且呈现明显的马太效应快速扩展，超过了 </a:t>
            </a:r>
            <a:r>
              <a:rPr lang="en-US" altLang="zh-CN" dirty="0"/>
              <a:t>4G</a:t>
            </a:r>
            <a:r>
              <a:rPr lang="zh-CN" altLang="en-US" dirty="0"/>
              <a:t> 时代的应用。</a:t>
            </a:r>
          </a:p>
          <a:p>
            <a:endParaRPr lang="zh-CN" altLang="en-US" dirty="0"/>
          </a:p>
        </p:txBody>
      </p:sp>
    </p:spTree>
    <p:extLst>
      <p:ext uri="{BB962C8B-B14F-4D97-AF65-F5344CB8AC3E}">
        <p14:creationId xmlns:p14="http://schemas.microsoft.com/office/powerpoint/2010/main" val="2451695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931236" y="1046095"/>
            <a:ext cx="233429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01</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zh-CN" altLang="en-US" dirty="0">
                <a:latin typeface="Lexend" pitchFamily="2" charset="0"/>
                <a:ea typeface="+mj-ea"/>
              </a:rPr>
              <a:t>多模态元年</a:t>
            </a:r>
            <a:endParaRPr lang="en-US" altLang="zh-CN" dirty="0">
              <a:latin typeface="Lexend" pitchFamily="2" charset="0"/>
              <a:ea typeface="+mj-ea"/>
            </a:endParaRPr>
          </a:p>
        </p:txBody>
      </p:sp>
    </p:spTree>
    <p:extLst>
      <p:ext uri="{BB962C8B-B14F-4D97-AF65-F5344CB8AC3E}">
        <p14:creationId xmlns:p14="http://schemas.microsoft.com/office/powerpoint/2010/main" val="797963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zh-CN" altLang="en-US" dirty="0"/>
              <a:t>总结</a:t>
            </a:r>
            <a:endParaRPr lang="en-US" altLang="zh-CN" dirty="0">
              <a:latin typeface="Lexend" pitchFamily="2" charset="0"/>
              <a:ea typeface="+mj-ea"/>
            </a:endParaRPr>
          </a:p>
        </p:txBody>
      </p:sp>
    </p:spTree>
    <p:extLst>
      <p:ext uri="{BB962C8B-B14F-4D97-AF65-F5344CB8AC3E}">
        <p14:creationId xmlns:p14="http://schemas.microsoft.com/office/powerpoint/2010/main" val="3298228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F73186F-EDD3-89C1-9476-2A0A77B306A2}"/>
              </a:ext>
            </a:extLst>
          </p:cNvPr>
          <p:cNvSpPr>
            <a:spLocks noGrp="1"/>
          </p:cNvSpPr>
          <p:nvPr>
            <p:ph type="title"/>
          </p:nvPr>
        </p:nvSpPr>
        <p:spPr>
          <a:xfrm>
            <a:off x="623635" y="522789"/>
            <a:ext cx="10963473" cy="589190"/>
          </a:xfrm>
        </p:spPr>
        <p:txBody>
          <a:bodyPr/>
          <a:lstStyle/>
          <a:p>
            <a:r>
              <a:rPr lang="zh-CN" altLang="en-US" dirty="0"/>
              <a:t>总结</a:t>
            </a:r>
          </a:p>
        </p:txBody>
      </p:sp>
      <p:sp>
        <p:nvSpPr>
          <p:cNvPr id="5" name="内容占位符 4">
            <a:extLst>
              <a:ext uri="{FF2B5EF4-FFF2-40B4-BE49-F238E27FC236}">
                <a16:creationId xmlns:a16="http://schemas.microsoft.com/office/drawing/2014/main" id="{0898AF5A-0B63-3D29-441D-41D1895AC819}"/>
              </a:ext>
            </a:extLst>
          </p:cNvPr>
          <p:cNvSpPr>
            <a:spLocks noGrp="1"/>
          </p:cNvSpPr>
          <p:nvPr>
            <p:ph sz="half" idx="1"/>
          </p:nvPr>
        </p:nvSpPr>
        <p:spPr>
          <a:xfrm>
            <a:off x="623635" y="1246909"/>
            <a:ext cx="10963473" cy="5108171"/>
          </a:xfrm>
        </p:spPr>
        <p:txBody>
          <a:bodyPr/>
          <a:lstStyle/>
          <a:p>
            <a:r>
              <a:rPr lang="en-US" altLang="zh-CN" dirty="0"/>
              <a:t>2024</a:t>
            </a:r>
            <a:r>
              <a:rPr lang="zh-CN" altLang="en-US" dirty="0"/>
              <a:t>年是 </a:t>
            </a:r>
            <a:r>
              <a:rPr lang="en" altLang="zh-CN" dirty="0"/>
              <a:t>AI</a:t>
            </a:r>
            <a:r>
              <a:rPr lang="zh-CN" altLang="en-US" dirty="0"/>
              <a:t> 技术，特别是大模型飞速发展和落地的一年，生成式</a:t>
            </a:r>
            <a:r>
              <a:rPr lang="en" altLang="zh-CN" dirty="0"/>
              <a:t>AI</a:t>
            </a:r>
            <a:r>
              <a:rPr lang="zh-CN" altLang="en-US" dirty="0"/>
              <a:t>从“能写会画”到“多才多艺”，大模型从“通用”到“专用”，从执行到思考，</a:t>
            </a:r>
            <a:r>
              <a:rPr lang="en" altLang="zh-CN" dirty="0"/>
              <a:t>AI Agent</a:t>
            </a:r>
            <a:r>
              <a:rPr lang="zh-CN" altLang="en-US" dirty="0"/>
              <a:t>成为“智能助手”。</a:t>
            </a:r>
            <a:endParaRPr lang="en-US" altLang="zh-CN" dirty="0"/>
          </a:p>
          <a:p>
            <a:r>
              <a:rPr lang="en-US" altLang="zh-CN" dirty="0"/>
              <a:t>2024</a:t>
            </a:r>
            <a:r>
              <a:rPr lang="zh-CN" altLang="en-US" dirty="0"/>
              <a:t>年，</a:t>
            </a:r>
            <a:r>
              <a:rPr lang="en" altLang="zh-CN" dirty="0"/>
              <a:t>AI</a:t>
            </a:r>
            <a:r>
              <a:rPr lang="zh-CN" altLang="en-US" dirty="0"/>
              <a:t> 技术在多模态能力、推理性能和应用场景上取得显著突破，生成式 </a:t>
            </a:r>
            <a:r>
              <a:rPr lang="en" altLang="zh-CN" dirty="0"/>
              <a:t>AI</a:t>
            </a:r>
            <a:r>
              <a:rPr lang="zh-CN" altLang="en-US" dirty="0"/>
              <a:t> 和大模型持续进化，推动了从文本、图像到视频的全面创新。</a:t>
            </a:r>
            <a:endParaRPr lang="en-US" altLang="zh-CN" dirty="0"/>
          </a:p>
          <a:p>
            <a:r>
              <a:rPr lang="zh-CN" altLang="en-US" dirty="0"/>
              <a:t>同时 </a:t>
            </a:r>
            <a:r>
              <a:rPr lang="en" altLang="zh-CN" dirty="0"/>
              <a:t>AI</a:t>
            </a:r>
            <a:r>
              <a:rPr lang="zh-CN" altLang="en-US" dirty="0"/>
              <a:t> 硬件和智能体的发展进一步加速了</a:t>
            </a:r>
            <a:r>
              <a:rPr lang="en" altLang="zh-CN" dirty="0"/>
              <a:t>AI</a:t>
            </a:r>
            <a:r>
              <a:rPr lang="zh-CN" altLang="en-US" dirty="0"/>
              <a:t>在垂直领域的落地，</a:t>
            </a:r>
            <a:r>
              <a:rPr lang="en" altLang="zh-CN" dirty="0"/>
              <a:t> AI</a:t>
            </a:r>
            <a:r>
              <a:rPr lang="zh-CN" altLang="en-US" dirty="0"/>
              <a:t> 正在以前所未有的速度重塑着我们的世界。</a:t>
            </a:r>
          </a:p>
          <a:p>
            <a:endParaRPr lang="zh-CN" altLang="en-US" dirty="0"/>
          </a:p>
        </p:txBody>
      </p:sp>
    </p:spTree>
    <p:extLst>
      <p:ext uri="{BB962C8B-B14F-4D97-AF65-F5344CB8AC3E}">
        <p14:creationId xmlns:p14="http://schemas.microsoft.com/office/powerpoint/2010/main" val="3738073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880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E573643-F72A-E1AC-863D-AC6250A01D8A}"/>
              </a:ext>
            </a:extLst>
          </p:cNvPr>
          <p:cNvSpPr>
            <a:spLocks noGrp="1"/>
          </p:cNvSpPr>
          <p:nvPr>
            <p:ph type="title"/>
          </p:nvPr>
        </p:nvSpPr>
        <p:spPr>
          <a:xfrm>
            <a:off x="623635" y="522789"/>
            <a:ext cx="10963473" cy="589190"/>
          </a:xfrm>
        </p:spPr>
        <p:txBody>
          <a:bodyPr/>
          <a:lstStyle/>
          <a:p>
            <a:r>
              <a:rPr lang="zh-CN" altLang="en-US" dirty="0"/>
              <a:t>生成式 </a:t>
            </a:r>
            <a:r>
              <a:rPr lang="en" altLang="zh-CN" dirty="0"/>
              <a:t>AI</a:t>
            </a:r>
            <a:r>
              <a:rPr lang="zh-CN" altLang="en-US" dirty="0"/>
              <a:t> 全面爆发</a:t>
            </a:r>
          </a:p>
        </p:txBody>
      </p:sp>
      <p:sp>
        <p:nvSpPr>
          <p:cNvPr id="5" name="内容占位符 4">
            <a:extLst>
              <a:ext uri="{FF2B5EF4-FFF2-40B4-BE49-F238E27FC236}">
                <a16:creationId xmlns:a16="http://schemas.microsoft.com/office/drawing/2014/main" id="{FCFC1AEB-3024-BFED-5433-842B59BB9099}"/>
              </a:ext>
            </a:extLst>
          </p:cNvPr>
          <p:cNvSpPr>
            <a:spLocks noGrp="1"/>
          </p:cNvSpPr>
          <p:nvPr>
            <p:ph sz="half" idx="1"/>
          </p:nvPr>
        </p:nvSpPr>
        <p:spPr>
          <a:xfrm>
            <a:off x="623635" y="1246909"/>
            <a:ext cx="10963473" cy="5108171"/>
          </a:xfrm>
        </p:spPr>
        <p:txBody>
          <a:bodyPr/>
          <a:lstStyle/>
          <a:p>
            <a:r>
              <a:rPr lang="en" altLang="zh-CN" dirty="0"/>
              <a:t>OpenAI</a:t>
            </a:r>
            <a:r>
              <a:rPr lang="zh-CN" altLang="en-US" dirty="0"/>
              <a:t> 推出 </a:t>
            </a:r>
            <a:r>
              <a:rPr lang="en" altLang="zh-CN" dirty="0"/>
              <a:t>GPT-4o</a:t>
            </a:r>
            <a:r>
              <a:rPr lang="zh-CN" altLang="en" dirty="0"/>
              <a:t>：</a:t>
            </a:r>
            <a:endParaRPr lang="en-US" altLang="zh-CN" dirty="0"/>
          </a:p>
          <a:p>
            <a:pPr lvl="1"/>
            <a:r>
              <a:rPr lang="en" altLang="zh-CN" dirty="0"/>
              <a:t>OpenAI</a:t>
            </a:r>
            <a:r>
              <a:rPr lang="zh-CN" altLang="en-US" dirty="0"/>
              <a:t> 发布多模态大模型 </a:t>
            </a:r>
            <a:r>
              <a:rPr lang="en" altLang="zh-CN" dirty="0"/>
              <a:t>GPT-4o</a:t>
            </a:r>
            <a:r>
              <a:rPr lang="zh-CN" altLang="en" dirty="0"/>
              <a:t>，</a:t>
            </a:r>
            <a:r>
              <a:rPr lang="zh-CN" altLang="en-US" dirty="0"/>
              <a:t>支持文本、音频、图像等多种模态实时处理和生成，展现了强大的多模态理解能力。</a:t>
            </a:r>
          </a:p>
          <a:p>
            <a:r>
              <a:rPr lang="en" altLang="zh-CN" dirty="0"/>
              <a:t>Sora</a:t>
            </a:r>
            <a:r>
              <a:rPr lang="zh-CN" altLang="en-US" dirty="0"/>
              <a:t> 视频生成模型：</a:t>
            </a:r>
            <a:endParaRPr lang="en-US" altLang="zh-CN" dirty="0"/>
          </a:p>
          <a:p>
            <a:pPr lvl="1"/>
            <a:r>
              <a:rPr lang="en" altLang="zh-CN" dirty="0"/>
              <a:t>OpenAI</a:t>
            </a:r>
            <a:r>
              <a:rPr lang="zh-CN" altLang="en-US" dirty="0"/>
              <a:t> 在 </a:t>
            </a:r>
            <a:r>
              <a:rPr lang="en-US" altLang="zh-CN" dirty="0"/>
              <a:t>2024</a:t>
            </a:r>
            <a:r>
              <a:rPr lang="zh-CN" altLang="en-US" dirty="0"/>
              <a:t> 年 </a:t>
            </a:r>
            <a:r>
              <a:rPr lang="en-US" altLang="zh-CN" dirty="0"/>
              <a:t>2</a:t>
            </a:r>
            <a:r>
              <a:rPr lang="zh-CN" altLang="en-US" dirty="0"/>
              <a:t> 月份推出 </a:t>
            </a:r>
            <a:r>
              <a:rPr lang="en" altLang="zh-CN" dirty="0"/>
              <a:t>Sora</a:t>
            </a:r>
            <a:r>
              <a:rPr lang="zh-CN" altLang="en-US" dirty="0"/>
              <a:t> 模型能够根据文本提示生成高质量视频，支持多角度镜头转换和复杂物理运动模拟，被誉为“世界模拟器”。</a:t>
            </a:r>
            <a:br>
              <a:rPr lang="zh-CN" altLang="en-US" dirty="0"/>
            </a:br>
            <a:endParaRPr lang="zh-CN" altLang="en-US" dirty="0"/>
          </a:p>
        </p:txBody>
      </p:sp>
      <p:sp>
        <p:nvSpPr>
          <p:cNvPr id="3" name="文本框 2">
            <a:extLst>
              <a:ext uri="{FF2B5EF4-FFF2-40B4-BE49-F238E27FC236}">
                <a16:creationId xmlns:a16="http://schemas.microsoft.com/office/drawing/2014/main" id="{0512DB11-8235-70F2-4A04-D35084FC8F27}"/>
              </a:ext>
            </a:extLst>
          </p:cNvPr>
          <p:cNvSpPr txBox="1"/>
          <p:nvPr/>
        </p:nvSpPr>
        <p:spPr>
          <a:xfrm>
            <a:off x="2832538" y="2561924"/>
            <a:ext cx="8271640" cy="276999"/>
          </a:xfrm>
          <a:prstGeom prst="rect">
            <a:avLst/>
          </a:prstGeom>
          <a:noFill/>
        </p:spPr>
        <p:txBody>
          <a:bodyPr wrap="square">
            <a:spAutoFit/>
          </a:bodyPr>
          <a:lstStyle/>
          <a:p>
            <a:r>
              <a:rPr lang="zh-CN" altLang="en-US" sz="1200" i="1" dirty="0">
                <a:solidFill>
                  <a:srgbClr val="0432FF"/>
                </a:solidFill>
              </a:rPr>
              <a:t>https://www.youtube.com/watch?v=XOXMwsq7ACs&amp;list=PLOXw6I10VTv8VOvPNVQ8c4D4NyMRMotXh</a:t>
            </a:r>
          </a:p>
        </p:txBody>
      </p:sp>
      <p:sp>
        <p:nvSpPr>
          <p:cNvPr id="7" name="文本框 6">
            <a:extLst>
              <a:ext uri="{FF2B5EF4-FFF2-40B4-BE49-F238E27FC236}">
                <a16:creationId xmlns:a16="http://schemas.microsoft.com/office/drawing/2014/main" id="{88897EEA-6A33-5E71-978C-E2CEE24A5470}"/>
              </a:ext>
            </a:extLst>
          </p:cNvPr>
          <p:cNvSpPr txBox="1"/>
          <p:nvPr/>
        </p:nvSpPr>
        <p:spPr>
          <a:xfrm>
            <a:off x="2832538" y="4181503"/>
            <a:ext cx="8271640" cy="276999"/>
          </a:xfrm>
          <a:prstGeom prst="rect">
            <a:avLst/>
          </a:prstGeom>
          <a:noFill/>
        </p:spPr>
        <p:txBody>
          <a:bodyPr wrap="square">
            <a:spAutoFit/>
          </a:bodyPr>
          <a:lstStyle/>
          <a:p>
            <a:r>
              <a:rPr lang="zh-CN" altLang="en-US" sz="1200" dirty="0">
                <a:solidFill>
                  <a:srgbClr val="0432FF"/>
                </a:solidFill>
              </a:rPr>
              <a:t>https://www.youtube.com/watch?v=HK6y8DAPN_0&amp;t=34s&amp;pp=ygULb3BlbmFpIFNvcmE%3D</a:t>
            </a:r>
          </a:p>
        </p:txBody>
      </p:sp>
    </p:spTree>
    <p:extLst>
      <p:ext uri="{BB962C8B-B14F-4D97-AF65-F5344CB8AC3E}">
        <p14:creationId xmlns:p14="http://schemas.microsoft.com/office/powerpoint/2010/main" val="2317753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E573643-F72A-E1AC-863D-AC6250A01D8A}"/>
              </a:ext>
            </a:extLst>
          </p:cNvPr>
          <p:cNvSpPr>
            <a:spLocks noGrp="1"/>
          </p:cNvSpPr>
          <p:nvPr>
            <p:ph type="title"/>
          </p:nvPr>
        </p:nvSpPr>
        <p:spPr>
          <a:xfrm>
            <a:off x="623635" y="522789"/>
            <a:ext cx="10963473" cy="589190"/>
          </a:xfrm>
        </p:spPr>
        <p:txBody>
          <a:bodyPr/>
          <a:lstStyle/>
          <a:p>
            <a:r>
              <a:rPr lang="zh-CN" altLang="en-US" dirty="0"/>
              <a:t>生成式 </a:t>
            </a:r>
            <a:r>
              <a:rPr lang="en" altLang="zh-CN" dirty="0"/>
              <a:t>AI</a:t>
            </a:r>
            <a:r>
              <a:rPr lang="zh-CN" altLang="en-US" dirty="0"/>
              <a:t> 全面爆发</a:t>
            </a:r>
          </a:p>
        </p:txBody>
      </p:sp>
      <p:sp>
        <p:nvSpPr>
          <p:cNvPr id="5" name="内容占位符 4">
            <a:extLst>
              <a:ext uri="{FF2B5EF4-FFF2-40B4-BE49-F238E27FC236}">
                <a16:creationId xmlns:a16="http://schemas.microsoft.com/office/drawing/2014/main" id="{FCFC1AEB-3024-BFED-5433-842B59BB9099}"/>
              </a:ext>
            </a:extLst>
          </p:cNvPr>
          <p:cNvSpPr>
            <a:spLocks noGrp="1"/>
          </p:cNvSpPr>
          <p:nvPr>
            <p:ph sz="half" idx="1"/>
          </p:nvPr>
        </p:nvSpPr>
        <p:spPr>
          <a:xfrm>
            <a:off x="623635" y="1246909"/>
            <a:ext cx="10963473" cy="5108171"/>
          </a:xfrm>
        </p:spPr>
        <p:txBody>
          <a:bodyPr/>
          <a:lstStyle/>
          <a:p>
            <a:r>
              <a:rPr lang="en" altLang="zh-CN" dirty="0"/>
              <a:t>AI</a:t>
            </a:r>
            <a:r>
              <a:rPr lang="zh-CN" altLang="en-US" dirty="0"/>
              <a:t> 音乐生成：</a:t>
            </a:r>
            <a:endParaRPr lang="en-US" altLang="zh-CN" dirty="0"/>
          </a:p>
          <a:p>
            <a:pPr lvl="1"/>
            <a:r>
              <a:rPr lang="en" altLang="zh-CN" dirty="0" err="1"/>
              <a:t>Suno</a:t>
            </a:r>
            <a:r>
              <a:rPr lang="en" altLang="zh-CN" dirty="0"/>
              <a:t> AI</a:t>
            </a:r>
            <a:r>
              <a:rPr lang="zh-CN" altLang="en-US" dirty="0"/>
              <a:t> 发布了</a:t>
            </a:r>
            <a:r>
              <a:rPr lang="en" altLang="zh-CN" dirty="0" err="1"/>
              <a:t>Suno</a:t>
            </a:r>
            <a:r>
              <a:rPr lang="en" altLang="zh-CN" dirty="0"/>
              <a:t> V3</a:t>
            </a:r>
            <a:r>
              <a:rPr lang="zh-CN" altLang="en" dirty="0"/>
              <a:t>，</a:t>
            </a:r>
            <a:r>
              <a:rPr lang="zh-CN" altLang="en-US" dirty="0"/>
              <a:t>只需输入文字即可生成完整的音乐作品，推动了</a:t>
            </a:r>
            <a:r>
              <a:rPr lang="en" altLang="zh-CN" dirty="0"/>
              <a:t>AI</a:t>
            </a:r>
            <a:r>
              <a:rPr lang="zh-CN" altLang="en-US" dirty="0"/>
              <a:t>在创意领域的应用。</a:t>
            </a:r>
          </a:p>
          <a:p>
            <a:r>
              <a:rPr lang="zh-CN" altLang="en-US" dirty="0"/>
              <a:t>生成式 </a:t>
            </a:r>
            <a:r>
              <a:rPr lang="en-US" altLang="zh-CN" dirty="0"/>
              <a:t>3D</a:t>
            </a:r>
            <a:r>
              <a:rPr lang="zh-CN" altLang="en-US" dirty="0"/>
              <a:t>：</a:t>
            </a:r>
            <a:endParaRPr lang="en-US" altLang="zh-CN" dirty="0"/>
          </a:p>
          <a:p>
            <a:pPr lvl="1"/>
            <a:r>
              <a:rPr lang="en" altLang="zh-CN" dirty="0"/>
              <a:t>Luma AI</a:t>
            </a:r>
            <a:r>
              <a:rPr lang="zh-CN" altLang="en-US" dirty="0"/>
              <a:t> 发布 </a:t>
            </a:r>
            <a:r>
              <a:rPr lang="en" altLang="zh-CN" dirty="0"/>
              <a:t>Genie</a:t>
            </a:r>
            <a:r>
              <a:rPr lang="zh-CN" altLang="en-US" dirty="0"/>
              <a:t> 可以直接通过文本在线生成 </a:t>
            </a:r>
            <a:r>
              <a:rPr lang="en-US" altLang="zh-CN" dirty="0"/>
              <a:t>3</a:t>
            </a:r>
            <a:r>
              <a:rPr lang="en" altLang="zh-CN" dirty="0"/>
              <a:t>D</a:t>
            </a:r>
            <a:r>
              <a:rPr lang="zh-CN" altLang="en-US" dirty="0"/>
              <a:t> 模型，极大地降低了 </a:t>
            </a:r>
            <a:r>
              <a:rPr lang="en-US" altLang="zh-CN" dirty="0"/>
              <a:t>3</a:t>
            </a:r>
            <a:r>
              <a:rPr lang="en" altLang="zh-CN" dirty="0"/>
              <a:t>D</a:t>
            </a:r>
            <a:r>
              <a:rPr lang="zh-CN" altLang="en-US" dirty="0"/>
              <a:t> 内容创作的门槛。</a:t>
            </a:r>
            <a:endParaRPr lang="en-US" altLang="zh-CN" dirty="0"/>
          </a:p>
          <a:p>
            <a:r>
              <a:rPr lang="zh-CN" altLang="en-US" dirty="0"/>
              <a:t>推理模型的突破：</a:t>
            </a:r>
            <a:endParaRPr lang="en-US" altLang="zh-CN" dirty="0"/>
          </a:p>
          <a:p>
            <a:pPr lvl="1"/>
            <a:r>
              <a:rPr lang="en-US" altLang="zh-CN" dirty="0"/>
              <a:t>2024</a:t>
            </a:r>
            <a:r>
              <a:rPr lang="zh-CN" altLang="en-US" dirty="0"/>
              <a:t> 年 圣诞节 </a:t>
            </a:r>
            <a:r>
              <a:rPr lang="en" altLang="zh-CN" dirty="0"/>
              <a:t>OpenAI</a:t>
            </a:r>
            <a:r>
              <a:rPr lang="zh-CN" altLang="en-US" dirty="0"/>
              <a:t> 连续 </a:t>
            </a:r>
            <a:r>
              <a:rPr lang="en-US" altLang="zh-CN" dirty="0"/>
              <a:t>12 </a:t>
            </a:r>
            <a:r>
              <a:rPr lang="zh-CN" altLang="en-US" dirty="0"/>
              <a:t>天发布会，发布 </a:t>
            </a:r>
            <a:r>
              <a:rPr lang="en" altLang="zh-CN" dirty="0"/>
              <a:t>o3</a:t>
            </a:r>
            <a:r>
              <a:rPr lang="zh-CN" altLang="en-US" dirty="0"/>
              <a:t> 模型，接近人类水平的推理能力，标志着 </a:t>
            </a:r>
            <a:r>
              <a:rPr lang="en" altLang="zh-CN" dirty="0"/>
              <a:t>AI</a:t>
            </a:r>
            <a:r>
              <a:rPr lang="zh-CN" altLang="en-US" dirty="0"/>
              <a:t> 从任务从简单的生成走向自主决策者的转变；</a:t>
            </a:r>
            <a:endParaRPr lang="en-US" altLang="zh-CN" dirty="0"/>
          </a:p>
          <a:p>
            <a:pPr lvl="1"/>
            <a:r>
              <a:rPr lang="en-US" altLang="zh-CN" dirty="0"/>
              <a:t>2025</a:t>
            </a:r>
            <a:r>
              <a:rPr lang="zh-CN" altLang="en-US" dirty="0"/>
              <a:t>年</a:t>
            </a:r>
            <a:r>
              <a:rPr lang="en-US" altLang="zh-CN" dirty="0"/>
              <a:t>1 </a:t>
            </a:r>
            <a:r>
              <a:rPr lang="zh-CN" altLang="en-US" dirty="0"/>
              <a:t>月份，推理模型 </a:t>
            </a:r>
            <a:r>
              <a:rPr lang="en" altLang="zh-CN" dirty="0"/>
              <a:t>Kimi k1.5</a:t>
            </a:r>
            <a:r>
              <a:rPr lang="zh-CN" altLang="en-US" dirty="0"/>
              <a:t> 和 </a:t>
            </a:r>
            <a:r>
              <a:rPr lang="en" altLang="zh-CN" dirty="0"/>
              <a:t>DeepSeek-R1</a:t>
            </a:r>
            <a:r>
              <a:rPr lang="zh-CN" altLang="en-US" dirty="0"/>
              <a:t> 也相继发布，这种模式也叫 </a:t>
            </a:r>
            <a:r>
              <a:rPr lang="en-US" altLang="zh-CN" dirty="0"/>
              <a:t>Test</a:t>
            </a:r>
            <a:r>
              <a:rPr lang="zh-CN" altLang="en-US" dirty="0"/>
              <a:t> </a:t>
            </a:r>
            <a:r>
              <a:rPr lang="en-US" altLang="zh-CN" dirty="0"/>
              <a:t>Time</a:t>
            </a:r>
            <a:r>
              <a:rPr lang="zh-CN" altLang="en-US" dirty="0"/>
              <a:t> </a:t>
            </a:r>
            <a:r>
              <a:rPr lang="en-US" altLang="zh-CN" dirty="0"/>
              <a:t>Reasoning</a:t>
            </a:r>
            <a:r>
              <a:rPr lang="zh-CN" altLang="en-US" dirty="0"/>
              <a:t>。</a:t>
            </a:r>
          </a:p>
        </p:txBody>
      </p:sp>
      <p:sp>
        <p:nvSpPr>
          <p:cNvPr id="3" name="文本框 2">
            <a:extLst>
              <a:ext uri="{FF2B5EF4-FFF2-40B4-BE49-F238E27FC236}">
                <a16:creationId xmlns:a16="http://schemas.microsoft.com/office/drawing/2014/main" id="{7BDAA8AA-05A9-DF43-3D1E-F3DB56103B72}"/>
              </a:ext>
            </a:extLst>
          </p:cNvPr>
          <p:cNvSpPr txBox="1"/>
          <p:nvPr/>
        </p:nvSpPr>
        <p:spPr>
          <a:xfrm>
            <a:off x="2643352" y="1460202"/>
            <a:ext cx="8271640" cy="276999"/>
          </a:xfrm>
          <a:prstGeom prst="rect">
            <a:avLst/>
          </a:prstGeom>
          <a:noFill/>
        </p:spPr>
        <p:txBody>
          <a:bodyPr wrap="square">
            <a:spAutoFit/>
          </a:bodyPr>
          <a:lstStyle/>
          <a:p>
            <a:r>
              <a:rPr lang="zh-CN" altLang="en-US" sz="1200" dirty="0">
                <a:solidFill>
                  <a:srgbClr val="0432FF"/>
                </a:solidFill>
              </a:rPr>
              <a:t>https://www.youtube.com/watch?v=817YPxLdhjs</a:t>
            </a:r>
          </a:p>
        </p:txBody>
      </p:sp>
      <p:sp>
        <p:nvSpPr>
          <p:cNvPr id="7" name="文本框 6">
            <a:extLst>
              <a:ext uri="{FF2B5EF4-FFF2-40B4-BE49-F238E27FC236}">
                <a16:creationId xmlns:a16="http://schemas.microsoft.com/office/drawing/2014/main" id="{60DC0041-221D-6A25-02DD-497F7AA054F8}"/>
              </a:ext>
            </a:extLst>
          </p:cNvPr>
          <p:cNvSpPr txBox="1"/>
          <p:nvPr/>
        </p:nvSpPr>
        <p:spPr>
          <a:xfrm>
            <a:off x="2391103" y="2542767"/>
            <a:ext cx="8271640" cy="276999"/>
          </a:xfrm>
          <a:prstGeom prst="rect">
            <a:avLst/>
          </a:prstGeom>
          <a:noFill/>
        </p:spPr>
        <p:txBody>
          <a:bodyPr wrap="square">
            <a:spAutoFit/>
          </a:bodyPr>
          <a:lstStyle/>
          <a:p>
            <a:r>
              <a:rPr lang="zh-CN" altLang="en-US" sz="1200" dirty="0">
                <a:solidFill>
                  <a:srgbClr val="0432FF"/>
                </a:solidFill>
              </a:rPr>
              <a:t>https://www.youtube.com/watch?v=CzG170t7EbE</a:t>
            </a:r>
          </a:p>
        </p:txBody>
      </p:sp>
      <p:sp>
        <p:nvSpPr>
          <p:cNvPr id="9" name="文本框 8">
            <a:extLst>
              <a:ext uri="{FF2B5EF4-FFF2-40B4-BE49-F238E27FC236}">
                <a16:creationId xmlns:a16="http://schemas.microsoft.com/office/drawing/2014/main" id="{F728BC4D-E614-02F3-DA4D-13CB49CCFD81}"/>
              </a:ext>
            </a:extLst>
          </p:cNvPr>
          <p:cNvSpPr txBox="1"/>
          <p:nvPr/>
        </p:nvSpPr>
        <p:spPr>
          <a:xfrm>
            <a:off x="2937642" y="3537553"/>
            <a:ext cx="8271640" cy="276999"/>
          </a:xfrm>
          <a:prstGeom prst="rect">
            <a:avLst/>
          </a:prstGeom>
          <a:noFill/>
        </p:spPr>
        <p:txBody>
          <a:bodyPr wrap="square">
            <a:spAutoFit/>
          </a:bodyPr>
          <a:lstStyle/>
          <a:p>
            <a:r>
              <a:rPr lang="zh-CN" altLang="en-US" sz="1200" dirty="0">
                <a:solidFill>
                  <a:srgbClr val="0432FF"/>
                </a:solidFill>
              </a:rPr>
              <a:t>https://www.youtube.com/watch?v=g_qxoznfa7E&amp;list=PLOXw6I10VTv9lin5AzsHAHCTrC7BdVdEM</a:t>
            </a:r>
          </a:p>
        </p:txBody>
      </p:sp>
    </p:spTree>
    <p:extLst>
      <p:ext uri="{BB962C8B-B14F-4D97-AF65-F5344CB8AC3E}">
        <p14:creationId xmlns:p14="http://schemas.microsoft.com/office/powerpoint/2010/main" val="244498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02</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zh-CN" altLang="en-US" dirty="0">
                <a:latin typeface="Lexend" pitchFamily="2" charset="0"/>
                <a:ea typeface="+mj-ea"/>
              </a:rPr>
              <a:t>具身智能</a:t>
            </a:r>
            <a:endParaRPr lang="en-US" altLang="zh-CN" dirty="0">
              <a:latin typeface="Lexend" pitchFamily="2" charset="0"/>
              <a:ea typeface="+mj-ea"/>
            </a:endParaRPr>
          </a:p>
        </p:txBody>
      </p:sp>
    </p:spTree>
    <p:extLst>
      <p:ext uri="{BB962C8B-B14F-4D97-AF65-F5344CB8AC3E}">
        <p14:creationId xmlns:p14="http://schemas.microsoft.com/office/powerpoint/2010/main" val="1129881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E6A004C-083A-50A4-33D7-1749F1086C59}"/>
              </a:ext>
            </a:extLst>
          </p:cNvPr>
          <p:cNvSpPr>
            <a:spLocks noGrp="1"/>
          </p:cNvSpPr>
          <p:nvPr>
            <p:ph type="title"/>
          </p:nvPr>
        </p:nvSpPr>
        <p:spPr>
          <a:xfrm>
            <a:off x="623635" y="522789"/>
            <a:ext cx="10963473" cy="589190"/>
          </a:xfrm>
        </p:spPr>
        <p:txBody>
          <a:bodyPr/>
          <a:lstStyle/>
          <a:p>
            <a:r>
              <a:rPr lang="zh-CN" altLang="en-US" dirty="0"/>
              <a:t>具身智能的进展</a:t>
            </a:r>
          </a:p>
        </p:txBody>
      </p:sp>
      <p:sp>
        <p:nvSpPr>
          <p:cNvPr id="5" name="内容占位符 4">
            <a:extLst>
              <a:ext uri="{FF2B5EF4-FFF2-40B4-BE49-F238E27FC236}">
                <a16:creationId xmlns:a16="http://schemas.microsoft.com/office/drawing/2014/main" id="{1BA61140-AAAB-33B3-2E5A-1C677FE78D81}"/>
              </a:ext>
            </a:extLst>
          </p:cNvPr>
          <p:cNvSpPr>
            <a:spLocks noGrp="1"/>
          </p:cNvSpPr>
          <p:nvPr>
            <p:ph sz="half" idx="1"/>
          </p:nvPr>
        </p:nvSpPr>
        <p:spPr>
          <a:xfrm>
            <a:off x="623635" y="1246909"/>
            <a:ext cx="10963473" cy="5108171"/>
          </a:xfrm>
        </p:spPr>
        <p:txBody>
          <a:bodyPr/>
          <a:lstStyle/>
          <a:p>
            <a:r>
              <a:rPr lang="zh-CN" altLang="en-US" dirty="0"/>
              <a:t>特斯拉 </a:t>
            </a:r>
            <a:r>
              <a:rPr lang="en" altLang="zh-CN" dirty="0"/>
              <a:t>Optimus</a:t>
            </a:r>
            <a:r>
              <a:rPr lang="zh-CN" altLang="en-US" dirty="0"/>
              <a:t> 机器人：</a:t>
            </a:r>
            <a:endParaRPr lang="en-US" altLang="zh-CN" dirty="0"/>
          </a:p>
          <a:p>
            <a:pPr lvl="1"/>
            <a:r>
              <a:rPr lang="en-US" altLang="zh-CN" dirty="0"/>
              <a:t>2024 </a:t>
            </a:r>
            <a:r>
              <a:rPr lang="zh-CN" altLang="en-US" dirty="0"/>
              <a:t>年初特斯拉发布 </a:t>
            </a:r>
            <a:r>
              <a:rPr lang="en" altLang="zh-CN" dirty="0"/>
              <a:t>Optimus</a:t>
            </a:r>
            <a:r>
              <a:rPr lang="zh-CN" altLang="en-US" dirty="0"/>
              <a:t> 人形机器人，具备流畅的交互能力，能够处理家务、提供饮料等，标志着人形机器人进入日常生活。</a:t>
            </a:r>
          </a:p>
          <a:p>
            <a:r>
              <a:rPr lang="en" altLang="zh-CN" dirty="0"/>
              <a:t>Figure 02</a:t>
            </a:r>
            <a:r>
              <a:rPr lang="zh-CN" altLang="en-US" dirty="0"/>
              <a:t> 人形机器人：</a:t>
            </a:r>
            <a:endParaRPr lang="en-US" altLang="zh-CN" dirty="0"/>
          </a:p>
          <a:p>
            <a:pPr lvl="1"/>
            <a:r>
              <a:rPr lang="en-US" altLang="zh-CN" dirty="0"/>
              <a:t>2024 </a:t>
            </a:r>
            <a:r>
              <a:rPr lang="zh-CN" altLang="en-US" dirty="0"/>
              <a:t>年 </a:t>
            </a:r>
            <a:r>
              <a:rPr lang="en-US" altLang="zh-CN" dirty="0"/>
              <a:t>8</a:t>
            </a:r>
            <a:r>
              <a:rPr lang="zh-CN" altLang="en-US" dirty="0"/>
              <a:t> 月 </a:t>
            </a:r>
            <a:r>
              <a:rPr lang="en" altLang="zh-CN" dirty="0"/>
              <a:t>Figure AI</a:t>
            </a:r>
            <a:r>
              <a:rPr lang="zh-CN" altLang="en-US" dirty="0"/>
              <a:t> 发布的 </a:t>
            </a:r>
            <a:r>
              <a:rPr lang="en" altLang="zh-CN" dirty="0"/>
              <a:t>Figure 02</a:t>
            </a:r>
            <a:r>
              <a:rPr lang="zh-CN" altLang="en-US" dirty="0"/>
              <a:t> 在宝马工厂中展示了其工业应用潜力，进一步推动了人形机器人在制造业的落地。</a:t>
            </a:r>
            <a:endParaRPr lang="en-US" altLang="zh-CN" dirty="0"/>
          </a:p>
        </p:txBody>
      </p:sp>
      <p:sp>
        <p:nvSpPr>
          <p:cNvPr id="3" name="文本框 2">
            <a:extLst>
              <a:ext uri="{FF2B5EF4-FFF2-40B4-BE49-F238E27FC236}">
                <a16:creationId xmlns:a16="http://schemas.microsoft.com/office/drawing/2014/main" id="{09B748B0-CBA5-2919-8999-5134C854AFE3}"/>
              </a:ext>
            </a:extLst>
          </p:cNvPr>
          <p:cNvSpPr txBox="1"/>
          <p:nvPr/>
        </p:nvSpPr>
        <p:spPr>
          <a:xfrm>
            <a:off x="3925123" y="1458338"/>
            <a:ext cx="8271640" cy="276999"/>
          </a:xfrm>
          <a:prstGeom prst="rect">
            <a:avLst/>
          </a:prstGeom>
          <a:noFill/>
        </p:spPr>
        <p:txBody>
          <a:bodyPr wrap="square">
            <a:spAutoFit/>
          </a:bodyPr>
          <a:lstStyle/>
          <a:p>
            <a:r>
              <a:rPr lang="zh-CN" altLang="en-US" sz="1200" dirty="0">
                <a:solidFill>
                  <a:srgbClr val="0432FF"/>
                </a:solidFill>
              </a:rPr>
              <a:t>https://www.youtube.com/watch?v=cpraXaw7dyc&amp;pp=ygUNdGVzbGEgT3B0aW11cw%3D%3D</a:t>
            </a:r>
          </a:p>
        </p:txBody>
      </p:sp>
      <p:sp>
        <p:nvSpPr>
          <p:cNvPr id="7" name="文本框 6">
            <a:extLst>
              <a:ext uri="{FF2B5EF4-FFF2-40B4-BE49-F238E27FC236}">
                <a16:creationId xmlns:a16="http://schemas.microsoft.com/office/drawing/2014/main" id="{20AB79EB-BDBF-42E7-9D23-45823418304E}"/>
              </a:ext>
            </a:extLst>
          </p:cNvPr>
          <p:cNvSpPr txBox="1"/>
          <p:nvPr/>
        </p:nvSpPr>
        <p:spPr>
          <a:xfrm>
            <a:off x="3925123" y="2898255"/>
            <a:ext cx="8271640" cy="276999"/>
          </a:xfrm>
          <a:prstGeom prst="rect">
            <a:avLst/>
          </a:prstGeom>
          <a:noFill/>
        </p:spPr>
        <p:txBody>
          <a:bodyPr wrap="square">
            <a:spAutoFit/>
          </a:bodyPr>
          <a:lstStyle/>
          <a:p>
            <a:r>
              <a:rPr lang="zh-CN" altLang="en-US" sz="1200" dirty="0">
                <a:solidFill>
                  <a:srgbClr val="0432FF"/>
                </a:solidFill>
              </a:rPr>
              <a:t>https://www.youtube.com/watch?v=0SRVJaOg9Co&amp;pp=ygUKRmlndXJlIDAyIA%3D%3D</a:t>
            </a:r>
          </a:p>
        </p:txBody>
      </p:sp>
    </p:spTree>
    <p:extLst>
      <p:ext uri="{BB962C8B-B14F-4D97-AF65-F5344CB8AC3E}">
        <p14:creationId xmlns:p14="http://schemas.microsoft.com/office/powerpoint/2010/main" val="4109721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E6A004C-083A-50A4-33D7-1749F1086C59}"/>
              </a:ext>
            </a:extLst>
          </p:cNvPr>
          <p:cNvSpPr>
            <a:spLocks noGrp="1"/>
          </p:cNvSpPr>
          <p:nvPr>
            <p:ph type="title"/>
          </p:nvPr>
        </p:nvSpPr>
        <p:spPr>
          <a:xfrm>
            <a:off x="623635" y="522789"/>
            <a:ext cx="10963473" cy="589190"/>
          </a:xfrm>
        </p:spPr>
        <p:txBody>
          <a:bodyPr/>
          <a:lstStyle/>
          <a:p>
            <a:r>
              <a:rPr lang="zh-CN" altLang="en-US" dirty="0"/>
              <a:t>具身智能的进展</a:t>
            </a:r>
          </a:p>
        </p:txBody>
      </p:sp>
      <p:sp>
        <p:nvSpPr>
          <p:cNvPr id="5" name="内容占位符 4">
            <a:extLst>
              <a:ext uri="{FF2B5EF4-FFF2-40B4-BE49-F238E27FC236}">
                <a16:creationId xmlns:a16="http://schemas.microsoft.com/office/drawing/2014/main" id="{1BA61140-AAAB-33B3-2E5A-1C677FE78D81}"/>
              </a:ext>
            </a:extLst>
          </p:cNvPr>
          <p:cNvSpPr>
            <a:spLocks noGrp="1"/>
          </p:cNvSpPr>
          <p:nvPr>
            <p:ph sz="half" idx="1"/>
          </p:nvPr>
        </p:nvSpPr>
        <p:spPr>
          <a:xfrm>
            <a:off x="623635" y="1246909"/>
            <a:ext cx="10963473" cy="5108171"/>
          </a:xfrm>
        </p:spPr>
        <p:txBody>
          <a:bodyPr/>
          <a:lstStyle/>
          <a:p>
            <a:r>
              <a:rPr lang="zh-CN" altLang="en-US" dirty="0"/>
              <a:t>宇树科技（</a:t>
            </a:r>
            <a:r>
              <a:rPr lang="en" altLang="zh-CN" dirty="0"/>
              <a:t>Unitree</a:t>
            </a:r>
            <a:r>
              <a:rPr lang="zh-CN" altLang="en" dirty="0"/>
              <a:t>）</a:t>
            </a:r>
            <a:r>
              <a:rPr lang="zh-CN" altLang="en-US" dirty="0"/>
              <a:t>机器狗：</a:t>
            </a:r>
            <a:endParaRPr lang="en-US" altLang="zh-CN" dirty="0"/>
          </a:p>
          <a:p>
            <a:pPr lvl="1"/>
            <a:r>
              <a:rPr lang="en" altLang="zh-CN" dirty="0"/>
              <a:t>B2-W </a:t>
            </a:r>
            <a:r>
              <a:rPr lang="zh-CN" altLang="en" dirty="0"/>
              <a:t>作为</a:t>
            </a:r>
            <a:r>
              <a:rPr lang="zh-CN" altLang="en-US" dirty="0"/>
              <a:t>一款高性能的工业轮足机器狗，于 </a:t>
            </a:r>
            <a:r>
              <a:rPr lang="en-US" altLang="zh-CN" dirty="0"/>
              <a:t>2024 </a:t>
            </a:r>
            <a:r>
              <a:rPr lang="zh-CN" altLang="en-US" dirty="0"/>
              <a:t>年 </a:t>
            </a:r>
            <a:r>
              <a:rPr lang="en-US" altLang="zh-CN" dirty="0"/>
              <a:t>12 </a:t>
            </a:r>
            <a:r>
              <a:rPr lang="zh-CN" altLang="en-US" dirty="0"/>
              <a:t>月 </a:t>
            </a:r>
            <a:r>
              <a:rPr lang="en-US" altLang="zh-CN" dirty="0"/>
              <a:t>23 </a:t>
            </a:r>
            <a:r>
              <a:rPr lang="zh-CN" altLang="en-US" dirty="0"/>
              <a:t>日正式发布，展示了多项极限动作，包括托马斯全旋、侧空翻、</a:t>
            </a:r>
            <a:r>
              <a:rPr lang="en-US" altLang="zh-CN" dirty="0"/>
              <a:t>360° </a:t>
            </a:r>
            <a:r>
              <a:rPr lang="zh-CN" altLang="en-US" dirty="0"/>
              <a:t>跳跃转体等，不仅展示了中国在机器人技术领域的领先地位，也为工业和服务机器人市场注入了新的活力。</a:t>
            </a:r>
            <a:endParaRPr lang="en-US" altLang="zh-CN" dirty="0"/>
          </a:p>
          <a:p>
            <a:r>
              <a:rPr lang="zh-CN" altLang="en-US" dirty="0"/>
              <a:t>具身智能赛道的兴起：</a:t>
            </a:r>
            <a:endParaRPr lang="en-US" altLang="zh-CN" dirty="0"/>
          </a:p>
          <a:p>
            <a:pPr lvl="1"/>
            <a:r>
              <a:rPr lang="zh-CN" altLang="en-US" dirty="0"/>
              <a:t>当前以人形机器人为代表的具身智能已经成为新一轮科技竞争的前沿阵地，各地纷纷落地具身智能创新中心，推动技术进步。</a:t>
            </a:r>
          </a:p>
          <a:p>
            <a:endParaRPr lang="zh-CN" altLang="en-US" dirty="0"/>
          </a:p>
        </p:txBody>
      </p:sp>
      <p:sp>
        <p:nvSpPr>
          <p:cNvPr id="3" name="文本框 2">
            <a:extLst>
              <a:ext uri="{FF2B5EF4-FFF2-40B4-BE49-F238E27FC236}">
                <a16:creationId xmlns:a16="http://schemas.microsoft.com/office/drawing/2014/main" id="{3D6E13FF-342B-9D1C-7233-4ECBD846004A}"/>
              </a:ext>
            </a:extLst>
          </p:cNvPr>
          <p:cNvSpPr txBox="1"/>
          <p:nvPr/>
        </p:nvSpPr>
        <p:spPr>
          <a:xfrm>
            <a:off x="4493173" y="1418161"/>
            <a:ext cx="8271640" cy="276999"/>
          </a:xfrm>
          <a:prstGeom prst="rect">
            <a:avLst/>
          </a:prstGeom>
          <a:noFill/>
        </p:spPr>
        <p:txBody>
          <a:bodyPr wrap="square">
            <a:spAutoFit/>
          </a:bodyPr>
          <a:lstStyle/>
          <a:p>
            <a:r>
              <a:rPr lang="zh-CN" altLang="en-US" sz="1200" dirty="0">
                <a:solidFill>
                  <a:srgbClr val="0432FF"/>
                </a:solidFill>
              </a:rPr>
              <a:t>https://www.youtubecom/watch?v=iI8UUu9g8iI</a:t>
            </a:r>
          </a:p>
        </p:txBody>
      </p:sp>
    </p:spTree>
    <p:extLst>
      <p:ext uri="{BB962C8B-B14F-4D97-AF65-F5344CB8AC3E}">
        <p14:creationId xmlns:p14="http://schemas.microsoft.com/office/powerpoint/2010/main" val="1450492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03</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zh-CN" altLang="en-US" dirty="0"/>
              <a:t>自动驾驶</a:t>
            </a:r>
            <a:endParaRPr lang="en-US" altLang="zh-CN" dirty="0">
              <a:latin typeface="Lexend" pitchFamily="2" charset="0"/>
              <a:ea typeface="+mj-ea"/>
            </a:endParaRPr>
          </a:p>
        </p:txBody>
      </p:sp>
    </p:spTree>
    <p:extLst>
      <p:ext uri="{BB962C8B-B14F-4D97-AF65-F5344CB8AC3E}">
        <p14:creationId xmlns:p14="http://schemas.microsoft.com/office/powerpoint/2010/main" val="1764394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9496C28-61DC-1846-098E-986C78451205}"/>
              </a:ext>
            </a:extLst>
          </p:cNvPr>
          <p:cNvSpPr>
            <a:spLocks noGrp="1"/>
          </p:cNvSpPr>
          <p:nvPr>
            <p:ph type="title"/>
          </p:nvPr>
        </p:nvSpPr>
        <p:spPr>
          <a:xfrm>
            <a:off x="623635" y="522789"/>
            <a:ext cx="10963473" cy="589190"/>
          </a:xfrm>
        </p:spPr>
        <p:txBody>
          <a:bodyPr/>
          <a:lstStyle/>
          <a:p>
            <a:r>
              <a:rPr lang="zh-CN" altLang="en-US" dirty="0"/>
              <a:t>自动驾驶</a:t>
            </a:r>
          </a:p>
        </p:txBody>
      </p:sp>
      <p:sp>
        <p:nvSpPr>
          <p:cNvPr id="3" name="内容占位符 2">
            <a:extLst>
              <a:ext uri="{FF2B5EF4-FFF2-40B4-BE49-F238E27FC236}">
                <a16:creationId xmlns:a16="http://schemas.microsoft.com/office/drawing/2014/main" id="{218691FE-411C-DD5A-15A0-E4D85E4BEAF4}"/>
              </a:ext>
            </a:extLst>
          </p:cNvPr>
          <p:cNvSpPr>
            <a:spLocks noGrp="1"/>
          </p:cNvSpPr>
          <p:nvPr>
            <p:ph sz="half" idx="1"/>
          </p:nvPr>
        </p:nvSpPr>
        <p:spPr>
          <a:xfrm>
            <a:off x="623635" y="1246909"/>
            <a:ext cx="10963473" cy="5108171"/>
          </a:xfrm>
        </p:spPr>
        <p:txBody>
          <a:bodyPr/>
          <a:lstStyle/>
          <a:p>
            <a:r>
              <a:rPr lang="zh-CN" altLang="en-US" dirty="0"/>
              <a:t>整体情况：</a:t>
            </a:r>
            <a:endParaRPr lang="en-US" altLang="zh-CN" dirty="0"/>
          </a:p>
          <a:p>
            <a:pPr lvl="1"/>
            <a:r>
              <a:rPr lang="en-US" altLang="zh-CN" dirty="0"/>
              <a:t>2024</a:t>
            </a:r>
            <a:r>
              <a:rPr lang="zh-CN" altLang="en-US" dirty="0"/>
              <a:t>年是自动驾驶技术快速发展的一年，技术创新、政策支持和商业化落地成为主要驱动力。</a:t>
            </a:r>
            <a:endParaRPr lang="en-US" altLang="zh-CN" dirty="0"/>
          </a:p>
          <a:p>
            <a:r>
              <a:rPr lang="zh-CN" altLang="en-US" dirty="0"/>
              <a:t>端到端自动驾驶技术进展：</a:t>
            </a:r>
            <a:endParaRPr lang="en-US" altLang="zh-CN" dirty="0"/>
          </a:p>
          <a:p>
            <a:pPr lvl="1"/>
            <a:r>
              <a:rPr lang="zh-CN" altLang="en-US" dirty="0"/>
              <a:t>特斯拉开启了端到端自动驾驶领域之后，小鹏、华为、蔚来、理想等公司都在使用大模型布局端到端自动驾驶，特斯拉的 </a:t>
            </a:r>
            <a:r>
              <a:rPr lang="en" altLang="zh-CN" dirty="0"/>
              <a:t>FSD V12</a:t>
            </a:r>
            <a:r>
              <a:rPr lang="zh-CN" altLang="en-US" dirty="0"/>
              <a:t> 系统全面推进，标志着大模型在自动驾驶技术在量产车型上应用成为现实。</a:t>
            </a:r>
          </a:p>
          <a:p>
            <a:r>
              <a:rPr lang="zh-CN" altLang="en-US" dirty="0"/>
              <a:t>自动驾驶商业化：</a:t>
            </a:r>
            <a:endParaRPr lang="en-US" altLang="zh-CN" dirty="0"/>
          </a:p>
          <a:p>
            <a:pPr lvl="1"/>
            <a:r>
              <a:rPr lang="en" altLang="zh-CN" dirty="0"/>
              <a:t>Waymo</a:t>
            </a:r>
            <a:r>
              <a:rPr lang="zh-CN" altLang="en-US" dirty="0"/>
              <a:t> 和百度 </a:t>
            </a:r>
            <a:r>
              <a:rPr lang="en" altLang="zh-CN" dirty="0"/>
              <a:t>Apollo</a:t>
            </a:r>
            <a:r>
              <a:rPr lang="zh-CN" altLang="en-US" dirty="0"/>
              <a:t> 等公司进一步扩展了自动驾驶服务的覆盖范围，百度旗下的萝卜快跑在</a:t>
            </a:r>
            <a:r>
              <a:rPr lang="en-US" altLang="zh-CN" dirty="0"/>
              <a:t>2024</a:t>
            </a:r>
            <a:r>
              <a:rPr lang="zh-CN" altLang="en-US" dirty="0"/>
              <a:t>年三季度订单接近一百万单，标志着自动驾驶技术从测试阶段迈向实际应用。</a:t>
            </a:r>
            <a:endParaRPr lang="en-US" altLang="zh-CN" dirty="0"/>
          </a:p>
          <a:p>
            <a:r>
              <a:rPr lang="zh-CN" altLang="en-US" dirty="0"/>
              <a:t>芯片发展：</a:t>
            </a:r>
            <a:endParaRPr lang="en-US" altLang="zh-CN" dirty="0"/>
          </a:p>
          <a:p>
            <a:pPr lvl="1"/>
            <a:r>
              <a:rPr lang="zh-CN" altLang="en-US" dirty="0"/>
              <a:t>英伟达 </a:t>
            </a:r>
            <a:r>
              <a:rPr lang="en" altLang="zh-CN" dirty="0"/>
              <a:t>DRIVE Thor</a:t>
            </a:r>
            <a:r>
              <a:rPr lang="zh-CN" altLang="en-US" dirty="0"/>
              <a:t> 平台和地平线征程</a:t>
            </a:r>
            <a:r>
              <a:rPr lang="en-US" altLang="zh-CN" dirty="0"/>
              <a:t>5</a:t>
            </a:r>
            <a:r>
              <a:rPr lang="zh-CN" altLang="en-US" dirty="0"/>
              <a:t>芯片，吉利汽车发布自研自动驾驶芯片“星辰一号”。</a:t>
            </a:r>
          </a:p>
        </p:txBody>
      </p:sp>
      <p:sp>
        <p:nvSpPr>
          <p:cNvPr id="5" name="文本框 4">
            <a:extLst>
              <a:ext uri="{FF2B5EF4-FFF2-40B4-BE49-F238E27FC236}">
                <a16:creationId xmlns:a16="http://schemas.microsoft.com/office/drawing/2014/main" id="{BF26AE47-1146-06E9-C91E-BE0CFE586F80}"/>
              </a:ext>
            </a:extLst>
          </p:cNvPr>
          <p:cNvSpPr txBox="1"/>
          <p:nvPr/>
        </p:nvSpPr>
        <p:spPr>
          <a:xfrm>
            <a:off x="4293476" y="2469195"/>
            <a:ext cx="8271640" cy="276999"/>
          </a:xfrm>
          <a:prstGeom prst="rect">
            <a:avLst/>
          </a:prstGeom>
          <a:noFill/>
        </p:spPr>
        <p:txBody>
          <a:bodyPr wrap="square">
            <a:spAutoFit/>
          </a:bodyPr>
          <a:lstStyle/>
          <a:p>
            <a:r>
              <a:rPr lang="zh-CN" altLang="en-US" sz="1200" dirty="0">
                <a:solidFill>
                  <a:srgbClr val="0432FF"/>
                </a:solidFill>
              </a:rPr>
              <a:t>https://www.youtube.com/watch?v=il5q8vBFZa8</a:t>
            </a:r>
          </a:p>
        </p:txBody>
      </p:sp>
      <p:sp>
        <p:nvSpPr>
          <p:cNvPr id="7" name="文本框 6">
            <a:extLst>
              <a:ext uri="{FF2B5EF4-FFF2-40B4-BE49-F238E27FC236}">
                <a16:creationId xmlns:a16="http://schemas.microsoft.com/office/drawing/2014/main" id="{21E31DC2-AD49-B0D9-4868-EAECCC396EB0}"/>
              </a:ext>
            </a:extLst>
          </p:cNvPr>
          <p:cNvSpPr txBox="1"/>
          <p:nvPr/>
        </p:nvSpPr>
        <p:spPr>
          <a:xfrm>
            <a:off x="3063765" y="3964910"/>
            <a:ext cx="8271640" cy="276999"/>
          </a:xfrm>
          <a:prstGeom prst="rect">
            <a:avLst/>
          </a:prstGeom>
          <a:noFill/>
        </p:spPr>
        <p:txBody>
          <a:bodyPr wrap="square">
            <a:spAutoFit/>
          </a:bodyPr>
          <a:lstStyle/>
          <a:p>
            <a:r>
              <a:rPr lang="zh-CN" altLang="en-US" sz="1200" dirty="0">
                <a:solidFill>
                  <a:srgbClr val="0432FF"/>
                </a:solidFill>
              </a:rPr>
              <a:t>https://www.youtube.com/watch?v=zXqu8N4TQp8</a:t>
            </a:r>
          </a:p>
        </p:txBody>
      </p:sp>
      <p:sp>
        <p:nvSpPr>
          <p:cNvPr id="9" name="文本框 8">
            <a:extLst>
              <a:ext uri="{FF2B5EF4-FFF2-40B4-BE49-F238E27FC236}">
                <a16:creationId xmlns:a16="http://schemas.microsoft.com/office/drawing/2014/main" id="{75F32936-8628-2B66-15F6-16D35F52AFCA}"/>
              </a:ext>
            </a:extLst>
          </p:cNvPr>
          <p:cNvSpPr txBox="1"/>
          <p:nvPr/>
        </p:nvSpPr>
        <p:spPr>
          <a:xfrm>
            <a:off x="2233448" y="5460625"/>
            <a:ext cx="8271640" cy="276999"/>
          </a:xfrm>
          <a:prstGeom prst="rect">
            <a:avLst/>
          </a:prstGeom>
          <a:noFill/>
        </p:spPr>
        <p:txBody>
          <a:bodyPr wrap="square">
            <a:spAutoFit/>
          </a:bodyPr>
          <a:lstStyle/>
          <a:p>
            <a:r>
              <a:rPr lang="zh-CN" altLang="en-US" sz="1200" dirty="0">
                <a:solidFill>
                  <a:srgbClr val="0432FF"/>
                </a:solidFill>
              </a:rPr>
              <a:t>https://www.youtube.com/watch?v=BEGZnrS-fHs&amp;pp=ygUSbnZpZGlhIERSSVZFIFRob3Ig</a:t>
            </a:r>
          </a:p>
        </p:txBody>
      </p:sp>
    </p:spTree>
    <p:extLst>
      <p:ext uri="{BB962C8B-B14F-4D97-AF65-F5344CB8AC3E}">
        <p14:creationId xmlns:p14="http://schemas.microsoft.com/office/powerpoint/2010/main" val="3935428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4E5724B-7154-473D-A508-2B054E8EE854}"/>
    </a:ext>
  </a:extLst>
</a:theme>
</file>

<file path=ppt/theme/theme2.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3.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CE9DE895-046C-40AC-AD8E-ED7DD660489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29511</TotalTime>
  <Words>1592</Words>
  <Application>Microsoft Macintosh PowerPoint</Application>
  <PresentationFormat>自定义</PresentationFormat>
  <Paragraphs>106</Paragraphs>
  <Slides>22</Slides>
  <Notes>9</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22</vt:i4>
      </vt:variant>
    </vt:vector>
  </HeadingPairs>
  <TitlesOfParts>
    <vt:vector size="37" baseType="lpstr">
      <vt:lpstr>Microsoft YaHei</vt:lpstr>
      <vt:lpstr>Microsoft YaHei</vt:lpstr>
      <vt:lpstr>ACGN-MiaoGB-Flash</vt:lpstr>
      <vt:lpstr>PingFang SC Semibold</vt:lpstr>
      <vt:lpstr>Arial</vt:lpstr>
      <vt:lpstr>Calibri</vt:lpstr>
      <vt:lpstr>Futura-Medium</vt:lpstr>
      <vt:lpstr>Gill Sans MT</vt:lpstr>
      <vt:lpstr>Lexend</vt:lpstr>
      <vt:lpstr>Wingdings</vt:lpstr>
      <vt:lpstr>封面页_图片版 </vt:lpstr>
      <vt:lpstr>1_内容Copytext </vt:lpstr>
      <vt:lpstr>code01</vt:lpstr>
      <vt:lpstr>1_code01</vt:lpstr>
      <vt:lpstr>结束页</vt:lpstr>
      <vt:lpstr>PowerPoint 演示文稿</vt:lpstr>
      <vt:lpstr>PowerPoint 演示文稿</vt:lpstr>
      <vt:lpstr>生成式 AI 全面爆发</vt:lpstr>
      <vt:lpstr>生成式 AI 全面爆发</vt:lpstr>
      <vt:lpstr>PowerPoint 演示文稿</vt:lpstr>
      <vt:lpstr>具身智能的进展</vt:lpstr>
      <vt:lpstr>具身智能的进展</vt:lpstr>
      <vt:lpstr>PowerPoint 演示文稿</vt:lpstr>
      <vt:lpstr>自动驾驶</vt:lpstr>
      <vt:lpstr>PowerPoint 演示文稿</vt:lpstr>
      <vt:lpstr>AI 医疗与脑机接口</vt:lpstr>
      <vt:lpstr>PowerPoint 演示文稿</vt:lpstr>
      <vt:lpstr>AI芯片与硬件的突破</vt:lpstr>
      <vt:lpstr>AI 硬件</vt:lpstr>
      <vt:lpstr>PowerPoint 演示文稿</vt:lpstr>
      <vt:lpstr>AI 六小虎竞争</vt:lpstr>
      <vt:lpstr>AI 六小虎竞争</vt:lpstr>
      <vt:lpstr>PowerPoint 演示文稿</vt:lpstr>
      <vt:lpstr>PowerPoint 演示文稿</vt:lpstr>
      <vt:lpstr>PowerPoint 演示文稿</vt:lpstr>
      <vt:lpstr>总结</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sunbeilei</dc:creator>
  <cp:lastModifiedBy>ZOMI</cp:lastModifiedBy>
  <cp:revision>9979</cp:revision>
  <cp:lastPrinted>2023-09-08T09:14:01Z</cp:lastPrinted>
  <dcterms:created xsi:type="dcterms:W3CDTF">2020-08-28T08:44:19Z</dcterms:created>
  <dcterms:modified xsi:type="dcterms:W3CDTF">2025-01-28T08:39:45Z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(3)OuEhQ/z37fX125OKW3g17C5bV+y7G/gKJsML0A5/OgKvtn7/T6c/4T6hn9nIqtn/Da2DV0e1
YkZiURPiLC42MShcL/fZA4mE6VGaOA2FvlYfHIYSZJ2x/7mdLeRmmf1w4X0A5d4CCuYz4S2H
9F45z8fGjkVdbq/n1HUN8RuI504mZdRYgPGJ6zxlPm72+/xu+geTV5g6L4LIrOfp3Uz3lD3L
ea+4faiLw6pVexN8LT</vt:lpwstr>
  </property>
  <property fmtid="{D5CDD505-2E9C-101B-9397-08002B2CF9AE}" pid="3" name="_2015_ms_pID_7253431">
    <vt:lpwstr>ecQIe4CoyIly6OHTxuVhmieGPnYbA3uXbJm6HMUaTsPG0exzxoZIPn
gyqoQOOR7cQacoowLqktKvvgDWrIVtDqwjU4OI88dpKCXaoMY848xAR2s3foFSDFY9jS7oet
R0Py72DRnsqr3DDSQaooMLXWBuiLhuIYzMBDAV+PWApFaPwoPpXlY37MgIx3bHfWgjTOwZ3v
JN/RPQQfhjHqAE9PqhRy6dkuTle3NIqVbx2m</vt:lpwstr>
  </property>
  <property fmtid="{D5CDD505-2E9C-101B-9397-08002B2CF9AE}" pid="4" name="_2015_ms_pID_7253432">
    <vt:lpwstr>3A==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1664329715</vt:lpwstr>
  </property>
</Properties>
</file>