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7"/>
  </p:notesMasterIdLst>
  <p:handoutMasterIdLst>
    <p:handoutMasterId r:id="rId28"/>
  </p:handoutMasterIdLst>
  <p:sldIdLst>
    <p:sldId id="603" r:id="rId6"/>
    <p:sldId id="2441" r:id="rId7"/>
    <p:sldId id="2476" r:id="rId8"/>
    <p:sldId id="2465" r:id="rId9"/>
    <p:sldId id="2474" r:id="rId10"/>
    <p:sldId id="2473" r:id="rId11"/>
    <p:sldId id="2475" r:id="rId12"/>
    <p:sldId id="2477" r:id="rId13"/>
    <p:sldId id="2467" r:id="rId14"/>
    <p:sldId id="2468" r:id="rId15"/>
    <p:sldId id="2478" r:id="rId16"/>
    <p:sldId id="2479" r:id="rId17"/>
    <p:sldId id="2480" r:id="rId18"/>
    <p:sldId id="2472" r:id="rId19"/>
    <p:sldId id="2485" r:id="rId20"/>
    <p:sldId id="2486" r:id="rId21"/>
    <p:sldId id="2481" r:id="rId22"/>
    <p:sldId id="2484" r:id="rId23"/>
    <p:sldId id="2482" r:id="rId24"/>
    <p:sldId id="2483" r:id="rId25"/>
    <p:sldId id="582" r:id="rId2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67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57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179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9392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0riCqvRoMs&amp;t=772s&amp;pp=ygUIaW1hZ2VuZXQ%3D" TargetMode="External"/><Relationship Id="rId2" Type="http://schemas.openxmlformats.org/officeDocument/2006/relationships/hyperlink" Target="https://www.youtube.com/watch?v=TJoWc2I0ohM&amp;pp=ygUQYWxleG5ldCBpbWFnZW5ldA%3D%3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ZR7tyWUZyHw&amp;pp=ygUSSWFuIEdvb2RmZWxsb3cgR0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历史</a:t>
            </a:r>
            <a:endParaRPr lang="en-US" altLang="zh-CN" sz="8800" dirty="0">
              <a:solidFill>
                <a:schemeClr val="bg1"/>
              </a:solidFill>
              <a:latin typeface="Lexend" pitchFamily="2" charset="0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AI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" altLang="zh-CN" dirty="0"/>
              <a:t>Google</a:t>
            </a:r>
            <a:r>
              <a:rPr lang="zh-CN" altLang="en-US" dirty="0"/>
              <a:t> 发布了专为机器学习设计的张量处理单元（</a:t>
            </a:r>
            <a:r>
              <a:rPr lang="en" altLang="zh-CN" dirty="0"/>
              <a:t>TPU</a:t>
            </a:r>
            <a:r>
              <a:rPr lang="zh-CN" altLang="en" dirty="0"/>
              <a:t>），</a:t>
            </a:r>
            <a:r>
              <a:rPr lang="zh-CN" altLang="en-US" dirty="0"/>
              <a:t>用于加速神经网络的推理和训练。</a:t>
            </a:r>
            <a:r>
              <a:rPr lang="en" altLang="zh-CN" dirty="0"/>
              <a:t>TPU</a:t>
            </a:r>
            <a:r>
              <a:rPr lang="zh-CN" altLang="en-US" dirty="0"/>
              <a:t> 显著提升了 </a:t>
            </a:r>
            <a:r>
              <a:rPr lang="en" altLang="zh-CN" dirty="0"/>
              <a:t>AI</a:t>
            </a:r>
            <a:r>
              <a:rPr lang="zh-CN" altLang="en-US" dirty="0"/>
              <a:t> 模型的训练效率，尤其是在 </a:t>
            </a:r>
            <a:r>
              <a:rPr lang="en" altLang="zh-CN" dirty="0"/>
              <a:t>AlphaGo</a:t>
            </a:r>
            <a:r>
              <a:rPr lang="zh-CN" altLang="en-US" dirty="0"/>
              <a:t> 击败李世石的比赛中作为云服务器的执行硬件发挥了关键作用。</a:t>
            </a:r>
            <a:r>
              <a:rPr lang="en" altLang="zh-CN" dirty="0"/>
              <a:t> TPU</a:t>
            </a:r>
            <a:r>
              <a:rPr lang="zh-CN" altLang="en-US" dirty="0"/>
              <a:t> 的推出标志着 </a:t>
            </a:r>
            <a:r>
              <a:rPr lang="en" altLang="zh-CN" dirty="0"/>
              <a:t>AI</a:t>
            </a:r>
            <a:r>
              <a:rPr lang="zh-CN" altLang="en-US" dirty="0"/>
              <a:t> 专用芯片的崛起，为后续 </a:t>
            </a:r>
            <a:r>
              <a:rPr lang="en" altLang="zh-CN" dirty="0"/>
              <a:t>AI</a:t>
            </a:r>
            <a:r>
              <a:rPr lang="zh-CN" altLang="en-US" dirty="0"/>
              <a:t> 芯片的设计提供了重要参考，包括国产的昇腾、寒武纪、壁仞、遂源等。</a:t>
            </a:r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r>
              <a:rPr lang="en" altLang="zh-CN" dirty="0"/>
              <a:t>NVIDIA Volta</a:t>
            </a:r>
            <a:r>
              <a:rPr lang="zh-CN" altLang="en-US" dirty="0"/>
              <a:t> 架构发布与 </a:t>
            </a:r>
            <a:r>
              <a:rPr lang="en" altLang="zh-CN" dirty="0"/>
              <a:t>AI</a:t>
            </a:r>
            <a:r>
              <a:rPr lang="zh-CN" altLang="en-US" dirty="0"/>
              <a:t> 芯片元年。</a:t>
            </a:r>
            <a:r>
              <a:rPr lang="en" altLang="zh-CN" dirty="0"/>
              <a:t>NVIDIA</a:t>
            </a:r>
            <a:r>
              <a:rPr lang="zh-CN" altLang="en-US" dirty="0"/>
              <a:t> 发布了 </a:t>
            </a:r>
            <a:r>
              <a:rPr lang="en" altLang="zh-CN" dirty="0"/>
              <a:t>Volta</a:t>
            </a:r>
            <a:r>
              <a:rPr lang="zh-CN" altLang="en-US" dirty="0"/>
              <a:t> 架构的</a:t>
            </a:r>
            <a:r>
              <a:rPr lang="en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V100</a:t>
            </a:r>
            <a:r>
              <a:rPr lang="zh-CN" altLang="en" dirty="0"/>
              <a:t>，</a:t>
            </a:r>
            <a:r>
              <a:rPr lang="zh-CN" altLang="en-US" dirty="0"/>
              <a:t>首次引入 </a:t>
            </a:r>
            <a:r>
              <a:rPr lang="en" altLang="zh-CN" dirty="0"/>
              <a:t>Tensor Core</a:t>
            </a:r>
            <a:r>
              <a:rPr lang="zh-CN" altLang="en" dirty="0"/>
              <a:t>，</a:t>
            </a:r>
            <a:r>
              <a:rPr lang="zh-CN" altLang="en-US" dirty="0"/>
              <a:t>专门优化深度学习任务中的矩阵运算。</a:t>
            </a:r>
            <a:r>
              <a:rPr lang="en" altLang="zh-CN" dirty="0"/>
              <a:t>NVIDIA</a:t>
            </a:r>
            <a:r>
              <a:rPr lang="zh-CN" altLang="en-US" dirty="0"/>
              <a:t> 也凭借其 </a:t>
            </a:r>
            <a:r>
              <a:rPr lang="en" altLang="zh-CN" dirty="0"/>
              <a:t>GPU</a:t>
            </a:r>
            <a:r>
              <a:rPr lang="zh-CN" altLang="en-US" dirty="0"/>
              <a:t> 在 </a:t>
            </a:r>
            <a:r>
              <a:rPr lang="en" altLang="zh-CN" dirty="0"/>
              <a:t>AI</a:t>
            </a:r>
            <a:r>
              <a:rPr lang="zh-CN" altLang="en-US" dirty="0"/>
              <a:t> 芯片市场的领先地位，成为 </a:t>
            </a:r>
            <a:r>
              <a:rPr lang="en" altLang="zh-CN" dirty="0"/>
              <a:t>AI</a:t>
            </a:r>
            <a:r>
              <a:rPr lang="zh-CN" altLang="en-US" dirty="0"/>
              <a:t> 硬件领域的核心供应商。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同时期，因为 </a:t>
            </a:r>
            <a:r>
              <a:rPr lang="en-US" altLang="zh-CN" dirty="0"/>
              <a:t>2017</a:t>
            </a:r>
            <a:r>
              <a:rPr lang="zh-CN" altLang="en-US" dirty="0"/>
              <a:t> 年各大科技公司纷纷布局</a:t>
            </a:r>
            <a:r>
              <a:rPr lang="en" altLang="zh-CN" dirty="0"/>
              <a:t>AI</a:t>
            </a:r>
            <a:r>
              <a:rPr lang="zh-CN" altLang="en-US" dirty="0"/>
              <a:t>芯片，因此也被称为“</a:t>
            </a:r>
            <a:r>
              <a:rPr lang="en" altLang="zh-CN" dirty="0"/>
              <a:t>AI</a:t>
            </a:r>
            <a:r>
              <a:rPr lang="zh-CN" altLang="en-US" dirty="0"/>
              <a:t>芯片元年”。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6C8830-B05D-3FFF-6D40-1BB48AB015E1}"/>
              </a:ext>
            </a:extLst>
          </p:cNvPr>
          <p:cNvSpPr txBox="1"/>
          <p:nvPr/>
        </p:nvSpPr>
        <p:spPr>
          <a:xfrm>
            <a:off x="3315468" y="107510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https://www.youtube.com/watch?v=Ngk8D7f84oE&amp;pp=ygUKR29vZ2xlIFRQVQ%3D%3D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55FB0D-BFE5-5550-707C-1F3CB6283B3D}"/>
              </a:ext>
            </a:extLst>
          </p:cNvPr>
          <p:cNvSpPr txBox="1"/>
          <p:nvPr/>
        </p:nvSpPr>
        <p:spPr>
          <a:xfrm>
            <a:off x="3315468" y="356866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https://www.youtube.com/watch?v=fM4JTm9E5os&amp;pp=ygUMTlZJRElBIFZvbHRh</a:t>
            </a:r>
          </a:p>
        </p:txBody>
      </p:sp>
    </p:spTree>
    <p:extLst>
      <p:ext uri="{BB962C8B-B14F-4D97-AF65-F5344CB8AC3E}">
        <p14:creationId xmlns:p14="http://schemas.microsoft.com/office/powerpoint/2010/main" val="1155874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2019</a:t>
            </a:r>
            <a:r>
              <a:rPr lang="zh-CN" altLang="en-US" dirty="0"/>
              <a:t>年：边缘计算与 </a:t>
            </a:r>
            <a:r>
              <a:rPr lang="en" altLang="zh-CN" dirty="0"/>
              <a:t>AI</a:t>
            </a:r>
            <a:r>
              <a:rPr lang="zh-CN" altLang="en-US" dirty="0"/>
              <a:t> 芯片的普及。苹果推出 </a:t>
            </a:r>
            <a:r>
              <a:rPr lang="en" altLang="zh-CN" dirty="0"/>
              <a:t>A14 Bionic</a:t>
            </a:r>
            <a:r>
              <a:rPr lang="zh-CN" altLang="en-US" dirty="0"/>
              <a:t> 芯片，专为边缘设备优化，支持 </a:t>
            </a:r>
            <a:r>
              <a:rPr lang="en" altLang="zh-CN" dirty="0"/>
              <a:t>AI</a:t>
            </a:r>
            <a:r>
              <a:rPr lang="zh-CN" altLang="en-US" dirty="0"/>
              <a:t> 推理任务。同时，英伟达发布了 </a:t>
            </a:r>
            <a:r>
              <a:rPr lang="en" altLang="zh-CN" dirty="0"/>
              <a:t>Jetson AGX Xavier</a:t>
            </a:r>
            <a:r>
              <a:rPr lang="zh-CN" altLang="en-US" dirty="0"/>
              <a:t> 开发者套件，推动 </a:t>
            </a:r>
            <a:r>
              <a:rPr lang="en" altLang="zh-CN" dirty="0"/>
              <a:t>AI</a:t>
            </a:r>
            <a:r>
              <a:rPr lang="zh-CN" altLang="en-US" dirty="0"/>
              <a:t> 在边缘计算中的应用。边缘 </a:t>
            </a:r>
            <a:r>
              <a:rPr lang="en" altLang="zh-CN" dirty="0"/>
              <a:t>AI</a:t>
            </a:r>
            <a:r>
              <a:rPr lang="zh-CN" altLang="en-US" dirty="0"/>
              <a:t> 芯片的兴起使得 </a:t>
            </a:r>
            <a:r>
              <a:rPr lang="en" altLang="zh-CN" dirty="0"/>
              <a:t>AI</a:t>
            </a:r>
            <a:r>
              <a:rPr lang="zh-CN" altLang="en-US" dirty="0"/>
              <a:t> 技术能够在智能手机、物联网设备等终端设备上运行，降低了数据传输延迟，提升了隐私保护能力。我们现在手机用到的大部分美颜、瘦腿、指纹解锁、人脸识别开锁等功能，都依赖于芯片内部的 </a:t>
            </a:r>
            <a:r>
              <a:rPr lang="en-US" altLang="zh-CN" dirty="0"/>
              <a:t>AI</a:t>
            </a:r>
            <a:r>
              <a:rPr lang="zh-CN" altLang="en-US" dirty="0"/>
              <a:t> 能力。</a:t>
            </a:r>
          </a:p>
          <a:p>
            <a:endParaRPr lang="en-US" altLang="zh-CN" dirty="0"/>
          </a:p>
          <a:p>
            <a:r>
              <a:rPr lang="en-US" altLang="zh-CN" dirty="0"/>
              <a:t>2021</a:t>
            </a:r>
            <a:r>
              <a:rPr lang="zh-CN" altLang="en-US" dirty="0"/>
              <a:t>年：专用</a:t>
            </a:r>
            <a:r>
              <a:rPr lang="en" altLang="zh-CN" dirty="0"/>
              <a:t>AI</a:t>
            </a:r>
            <a:r>
              <a:rPr lang="zh-CN" altLang="en-US" dirty="0"/>
              <a:t>芯片的多样化。华为发布昇腾 </a:t>
            </a:r>
            <a:r>
              <a:rPr lang="en" altLang="zh-CN" dirty="0"/>
              <a:t>AI</a:t>
            </a:r>
            <a:r>
              <a:rPr lang="zh-CN" altLang="en-US" dirty="0"/>
              <a:t> 处理器，专注于 </a:t>
            </a:r>
            <a:r>
              <a:rPr lang="en" altLang="zh-CN" dirty="0"/>
              <a:t>AI</a:t>
            </a:r>
            <a:r>
              <a:rPr lang="zh-CN" altLang="en-US" dirty="0"/>
              <a:t> 推理和训练；谷歌推出 </a:t>
            </a:r>
            <a:r>
              <a:rPr lang="en" altLang="zh-CN" dirty="0"/>
              <a:t>TPU v4</a:t>
            </a:r>
            <a:r>
              <a:rPr lang="zh-CN" altLang="en" dirty="0"/>
              <a:t>，</a:t>
            </a:r>
            <a:r>
              <a:rPr lang="zh-CN" altLang="en-US" dirty="0"/>
              <a:t>进一步提升</a:t>
            </a:r>
            <a:r>
              <a:rPr lang="en" altLang="zh-CN" dirty="0"/>
              <a:t>AI</a:t>
            </a:r>
            <a:r>
              <a:rPr lang="zh-CN" altLang="en-US" dirty="0"/>
              <a:t>算力；英特尔 </a:t>
            </a:r>
            <a:r>
              <a:rPr lang="en" altLang="zh-CN" dirty="0"/>
              <a:t>Habana Labs</a:t>
            </a:r>
            <a:r>
              <a:rPr lang="zh-CN" altLang="en-US" dirty="0"/>
              <a:t> 发布 </a:t>
            </a:r>
            <a:r>
              <a:rPr lang="en" altLang="zh-CN" dirty="0"/>
              <a:t>Gaudi AI</a:t>
            </a:r>
            <a:r>
              <a:rPr lang="zh-CN" altLang="en-US" dirty="0"/>
              <a:t> 芯片。专用 </a:t>
            </a:r>
            <a:r>
              <a:rPr lang="en" altLang="zh-CN" dirty="0"/>
              <a:t>AI</a:t>
            </a:r>
            <a:r>
              <a:rPr lang="zh-CN" altLang="en-US" dirty="0"/>
              <a:t> 芯片的多样化满足了不同场景的需求，从数据中心到边缘设备，</a:t>
            </a:r>
            <a:r>
              <a:rPr lang="en" altLang="zh-CN" dirty="0"/>
              <a:t>AI</a:t>
            </a:r>
            <a:r>
              <a:rPr lang="zh-CN" altLang="en-US" dirty="0"/>
              <a:t> 算力的分布更加均衡，推动了 </a:t>
            </a:r>
            <a:r>
              <a:rPr lang="en" altLang="zh-CN" dirty="0"/>
              <a:t>AI</a:t>
            </a:r>
            <a:r>
              <a:rPr lang="zh-CN" altLang="en-US" dirty="0"/>
              <a:t> 技术的普及。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443BF24-5E1D-110A-AB9C-9FF29D4B8565}"/>
              </a:ext>
            </a:extLst>
          </p:cNvPr>
          <p:cNvSpPr txBox="1"/>
          <p:nvPr/>
        </p:nvSpPr>
        <p:spPr>
          <a:xfrm>
            <a:off x="2822028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https://www.youtube.com/watch?v=9bHzYeH_DjY&amp;pp=ygURYXBwbGUgQTE0IEJpb25pYyA%3D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CDA20D-9839-C30D-3532-418D011B4349}"/>
              </a:ext>
            </a:extLst>
          </p:cNvPr>
          <p:cNvSpPr txBox="1"/>
          <p:nvPr/>
        </p:nvSpPr>
        <p:spPr>
          <a:xfrm>
            <a:off x="2822028" y="399133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https://www.youtube.com/watch?v=ZJXbQPDFVjo&amp;pp=ygUMSGFiYW5hIExhYnMg</a:t>
            </a:r>
          </a:p>
        </p:txBody>
      </p:sp>
    </p:spTree>
    <p:extLst>
      <p:ext uri="{BB962C8B-B14F-4D97-AF65-F5344CB8AC3E}">
        <p14:creationId xmlns:p14="http://schemas.microsoft.com/office/powerpoint/2010/main" val="244692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6C6337F5-1440-A042-DEC5-96FB3C7A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10E9744-4E0C-B457-1751-9CAD72C720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2023</a:t>
            </a:r>
            <a:r>
              <a:rPr lang="zh-CN" altLang="en-US" dirty="0"/>
              <a:t>年：量子计算与 </a:t>
            </a:r>
            <a:r>
              <a:rPr lang="en" altLang="zh-CN" dirty="0"/>
              <a:t>AI</a:t>
            </a:r>
            <a:r>
              <a:rPr lang="zh-CN" altLang="en-US" dirty="0"/>
              <a:t> 结合。谷歌发布量子芯片 </a:t>
            </a:r>
            <a:r>
              <a:rPr lang="en" altLang="zh-CN" dirty="0"/>
              <a:t>Willow</a:t>
            </a:r>
            <a:r>
              <a:rPr lang="zh-CN" altLang="en" dirty="0"/>
              <a:t>，</a:t>
            </a:r>
            <a:r>
              <a:rPr lang="zh-CN" altLang="en-US" dirty="0"/>
              <a:t>探索量子计算在 </a:t>
            </a:r>
            <a:r>
              <a:rPr lang="en" altLang="zh-CN" dirty="0"/>
              <a:t>AI</a:t>
            </a:r>
            <a:r>
              <a:rPr lang="zh-CN" altLang="en-US" dirty="0"/>
              <a:t> 领域的应用潜力。量子计算与 </a:t>
            </a:r>
            <a:r>
              <a:rPr lang="en" altLang="zh-CN" dirty="0"/>
              <a:t>AI</a:t>
            </a:r>
            <a:r>
              <a:rPr lang="zh-CN" altLang="en-US" dirty="0"/>
              <a:t> 的结合为未来 </a:t>
            </a:r>
            <a:r>
              <a:rPr lang="en" altLang="zh-CN" dirty="0"/>
              <a:t>AI</a:t>
            </a:r>
            <a:r>
              <a:rPr lang="zh-CN" altLang="en-US" dirty="0"/>
              <a:t> 技术的发展提供了新的方向，尤其是在优化算法和解决复杂问题方面展现了巨大潜力，并且提供的高并行计算能力有望解决复杂 </a:t>
            </a:r>
            <a:r>
              <a:rPr lang="en" altLang="zh-CN" dirty="0"/>
              <a:t>AI</a:t>
            </a:r>
            <a:r>
              <a:rPr lang="zh-CN" altLang="en-US" dirty="0"/>
              <a:t> 问题。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2024</a:t>
            </a:r>
            <a:r>
              <a:rPr lang="zh-CN" altLang="en-US" dirty="0"/>
              <a:t>年：英伟达 </a:t>
            </a:r>
            <a:r>
              <a:rPr lang="en" altLang="zh-CN" dirty="0"/>
              <a:t>Blackwell</a:t>
            </a:r>
            <a:r>
              <a:rPr lang="zh-CN" altLang="en-US" dirty="0"/>
              <a:t> 架构发布与 </a:t>
            </a:r>
            <a:r>
              <a:rPr lang="en" altLang="zh-CN" dirty="0"/>
              <a:t>AI</a:t>
            </a:r>
            <a:r>
              <a:rPr lang="zh-CN" altLang="en-US" dirty="0"/>
              <a:t> 芯片的新高度。英伟达发布基于 </a:t>
            </a:r>
            <a:r>
              <a:rPr lang="en" altLang="zh-CN" dirty="0"/>
              <a:t>Blackwell</a:t>
            </a:r>
            <a:r>
              <a:rPr lang="zh-CN" altLang="en-US" dirty="0"/>
              <a:t> 架构的 </a:t>
            </a:r>
            <a:r>
              <a:rPr lang="en" altLang="zh-CN" dirty="0"/>
              <a:t>B200</a:t>
            </a:r>
            <a:r>
              <a:rPr lang="zh-CN" altLang="en" dirty="0"/>
              <a:t>，</a:t>
            </a:r>
            <a:r>
              <a:rPr lang="zh-CN" altLang="en-US" dirty="0"/>
              <a:t>拥有 </a:t>
            </a:r>
            <a:r>
              <a:rPr lang="en-US" altLang="zh-CN" dirty="0"/>
              <a:t>2080</a:t>
            </a:r>
            <a:r>
              <a:rPr lang="zh-CN" altLang="en-US" dirty="0"/>
              <a:t> 亿个晶体管，推理能力是前代产品的 </a:t>
            </a:r>
            <a:r>
              <a:rPr lang="en-US" altLang="zh-CN" dirty="0"/>
              <a:t>30</a:t>
            </a:r>
            <a:r>
              <a:rPr lang="zh-CN" altLang="en-US" dirty="0"/>
              <a:t> 倍，被誉为“史上最强 </a:t>
            </a:r>
            <a:r>
              <a:rPr lang="en" altLang="zh-CN" dirty="0"/>
              <a:t>AI</a:t>
            </a:r>
            <a:r>
              <a:rPr lang="zh-CN" altLang="en-US" dirty="0"/>
              <a:t> 芯片”，重点支持 </a:t>
            </a:r>
            <a:r>
              <a:rPr lang="en-US" altLang="zh-CN" dirty="0"/>
              <a:t>FP8</a:t>
            </a:r>
            <a:r>
              <a:rPr lang="zh-CN" altLang="en-US" dirty="0"/>
              <a:t> 更多低精度格式的计算。</a:t>
            </a:r>
            <a:r>
              <a:rPr lang="en-US" altLang="zh-CN" dirty="0"/>
              <a:t>B</a:t>
            </a:r>
            <a:r>
              <a:rPr lang="en" altLang="zh-CN" dirty="0" err="1"/>
              <a:t>lackwell</a:t>
            </a:r>
            <a:r>
              <a:rPr lang="zh-CN" altLang="en-US" dirty="0"/>
              <a:t> 架构的推出进一步巩固了英伟达在 </a:t>
            </a:r>
            <a:r>
              <a:rPr lang="en" altLang="zh-CN" dirty="0"/>
              <a:t>AI</a:t>
            </a:r>
            <a:r>
              <a:rPr lang="zh-CN" altLang="en-US" dirty="0"/>
              <a:t> 芯片市场的领导地位，为生成式 </a:t>
            </a:r>
            <a:r>
              <a:rPr lang="en" altLang="zh-CN" dirty="0"/>
              <a:t>AI</a:t>
            </a:r>
            <a:r>
              <a:rPr lang="zh-CN" altLang="en-US" dirty="0"/>
              <a:t> 和大模型训练提供了强大的硬件支持。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E3E2A1-A82C-A068-10FF-90B73F2B4C78}"/>
              </a:ext>
            </a:extLst>
          </p:cNvPr>
          <p:cNvSpPr txBox="1"/>
          <p:nvPr/>
        </p:nvSpPr>
        <p:spPr>
          <a:xfrm>
            <a:off x="2927131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https://www.youtube.com/watch?v=W7ppd_RY-UE&amp;pp=ygUNZ29vZ2xlIFdpbGxvdw%3D%3D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7D3F46-4AD8-40B5-0902-1D30DBE9D61D}"/>
              </a:ext>
            </a:extLst>
          </p:cNvPr>
          <p:cNvSpPr txBox="1"/>
          <p:nvPr/>
        </p:nvSpPr>
        <p:spPr>
          <a:xfrm>
            <a:off x="2927131" y="315200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https://www.youtube.com/watch?v=kZRMshaNrSA&amp;pp=ygUPbnZpZGEgQmxhY2t3ZWxs</a:t>
            </a:r>
          </a:p>
        </p:txBody>
      </p:sp>
    </p:spTree>
    <p:extLst>
      <p:ext uri="{BB962C8B-B14F-4D97-AF65-F5344CB8AC3E}">
        <p14:creationId xmlns:p14="http://schemas.microsoft.com/office/powerpoint/2010/main" val="241211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</a:rPr>
              <a:t>AI</a:t>
            </a:r>
            <a:r>
              <a:rPr lang="zh-CN" altLang="en-US" dirty="0">
                <a:latin typeface="Lexend" pitchFamily="2" charset="0"/>
              </a:rPr>
              <a:t> 四小龙与六小虎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0766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724B255-5AF9-640C-9AA5-31A13E8BB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AI </a:t>
            </a:r>
            <a:r>
              <a:rPr lang="zh-CN" altLang="en-US" dirty="0"/>
              <a:t>四小龙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AI </a:t>
            </a:r>
            <a:r>
              <a:rPr lang="zh-CN" altLang="en-US" dirty="0"/>
              <a:t>四小龙（商汤科技、旷视科技、云从科技、依图科技）是中国 </a:t>
            </a:r>
            <a:r>
              <a:rPr lang="en-US" altLang="zh-CN" dirty="0"/>
              <a:t>AI</a:t>
            </a:r>
            <a:r>
              <a:rPr lang="zh-CN" altLang="en-US" dirty="0"/>
              <a:t> 领域的代表性企业，主要聚焦 </a:t>
            </a:r>
            <a:r>
              <a:rPr lang="en-US" altLang="zh-CN" dirty="0"/>
              <a:t>CV</a:t>
            </a:r>
            <a:r>
              <a:rPr lang="zh-CN" altLang="en-US" dirty="0"/>
              <a:t> 赛道。它们的兴起得益于深度学习技术的突破、资本的追捧以及安防、金融等行业的巨大需求。然而，四小龙也面临商业化落地难、技术同质化、盈利模式单一等问题，导致估值缩水、上市后股价表现不佳。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FF3C4F-7D49-F5CC-323E-B7175758916A}"/>
              </a:ext>
            </a:extLst>
          </p:cNvPr>
          <p:cNvSpPr txBox="1"/>
          <p:nvPr/>
        </p:nvSpPr>
        <p:spPr>
          <a:xfrm>
            <a:off x="2380594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https://www.youtube.com/watch?v=XaPwbmKZ3Bc&amp;pp=ygUUU2Vuc2VUaW1lIFRlY2hub2xvZ3k%3D</a:t>
            </a:r>
          </a:p>
        </p:txBody>
      </p:sp>
    </p:spTree>
    <p:extLst>
      <p:ext uri="{BB962C8B-B14F-4D97-AF65-F5344CB8AC3E}">
        <p14:creationId xmlns:p14="http://schemas.microsoft.com/office/powerpoint/2010/main" val="662349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724B255-5AF9-640C-9AA5-31A13E8B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 </a:t>
            </a:r>
            <a:r>
              <a:rPr lang="zh-CN" altLang="en-US" dirty="0"/>
              <a:t>四小龙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商汤科技自 </a:t>
            </a:r>
            <a:r>
              <a:rPr lang="en-US" altLang="zh-CN" dirty="0"/>
              <a:t>2014</a:t>
            </a:r>
            <a:r>
              <a:rPr lang="zh-CN" altLang="en-US" dirty="0"/>
              <a:t> 年成立以来，经历了从快速崛起、技术领先到面临困境、战略调整的复杂发展历程。其以人脸识别、视频分析等</a:t>
            </a:r>
            <a:r>
              <a:rPr lang="en-US" altLang="zh-CN" dirty="0"/>
              <a:t>CV</a:t>
            </a:r>
            <a:r>
              <a:rPr lang="zh-CN" altLang="en-US" dirty="0"/>
              <a:t> 技术起家，凭借强大的技术研发能力迅速成为中国“</a:t>
            </a:r>
            <a:r>
              <a:rPr lang="en" altLang="zh-CN" dirty="0"/>
              <a:t>AI</a:t>
            </a:r>
            <a:r>
              <a:rPr lang="zh-CN" altLang="en-US" dirty="0"/>
              <a:t>四小龙”之首，并在</a:t>
            </a:r>
            <a:r>
              <a:rPr lang="en-US" altLang="zh-CN" dirty="0"/>
              <a:t>2021</a:t>
            </a:r>
            <a:r>
              <a:rPr lang="zh-CN" altLang="en-US" dirty="0"/>
              <a:t>年成功在香港交易所上市。</a:t>
            </a:r>
            <a:endParaRPr lang="en-US" altLang="zh-CN" dirty="0"/>
          </a:p>
          <a:p>
            <a:r>
              <a:rPr lang="zh-CN" altLang="en-US" dirty="0"/>
              <a:t>然而，近年来由于业务增长停滞、传统</a:t>
            </a:r>
            <a:r>
              <a:rPr lang="en" altLang="zh-CN" dirty="0"/>
              <a:t>AI</a:t>
            </a:r>
            <a:r>
              <a:rPr lang="zh-CN" altLang="en-US" dirty="0"/>
              <a:t>业务收入下滑以及持续亏损等问题，商汤科技市值大幅缩水，较上市时蒸发超过八成，</a:t>
            </a:r>
            <a:r>
              <a:rPr lang="en-US" altLang="zh-CN" dirty="0"/>
              <a:t>2024</a:t>
            </a:r>
            <a:r>
              <a:rPr lang="zh-CN" altLang="en-US" dirty="0"/>
              <a:t>年上半年亏损净额为</a:t>
            </a:r>
            <a:r>
              <a:rPr lang="en-US" altLang="zh-CN" dirty="0"/>
              <a:t>24.77</a:t>
            </a:r>
            <a:r>
              <a:rPr lang="zh-CN" altLang="en-US" dirty="0"/>
              <a:t>亿元。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D6114C-AB8A-D8BE-D52B-B02E911D8A5F}"/>
              </a:ext>
            </a:extLst>
          </p:cNvPr>
          <p:cNvSpPr txBox="1"/>
          <p:nvPr/>
        </p:nvSpPr>
        <p:spPr>
          <a:xfrm>
            <a:off x="2380594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https://www.youtube.com/watch?v=XaPwbmKZ3Bc&amp;pp=ygUUU2Vuc2VUaW1lIFRlY2hub2xvZ3k%3D</a:t>
            </a:r>
          </a:p>
        </p:txBody>
      </p:sp>
    </p:spTree>
    <p:extLst>
      <p:ext uri="{BB962C8B-B14F-4D97-AF65-F5344CB8AC3E}">
        <p14:creationId xmlns:p14="http://schemas.microsoft.com/office/powerpoint/2010/main" val="1827904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724B255-5AF9-640C-9AA5-31A13E8B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 </a:t>
            </a:r>
            <a:r>
              <a:rPr lang="zh-CN" altLang="en-US" dirty="0"/>
              <a:t>四小龙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旷视自 </a:t>
            </a:r>
            <a:r>
              <a:rPr lang="en-US" altLang="zh-CN" dirty="0"/>
              <a:t>2011</a:t>
            </a:r>
            <a:r>
              <a:rPr lang="zh-CN" altLang="en-US" dirty="0"/>
              <a:t> 年成立以来，同样经历了从快速崛起、面临困境到战略转型的波折。早期凭借 </a:t>
            </a:r>
            <a:r>
              <a:rPr lang="en" altLang="zh-CN" dirty="0"/>
              <a:t>Face++</a:t>
            </a:r>
            <a:r>
              <a:rPr lang="zh-CN" altLang="en-US" dirty="0"/>
              <a:t> 平台在人脸识别领域取得先发优势，成功切入金融、安防等行业，</a:t>
            </a:r>
            <a:r>
              <a:rPr lang="en-US" altLang="zh-CN" dirty="0"/>
              <a:t>2016</a:t>
            </a:r>
            <a:r>
              <a:rPr lang="zh-CN" altLang="en-US" dirty="0"/>
              <a:t>年达到巅峰。然而，</a:t>
            </a:r>
            <a:r>
              <a:rPr lang="en-US" altLang="zh-CN" dirty="0"/>
              <a:t>2019</a:t>
            </a:r>
            <a:r>
              <a:rPr lang="zh-CN" altLang="en-US" dirty="0"/>
              <a:t> 年公司上市受阻，</a:t>
            </a:r>
            <a:r>
              <a:rPr lang="en-US" altLang="zh-CN" dirty="0"/>
              <a:t>AI</a:t>
            </a:r>
            <a:r>
              <a:rPr lang="zh-CN" altLang="en-US" dirty="0"/>
              <a:t> 业务也面临挑战。最后撤回科创板上市申请，相关技术人员也转到大模型 </a:t>
            </a:r>
            <a:r>
              <a:rPr lang="en-US" altLang="zh-CN" dirty="0"/>
              <a:t>6</a:t>
            </a:r>
            <a:r>
              <a:rPr lang="zh-CN" altLang="en-US" dirty="0"/>
              <a:t> 小虎里面。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67280-F850-5975-FBB6-921FAE6F71CD}"/>
              </a:ext>
            </a:extLst>
          </p:cNvPr>
          <p:cNvSpPr txBox="1"/>
          <p:nvPr/>
        </p:nvSpPr>
        <p:spPr>
          <a:xfrm>
            <a:off x="3189890" y="1075104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https://www.youtube.com/watch?v=0zqvw34AHVk&amp;t=81s&amp;pp=ygURTWVndmlpIFRlY2hub2xvZ3k%3D</a:t>
            </a:r>
          </a:p>
        </p:txBody>
      </p:sp>
    </p:spTree>
    <p:extLst>
      <p:ext uri="{BB962C8B-B14F-4D97-AF65-F5344CB8AC3E}">
        <p14:creationId xmlns:p14="http://schemas.microsoft.com/office/powerpoint/2010/main" val="240335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4B37C85-4CDD-C467-8BE2-5B229C9F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 </a:t>
            </a:r>
            <a:r>
              <a:rPr lang="en-US" altLang="zh-CN" dirty="0"/>
              <a:t>6</a:t>
            </a:r>
            <a:r>
              <a:rPr lang="zh-CN" altLang="en-US" dirty="0"/>
              <a:t> 小虎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D219E-6812-9CAD-14D5-D5AC61A9C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2023 </a:t>
            </a:r>
            <a:r>
              <a:rPr lang="zh-CN" altLang="en-US" dirty="0"/>
              <a:t>年是大模型元年，也是在 </a:t>
            </a:r>
            <a:r>
              <a:rPr lang="en-US" altLang="zh-CN" dirty="0"/>
              <a:t>2023 </a:t>
            </a:r>
            <a:r>
              <a:rPr lang="zh-CN" altLang="en-US" dirty="0"/>
              <a:t>年，国内形成了大模型“六小虎”的格局，主要包括百川智能、零一万物、智谱</a:t>
            </a:r>
            <a:r>
              <a:rPr lang="en" altLang="zh-CN" dirty="0"/>
              <a:t>AI</a:t>
            </a:r>
            <a:r>
              <a:rPr lang="zh-CN" altLang="en" dirty="0"/>
              <a:t>、</a:t>
            </a:r>
            <a:r>
              <a:rPr lang="en" altLang="zh-CN" dirty="0" err="1"/>
              <a:t>MiniMax</a:t>
            </a:r>
            <a:r>
              <a:rPr lang="zh-CN" altLang="en" dirty="0"/>
              <a:t>、</a:t>
            </a:r>
            <a:r>
              <a:rPr lang="zh-CN" altLang="en-US" dirty="0"/>
              <a:t>月之暗面与阶跃星辰，他们的发展现状呈现出多方面的特点：</a:t>
            </a:r>
          </a:p>
          <a:p>
            <a:r>
              <a:rPr lang="zh-CN" altLang="en-US" b="1" dirty="0"/>
              <a:t>技术瓶颈：</a:t>
            </a:r>
            <a:r>
              <a:rPr lang="zh-CN" altLang="en-US" dirty="0"/>
              <a:t>大模型技术发展从 </a:t>
            </a:r>
            <a:r>
              <a:rPr lang="en-US" altLang="zh-CN" dirty="0"/>
              <a:t>2024 </a:t>
            </a:r>
            <a:r>
              <a:rPr lang="zh-CN" altLang="en-US" dirty="0"/>
              <a:t>年进入深水区，迭代速度变慢，多模态仍处于攻坚早期。</a:t>
            </a:r>
            <a:r>
              <a:rPr lang="en" altLang="zh-CN" dirty="0"/>
              <a:t>OpenAI</a:t>
            </a:r>
            <a:r>
              <a:rPr lang="zh-CN" altLang="en-US" dirty="0"/>
              <a:t> 在 </a:t>
            </a:r>
            <a:r>
              <a:rPr lang="en" altLang="zh-CN" dirty="0"/>
              <a:t>GPT-4</a:t>
            </a:r>
            <a:r>
              <a:rPr lang="zh-CN" altLang="en-US" dirty="0"/>
              <a:t> 之后的技术报告不再公开，很多基础大模型厂商失去参考方向，现在主要靠开源牵引整体技术路线发展。</a:t>
            </a:r>
          </a:p>
          <a:p>
            <a:r>
              <a:rPr lang="zh-CN" altLang="en-US" b="1" dirty="0"/>
              <a:t>市场困境：</a:t>
            </a:r>
            <a:r>
              <a:rPr lang="en-US" altLang="zh-CN" dirty="0"/>
              <a:t>2024</a:t>
            </a:r>
            <a:r>
              <a:rPr lang="zh-CN" altLang="en-US" dirty="0"/>
              <a:t> 年下半年，六小虎的口碑急转直下，潜在买家减少，除了国资外，难得有其他潜在买家或者下一轮资本介入。在业务拓展方面，国内 </a:t>
            </a:r>
            <a:r>
              <a:rPr lang="en" altLang="zh-CN" dirty="0"/>
              <a:t>C</a:t>
            </a:r>
            <a:r>
              <a:rPr lang="zh-CN" altLang="en-US" dirty="0"/>
              <a:t> 端用户忠诚度不高，</a:t>
            </a:r>
            <a:r>
              <a:rPr lang="en" altLang="zh-CN" dirty="0"/>
              <a:t>B</a:t>
            </a:r>
            <a:r>
              <a:rPr lang="zh-CN" altLang="en-US" dirty="0"/>
              <a:t> 端市场盈利困难。</a:t>
            </a:r>
          </a:p>
        </p:txBody>
      </p:sp>
    </p:spTree>
    <p:extLst>
      <p:ext uri="{BB962C8B-B14F-4D97-AF65-F5344CB8AC3E}">
        <p14:creationId xmlns:p14="http://schemas.microsoft.com/office/powerpoint/2010/main" val="1546176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4B37C85-4CDD-C467-8BE2-5B229C9F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 </a:t>
            </a:r>
            <a:r>
              <a:rPr lang="en-US" altLang="zh-CN" dirty="0"/>
              <a:t>6</a:t>
            </a:r>
            <a:r>
              <a:rPr lang="zh-CN" altLang="en-US" dirty="0"/>
              <a:t> 小虎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D219E-6812-9CAD-14D5-D5AC61A9C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市场竞争：</a:t>
            </a:r>
            <a:r>
              <a:rPr lang="zh-CN" altLang="en-US" dirty="0"/>
              <a:t>大厂如字节等开始强势崛起，利用流量、算法等优势，在</a:t>
            </a:r>
            <a:r>
              <a:rPr lang="en" altLang="zh-CN" dirty="0"/>
              <a:t>To B</a:t>
            </a:r>
            <a:r>
              <a:rPr lang="zh-CN" altLang="en-US" dirty="0"/>
              <a:t>和</a:t>
            </a:r>
            <a:r>
              <a:rPr lang="en" altLang="zh-CN" dirty="0"/>
              <a:t>To C</a:t>
            </a:r>
            <a:r>
              <a:rPr lang="zh-CN" altLang="en-US" dirty="0"/>
              <a:t>领域对六小虎形成碾压。</a:t>
            </a:r>
          </a:p>
          <a:p>
            <a:r>
              <a:rPr lang="zh-CN" altLang="en-US" b="1" dirty="0"/>
              <a:t>未来展望：</a:t>
            </a:r>
            <a:r>
              <a:rPr lang="en-US" altLang="zh-CN" dirty="0"/>
              <a:t>2025</a:t>
            </a:r>
            <a:r>
              <a:rPr lang="zh-CN" altLang="en-US" dirty="0"/>
              <a:t> 年以后，</a:t>
            </a:r>
            <a:r>
              <a:rPr lang="en-US" altLang="zh-CN" dirty="0"/>
              <a:t>ZOMI </a:t>
            </a:r>
            <a:r>
              <a:rPr lang="zh-CN" altLang="en-US" dirty="0"/>
              <a:t>预计基础模型企业进入赛道的难度将增大，新入局者很难拿到融资。未来的发展将主要集中在基础模型与行业的结合，寻找商业化落地的途径，因此大家预测 </a:t>
            </a:r>
            <a:r>
              <a:rPr lang="en-US" altLang="zh-CN" dirty="0"/>
              <a:t>2025 </a:t>
            </a:r>
            <a:r>
              <a:rPr lang="zh-CN" altLang="en-US" dirty="0"/>
              <a:t>年是 </a:t>
            </a:r>
            <a:r>
              <a:rPr lang="en-US" altLang="zh-CN" dirty="0"/>
              <a:t>AI</a:t>
            </a:r>
            <a:r>
              <a:rPr lang="zh-CN" altLang="en-US" dirty="0"/>
              <a:t> </a:t>
            </a:r>
            <a:r>
              <a:rPr lang="en-US" altLang="zh-CN" dirty="0"/>
              <a:t>Agent </a:t>
            </a:r>
            <a:r>
              <a:rPr lang="zh-CN" altLang="en-US" dirty="0"/>
              <a:t>的元年。</a:t>
            </a:r>
            <a:endParaRPr lang="en-US" altLang="zh-CN" dirty="0"/>
          </a:p>
          <a:p>
            <a:r>
              <a:rPr lang="zh-CN" altLang="en-US" dirty="0"/>
              <a:t>但是</a:t>
            </a:r>
            <a:r>
              <a:rPr lang="en-US" altLang="zh-CN" dirty="0"/>
              <a:t> AI</a:t>
            </a:r>
            <a:r>
              <a:rPr lang="zh-CN" altLang="en-US" dirty="0"/>
              <a:t> </a:t>
            </a:r>
            <a:r>
              <a:rPr lang="en-US" altLang="zh-CN" dirty="0"/>
              <a:t>Agent </a:t>
            </a:r>
            <a:r>
              <a:rPr lang="zh-CN" altLang="en-US" dirty="0"/>
              <a:t>是什么？</a:t>
            </a:r>
            <a:r>
              <a:rPr lang="en-US" altLang="zh-CN" dirty="0"/>
              <a:t> AI</a:t>
            </a:r>
            <a:r>
              <a:rPr lang="zh-CN" altLang="en-US" dirty="0"/>
              <a:t> </a:t>
            </a:r>
            <a:r>
              <a:rPr lang="en-US" altLang="zh-CN" dirty="0"/>
              <a:t>Agent </a:t>
            </a:r>
            <a:r>
              <a:rPr lang="zh-CN" altLang="en-US" dirty="0"/>
              <a:t>怎么定义？</a:t>
            </a:r>
            <a:r>
              <a:rPr lang="en-US" altLang="zh-CN" dirty="0"/>
              <a:t> AI</a:t>
            </a:r>
            <a:r>
              <a:rPr lang="zh-CN" altLang="en-US" dirty="0"/>
              <a:t> </a:t>
            </a:r>
            <a:r>
              <a:rPr lang="en-US" altLang="zh-CN" dirty="0"/>
              <a:t>Agent </a:t>
            </a:r>
            <a:r>
              <a:rPr lang="zh-CN" altLang="en-US" dirty="0"/>
              <a:t>的技术路线跟 </a:t>
            </a:r>
            <a:r>
              <a:rPr lang="en-US" altLang="zh-CN" dirty="0"/>
              <a:t>RAG</a:t>
            </a:r>
            <a:r>
              <a:rPr lang="zh-CN" altLang="en-US" dirty="0"/>
              <a:t> 、</a:t>
            </a:r>
            <a:r>
              <a:rPr lang="en-US" altLang="zh-CN" dirty="0"/>
              <a:t>RL</a:t>
            </a:r>
            <a:r>
              <a:rPr lang="zh-CN" altLang="en-US" dirty="0"/>
              <a:t>、大模型之间的怎么结合？</a:t>
            </a:r>
          </a:p>
        </p:txBody>
      </p:sp>
    </p:spTree>
    <p:extLst>
      <p:ext uri="{BB962C8B-B14F-4D97-AF65-F5344CB8AC3E}">
        <p14:creationId xmlns:p14="http://schemas.microsoft.com/office/powerpoint/2010/main" val="184871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11350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/>
              <a:t>算法突破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B724B255-5AF9-640C-9AA5-31A13E8B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E9F6907-B2F3-385C-8D9E-9E58DB72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过去 </a:t>
            </a:r>
            <a:r>
              <a:rPr lang="en-US" altLang="zh-CN" dirty="0"/>
              <a:t>10 </a:t>
            </a:r>
            <a:r>
              <a:rPr lang="zh-CN" altLang="en-US" dirty="0"/>
              <a:t>年，</a:t>
            </a:r>
            <a:r>
              <a:rPr lang="en" altLang="zh-CN" dirty="0"/>
              <a:t>AI </a:t>
            </a:r>
            <a:r>
              <a:rPr lang="zh-CN" altLang="en-US" dirty="0"/>
              <a:t>算法从深度学习（如 </a:t>
            </a:r>
            <a:r>
              <a:rPr lang="en" altLang="zh-CN" dirty="0" err="1"/>
              <a:t>AlexNet</a:t>
            </a:r>
            <a:r>
              <a:rPr lang="zh-CN" altLang="en" dirty="0"/>
              <a:t>、</a:t>
            </a:r>
            <a:r>
              <a:rPr lang="en" altLang="zh-CN" dirty="0" err="1"/>
              <a:t>ResNet</a:t>
            </a:r>
            <a:r>
              <a:rPr lang="zh-CN" altLang="en" dirty="0"/>
              <a:t>）</a:t>
            </a:r>
            <a:r>
              <a:rPr lang="zh-CN" altLang="en-US" dirty="0"/>
              <a:t>到 </a:t>
            </a:r>
            <a:r>
              <a:rPr lang="en" altLang="zh-CN" dirty="0"/>
              <a:t>Transformer </a:t>
            </a:r>
            <a:r>
              <a:rPr lang="zh-CN" altLang="en-US" dirty="0"/>
              <a:t>架构（如 </a:t>
            </a:r>
            <a:r>
              <a:rPr lang="en" altLang="zh-CN" dirty="0"/>
              <a:t>BERT</a:t>
            </a:r>
            <a:r>
              <a:rPr lang="zh-CN" altLang="en" dirty="0"/>
              <a:t>、</a:t>
            </a:r>
            <a:r>
              <a:rPr lang="en" altLang="zh-CN" dirty="0"/>
              <a:t>GPT</a:t>
            </a:r>
            <a:r>
              <a:rPr lang="zh-CN" altLang="en" dirty="0"/>
              <a:t>）</a:t>
            </a:r>
            <a:r>
              <a:rPr lang="zh-CN" altLang="en-US" dirty="0"/>
              <a:t>的突破，推动了自然语言处理、计算机视觉等领域的革命性进展，生成式 </a:t>
            </a:r>
            <a:r>
              <a:rPr lang="en" altLang="zh-CN" dirty="0"/>
              <a:t>AI</a:t>
            </a:r>
            <a:r>
              <a:rPr lang="zh-CN" altLang="en" dirty="0"/>
              <a:t>（</a:t>
            </a:r>
            <a:r>
              <a:rPr lang="zh-CN" altLang="en-US" dirty="0"/>
              <a:t>如 </a:t>
            </a:r>
            <a:r>
              <a:rPr lang="en" altLang="zh-CN" dirty="0"/>
              <a:t>ChatGPT</a:t>
            </a:r>
            <a:r>
              <a:rPr lang="zh-CN" altLang="en" dirty="0"/>
              <a:t>、</a:t>
            </a:r>
            <a:r>
              <a:rPr lang="en" altLang="zh-CN" dirty="0"/>
              <a:t>Stable Diffusion</a:t>
            </a:r>
            <a:r>
              <a:rPr lang="zh-CN" altLang="en" dirty="0"/>
              <a:t>）</a:t>
            </a:r>
            <a:r>
              <a:rPr lang="zh-CN" altLang="en-US" dirty="0"/>
              <a:t>成为新焦点。</a:t>
            </a:r>
          </a:p>
          <a:p>
            <a:br>
              <a:rPr lang="zh-CN" altLang="en-US" dirty="0"/>
            </a:br>
            <a:r>
              <a:rPr lang="en" altLang="zh-CN" dirty="0"/>
              <a:t>AI </a:t>
            </a:r>
            <a:r>
              <a:rPr lang="zh-CN" altLang="en-US" dirty="0"/>
              <a:t>专用芯片（如 </a:t>
            </a:r>
            <a:r>
              <a:rPr lang="en" altLang="zh-CN" dirty="0"/>
              <a:t>GPU</a:t>
            </a:r>
            <a:r>
              <a:rPr lang="zh-CN" altLang="en" dirty="0"/>
              <a:t>、</a:t>
            </a:r>
            <a:r>
              <a:rPr lang="en" altLang="zh-CN" dirty="0"/>
              <a:t>TPU</a:t>
            </a:r>
            <a:r>
              <a:rPr lang="zh-CN" altLang="en" dirty="0"/>
              <a:t>、</a:t>
            </a:r>
            <a:r>
              <a:rPr lang="en" altLang="zh-CN" dirty="0"/>
              <a:t>NPU</a:t>
            </a:r>
            <a:r>
              <a:rPr lang="zh-CN" altLang="en" dirty="0"/>
              <a:t>）</a:t>
            </a:r>
            <a:r>
              <a:rPr lang="zh-CN" altLang="en-US" dirty="0"/>
              <a:t>快速发展，英伟达、谷歌、华为等公司推动算力大幅提升，支持更大规模模型训练和实时推理，边缘计算和低功耗芯片也逐渐普及。</a:t>
            </a:r>
            <a:endParaRPr lang="en-US" altLang="zh-CN" dirty="0"/>
          </a:p>
          <a:p>
            <a:endParaRPr lang="en" altLang="zh-CN" dirty="0"/>
          </a:p>
          <a:p>
            <a:r>
              <a:rPr lang="en" altLang="zh-CN" dirty="0"/>
              <a:t>AI </a:t>
            </a:r>
            <a:r>
              <a:rPr lang="zh-CN" altLang="en-US" dirty="0"/>
              <a:t>初创企业（如 </a:t>
            </a:r>
            <a:r>
              <a:rPr lang="en" altLang="zh-CN" dirty="0"/>
              <a:t>OpenAI</a:t>
            </a:r>
            <a:r>
              <a:rPr lang="zh-CN" altLang="en" dirty="0"/>
              <a:t>、</a:t>
            </a:r>
            <a:r>
              <a:rPr lang="en" altLang="zh-CN" dirty="0"/>
              <a:t> DeepMind</a:t>
            </a:r>
            <a:r>
              <a:rPr lang="zh-CN" altLang="en-US" dirty="0"/>
              <a:t>、幻方量化、商汤科技</a:t>
            </a:r>
            <a:r>
              <a:rPr lang="zh-CN" altLang="en" dirty="0"/>
              <a:t>）</a:t>
            </a:r>
            <a:r>
              <a:rPr lang="zh-CN" altLang="en-US" dirty="0"/>
              <a:t>在资本和技术红利下迅速崛起，推动 </a:t>
            </a:r>
            <a:r>
              <a:rPr lang="en" altLang="zh-CN" dirty="0"/>
              <a:t>AI </a:t>
            </a:r>
            <a:r>
              <a:rPr lang="zh-CN" altLang="en-US" dirty="0"/>
              <a:t>技术商业化落地，传统</a:t>
            </a:r>
            <a:r>
              <a:rPr lang="en-US" altLang="zh-CN" dirty="0"/>
              <a:t> AI </a:t>
            </a:r>
            <a:r>
              <a:rPr lang="zh-CN" altLang="en-US" dirty="0"/>
              <a:t>初创面临盈利压力和市场整合，行业进入理性发展阶段。而大模型初创则进入新一轮的竞争。</a:t>
            </a:r>
          </a:p>
        </p:txBody>
      </p:sp>
    </p:spTree>
    <p:extLst>
      <p:ext uri="{BB962C8B-B14F-4D97-AF65-F5344CB8AC3E}">
        <p14:creationId xmlns:p14="http://schemas.microsoft.com/office/powerpoint/2010/main" val="322724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因为深度学习算法后面的发展越来越快，直接碾压其他机器学习算法，因此现在谈到的</a:t>
            </a:r>
            <a:r>
              <a:rPr lang="en-US" altLang="zh-CN" dirty="0"/>
              <a:t> AI </a:t>
            </a:r>
            <a:r>
              <a:rPr lang="zh-CN" altLang="en-US" dirty="0"/>
              <a:t>算法，基本上全部都是深度学习算法，而</a:t>
            </a:r>
            <a:r>
              <a:rPr lang="en-US" altLang="zh-CN" dirty="0"/>
              <a:t> AI </a:t>
            </a:r>
            <a:r>
              <a:rPr lang="zh-CN" altLang="en-US" dirty="0"/>
              <a:t>已经成为了深度学习的代名词了。</a:t>
            </a:r>
          </a:p>
        </p:txBody>
      </p:sp>
    </p:spTree>
    <p:extLst>
      <p:ext uri="{BB962C8B-B14F-4D97-AF65-F5344CB8AC3E}">
        <p14:creationId xmlns:p14="http://schemas.microsoft.com/office/powerpoint/2010/main" val="919758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2012</a:t>
            </a:r>
            <a:r>
              <a:rPr lang="zh-CN" altLang="en-US" dirty="0"/>
              <a:t>年：</a:t>
            </a:r>
            <a:r>
              <a:rPr lang="en" altLang="zh-CN" dirty="0" err="1"/>
              <a:t>AlexNet</a:t>
            </a:r>
            <a:r>
              <a:rPr lang="zh-CN" altLang="en-US" dirty="0"/>
              <a:t> 在李飞飞发起的 </a:t>
            </a:r>
            <a:r>
              <a:rPr lang="en" altLang="zh-CN" dirty="0"/>
              <a:t>ImageNet</a:t>
            </a:r>
            <a:r>
              <a:rPr lang="zh-CN" altLang="en-US" dirty="0"/>
              <a:t> 挑战赛中夺冠，大幅降低了图像分类错误率，标志着深度学习在图像识别领域的突破。这一事件引发了学术界和工业界对深度学习的广泛关注，促使更多研究和开发资源投入到深度学习领域。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2014</a:t>
            </a:r>
            <a:r>
              <a:rPr lang="zh-CN" altLang="en-US" dirty="0"/>
              <a:t>年：</a:t>
            </a:r>
            <a:r>
              <a:rPr lang="en" altLang="zh-CN" dirty="0"/>
              <a:t> Ian Goodfellow</a:t>
            </a:r>
            <a:r>
              <a:rPr lang="zh-CN" altLang="en-US" dirty="0"/>
              <a:t>等人提出生成对抗网络（</a:t>
            </a:r>
            <a:r>
              <a:rPr lang="en" altLang="zh-CN" dirty="0"/>
              <a:t>GAN</a:t>
            </a:r>
            <a:r>
              <a:rPr lang="zh-CN" altLang="en" dirty="0"/>
              <a:t>） </a:t>
            </a:r>
            <a:r>
              <a:rPr lang="zh-CN" altLang="en-US" dirty="0"/>
              <a:t>，通过生成器和鉴别器的对抗训练生成高质量数据样本。能够生成逼真的图像、音频等，广泛应用于图像生成、艺术创作等领域。</a:t>
            </a:r>
            <a:r>
              <a:rPr lang="en" altLang="zh-CN" dirty="0"/>
              <a:t>GAN</a:t>
            </a:r>
            <a:r>
              <a:rPr lang="zh-CN" altLang="en-US" dirty="0"/>
              <a:t>的出现为生成式 </a:t>
            </a:r>
            <a:r>
              <a:rPr lang="en-US" altLang="zh-CN" dirty="0"/>
              <a:t>AI</a:t>
            </a:r>
            <a:r>
              <a:rPr lang="zh-CN" altLang="en-US" dirty="0"/>
              <a:t> 建模开辟了新路径，推动了无监督学习的发展，虽然现在生成式 </a:t>
            </a:r>
            <a:r>
              <a:rPr lang="en-US" altLang="zh-CN" dirty="0"/>
              <a:t>AI</a:t>
            </a:r>
            <a:r>
              <a:rPr lang="zh-CN" altLang="en-US" dirty="0"/>
              <a:t> 被 </a:t>
            </a:r>
            <a:r>
              <a:rPr lang="en-US" altLang="zh-CN" dirty="0"/>
              <a:t>Transformer</a:t>
            </a:r>
            <a:r>
              <a:rPr lang="zh-CN" altLang="en-US" dirty="0"/>
              <a:t> 架构和大模型全面代替了，但是 </a:t>
            </a:r>
            <a:r>
              <a:rPr lang="en" altLang="zh-CN" dirty="0"/>
              <a:t>GAN </a:t>
            </a:r>
            <a:r>
              <a:rPr lang="zh-CN" altLang="en" dirty="0"/>
              <a:t>才</a:t>
            </a:r>
            <a:r>
              <a:rPr lang="zh-CN" altLang="en-US" dirty="0"/>
              <a:t>是开启生成式 </a:t>
            </a:r>
            <a:r>
              <a:rPr lang="en-US" altLang="zh-CN" dirty="0"/>
              <a:t>AI </a:t>
            </a:r>
            <a:r>
              <a:rPr lang="zh-CN" altLang="en-US" dirty="0"/>
              <a:t>的鼻祖。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459184-8016-2088-3110-B5F4C2AB2403}"/>
              </a:ext>
            </a:extLst>
          </p:cNvPr>
          <p:cNvSpPr txBox="1"/>
          <p:nvPr/>
        </p:nvSpPr>
        <p:spPr>
          <a:xfrm>
            <a:off x="2527739" y="881146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2"/>
              </a:rPr>
              <a:t>https://www.youtube.com/watch?v=TJoWc2I0ohM&amp;pp=ygUQYWxleG5ldCBpbWFnZW5ldA%3D%3D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  <a:hlinkClick r:id="rId3"/>
              </a:rPr>
              <a:t>https://www.youtube.com/watch?v=40riCqvRoMs&amp;t=772s&amp;pp=ygUIaW1hZ2VuZXQ%3D</a:t>
            </a:r>
            <a:endParaRPr lang="en-US" altLang="zh-CN" sz="1200" dirty="0">
              <a:solidFill>
                <a:srgbClr val="0432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9EE66E-9FED-9A88-943D-14098D9FA2B3}"/>
              </a:ext>
            </a:extLst>
          </p:cNvPr>
          <p:cNvSpPr txBox="1"/>
          <p:nvPr/>
        </p:nvSpPr>
        <p:spPr>
          <a:xfrm>
            <a:off x="2149366" y="2925616"/>
            <a:ext cx="8271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  <a:hlinkClick r:id="rId4"/>
              </a:rPr>
              <a:t>https://www.youtube.com/watch?v=ZR7tyWUZyHw&amp;pp=ygUSSWFuIEdvb2RmZWxsb3cgR0FO</a:t>
            </a:r>
            <a:endParaRPr lang="en-US" altLang="zh-CN" sz="1200" dirty="0">
              <a:solidFill>
                <a:srgbClr val="0432FF"/>
              </a:solidFill>
            </a:endParaRPr>
          </a:p>
          <a:p>
            <a:r>
              <a:rPr lang="en" altLang="zh-CN" sz="1200" dirty="0">
                <a:solidFill>
                  <a:srgbClr val="0432FF"/>
                </a:solidFill>
              </a:rPr>
              <a:t>https://</a:t>
            </a:r>
            <a:r>
              <a:rPr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lang="en" altLang="zh-CN" sz="1200" dirty="0">
                <a:solidFill>
                  <a:srgbClr val="0432FF"/>
                </a:solidFill>
              </a:rPr>
              <a:t>/</a:t>
            </a:r>
            <a:r>
              <a:rPr lang="en" altLang="zh-CN" sz="1200" dirty="0" err="1">
                <a:solidFill>
                  <a:srgbClr val="0432FF"/>
                </a:solidFill>
              </a:rPr>
              <a:t>watch?v</a:t>
            </a:r>
            <a:r>
              <a:rPr lang="en" altLang="zh-CN" sz="1200" dirty="0">
                <a:solidFill>
                  <a:srgbClr val="0432FF"/>
                </a:solidFill>
              </a:rPr>
              <a:t>=7tFBoxex4JE&amp;pp=ygUSSWFuIEdvb2RmZWxsb3cgR0FO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98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 发布的 </a:t>
            </a:r>
            <a:r>
              <a:rPr lang="en" altLang="zh-CN" dirty="0"/>
              <a:t>AlphaGo</a:t>
            </a:r>
            <a:r>
              <a:rPr lang="zh-CN" altLang="en-US" dirty="0"/>
              <a:t> 击败围棋世界冠军李世石，展示了深度强化学习的强大能力。这一事件证明了 </a:t>
            </a:r>
            <a:r>
              <a:rPr lang="en" altLang="zh-CN" dirty="0"/>
              <a:t>AI</a:t>
            </a:r>
            <a:r>
              <a:rPr lang="zh-CN" altLang="en-US" dirty="0"/>
              <a:t> 在复杂决策游戏中的强大能力，推动了深度强化学习等技术的发展。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年：</a:t>
            </a:r>
            <a:r>
              <a:rPr lang="en-US" altLang="zh-CN" dirty="0"/>
              <a:t>Google</a:t>
            </a:r>
            <a:r>
              <a:rPr lang="zh-CN" altLang="en-US" dirty="0"/>
              <a:t> 提出了 </a:t>
            </a:r>
            <a:r>
              <a:rPr lang="en" altLang="zh-CN" dirty="0"/>
              <a:t>Transformer</a:t>
            </a:r>
            <a:r>
              <a:rPr lang="zh-CN" altLang="en-US" dirty="0"/>
              <a:t> 架构，通过自注意力机制处理长距离依赖关系，</a:t>
            </a:r>
            <a:r>
              <a:rPr lang="en" altLang="zh-CN" dirty="0"/>
              <a:t> Transformer</a:t>
            </a:r>
            <a:r>
              <a:rPr lang="zh-CN" altLang="en-US" dirty="0"/>
              <a:t>成为</a:t>
            </a:r>
            <a:r>
              <a:rPr lang="en" altLang="zh-CN" dirty="0"/>
              <a:t>NLP</a:t>
            </a:r>
            <a:r>
              <a:rPr lang="zh-CN" altLang="en-US" dirty="0"/>
              <a:t>领域的核心技术，为</a:t>
            </a:r>
            <a:r>
              <a:rPr lang="en" altLang="zh-CN" dirty="0"/>
              <a:t>GPT</a:t>
            </a:r>
            <a:r>
              <a:rPr lang="zh-CN" altLang="en" dirty="0"/>
              <a:t>、</a:t>
            </a:r>
            <a:r>
              <a:rPr lang="en" altLang="zh-CN" dirty="0"/>
              <a:t>BERT</a:t>
            </a:r>
            <a:r>
              <a:rPr lang="zh-CN" altLang="en-US" dirty="0"/>
              <a:t>等大语言模型的开发提供了基础。极大地推动了自然语言处理 </a:t>
            </a:r>
            <a:r>
              <a:rPr lang="en-US" altLang="zh-CN" dirty="0"/>
              <a:t>NLP</a:t>
            </a:r>
            <a:r>
              <a:rPr lang="zh-CN" altLang="en-US" dirty="0"/>
              <a:t> 的发展，成为现今大模型的基础。</a:t>
            </a:r>
            <a:r>
              <a:rPr lang="en" altLang="zh-CN" dirty="0"/>
              <a:t>Transformer</a:t>
            </a:r>
            <a:r>
              <a:rPr lang="zh-CN" altLang="en-US" dirty="0"/>
              <a:t> 架构为 </a:t>
            </a:r>
            <a:r>
              <a:rPr lang="en-US" altLang="zh-CN" dirty="0"/>
              <a:t>NLP</a:t>
            </a:r>
            <a:r>
              <a:rPr lang="zh-CN" altLang="en-US" dirty="0"/>
              <a:t> 领域带来了革命性变化，推动了机器翻译、文本生成等任务的快速发展。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B387A-2D3D-8DFC-4281-9364087F2F4A}"/>
              </a:ext>
            </a:extLst>
          </p:cNvPr>
          <p:cNvSpPr txBox="1"/>
          <p:nvPr/>
        </p:nvSpPr>
        <p:spPr>
          <a:xfrm>
            <a:off x="2832539" y="104094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https://www.youtube.com/watch?v=WXuK6gekU1Y&amp;t=3s&amp;pp=ygUOR29vZ2xlIEFscGhhR28%3D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025D13-3084-4246-8571-58C613AB4500}"/>
              </a:ext>
            </a:extLst>
          </p:cNvPr>
          <p:cNvSpPr txBox="1"/>
          <p:nvPr/>
        </p:nvSpPr>
        <p:spPr>
          <a:xfrm>
            <a:off x="2832539" y="267753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https://www.youtube.com/watch?v=t45S_MwAcOw&amp;pp=ygUSR29vZ2xlIFRyYW5zZm9ybWVy</a:t>
            </a:r>
          </a:p>
        </p:txBody>
      </p:sp>
    </p:spTree>
    <p:extLst>
      <p:ext uri="{BB962C8B-B14F-4D97-AF65-F5344CB8AC3E}">
        <p14:creationId xmlns:p14="http://schemas.microsoft.com/office/powerpoint/2010/main" val="2692676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的 </a:t>
            </a:r>
            <a:r>
              <a:rPr lang="en" altLang="zh-CN" dirty="0"/>
              <a:t>GPT</a:t>
            </a:r>
            <a:r>
              <a:rPr lang="en-US" altLang="zh-CN" dirty="0"/>
              <a:t>-1</a:t>
            </a:r>
            <a:r>
              <a:rPr lang="zh-CN" altLang="en-US" dirty="0"/>
              <a:t> 发布，</a:t>
            </a:r>
            <a:r>
              <a:rPr lang="en-US" altLang="zh-CN" dirty="0"/>
              <a:t> </a:t>
            </a:r>
            <a:r>
              <a:rPr lang="zh-CN" altLang="en-US" dirty="0"/>
              <a:t>仅仅使用 </a:t>
            </a:r>
            <a:r>
              <a:rPr lang="en-US" altLang="zh-CN" dirty="0"/>
              <a:t>Transformer</a:t>
            </a:r>
            <a:r>
              <a:rPr lang="zh-CN" altLang="en-US" dirty="0"/>
              <a:t> 架构的 </a:t>
            </a:r>
            <a:r>
              <a:rPr lang="en-US" altLang="zh-CN" dirty="0"/>
              <a:t>Decoder</a:t>
            </a:r>
            <a:r>
              <a:rPr lang="zh-CN" altLang="en-US" dirty="0"/>
              <a:t> 部分作为网络模型结构，实现了语言生成能力。</a:t>
            </a:r>
            <a:r>
              <a:rPr lang="en" altLang="zh-CN" dirty="0"/>
              <a:t>GPT-</a:t>
            </a:r>
            <a:r>
              <a:rPr lang="en-US" altLang="zh-CN" dirty="0"/>
              <a:t>1</a:t>
            </a:r>
            <a:r>
              <a:rPr lang="zh-CN" altLang="en-US" dirty="0"/>
              <a:t> 出现推动了 </a:t>
            </a:r>
            <a:r>
              <a:rPr lang="en-US" altLang="zh-CN" dirty="0"/>
              <a:t>NLP</a:t>
            </a:r>
            <a:r>
              <a:rPr lang="zh-CN" altLang="en-US" dirty="0"/>
              <a:t> 在更多行业领域的应用，如智能客服、语言翻译等。为后续 </a:t>
            </a:r>
            <a:r>
              <a:rPr lang="en-US" altLang="zh-CN" dirty="0"/>
              <a:t>GPT-4</a:t>
            </a:r>
            <a:r>
              <a:rPr lang="zh-CN" altLang="en-US" dirty="0"/>
              <a:t>，</a:t>
            </a:r>
            <a:r>
              <a:rPr lang="en-US" altLang="zh-CN" dirty="0"/>
              <a:t>OpenAI</a:t>
            </a:r>
            <a:r>
              <a:rPr lang="zh-CN" altLang="en-US" dirty="0"/>
              <a:t> 的爆火埋下了很重要的伏笔。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发布 </a:t>
            </a:r>
            <a:r>
              <a:rPr lang="en" altLang="zh-CN" dirty="0"/>
              <a:t>GPT-3</a:t>
            </a:r>
            <a:r>
              <a:rPr lang="zh-CN" altLang="en" dirty="0"/>
              <a:t>，</a:t>
            </a:r>
            <a:r>
              <a:rPr lang="zh-CN" altLang="en-US" dirty="0"/>
              <a:t>拥有 </a:t>
            </a:r>
            <a:r>
              <a:rPr lang="en-US" altLang="zh-CN" dirty="0"/>
              <a:t>1750</a:t>
            </a:r>
            <a:r>
              <a:rPr lang="zh-CN" altLang="en-US" dirty="0"/>
              <a:t> 亿参数规模，展示了自监督学习在未标记数据训练中的潜力。在文本生成、问答等任务中表现出色，推动了生成式</a:t>
            </a:r>
            <a:r>
              <a:rPr lang="en" altLang="zh-CN" dirty="0"/>
              <a:t>AI</a:t>
            </a:r>
            <a:r>
              <a:rPr lang="zh-CN" altLang="en-US" dirty="0"/>
              <a:t>的普及。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E4CECC-1179-CDD9-99B4-802292D6C284}"/>
              </a:ext>
            </a:extLst>
          </p:cNvPr>
          <p:cNvSpPr txBox="1"/>
          <p:nvPr/>
        </p:nvSpPr>
        <p:spPr>
          <a:xfrm>
            <a:off x="2433145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https://www.youtube.com/watch?v=OFS90-FX6pg&amp;t=950s&amp;pp=ygUNT3BlbkFJIEdQVC0xIA%3D%3D</a:t>
            </a:r>
          </a:p>
        </p:txBody>
      </p:sp>
    </p:spTree>
    <p:extLst>
      <p:ext uri="{BB962C8B-B14F-4D97-AF65-F5344CB8AC3E}">
        <p14:creationId xmlns:p14="http://schemas.microsoft.com/office/powerpoint/2010/main" val="2439444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E573643-F72A-E1AC-863D-AC6250A0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FC1AEB-3024-BFED-5433-842B59BB9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2022</a:t>
            </a:r>
            <a:r>
              <a:rPr lang="zh-CN" altLang="en-US" dirty="0"/>
              <a:t>年：</a:t>
            </a:r>
            <a:r>
              <a:rPr lang="en" altLang="zh-CN" dirty="0"/>
              <a:t>OpenAI</a:t>
            </a:r>
            <a:r>
              <a:rPr lang="zh-CN" altLang="en-US" dirty="0"/>
              <a:t> 发布 </a:t>
            </a:r>
            <a:r>
              <a:rPr lang="en" altLang="zh-CN" dirty="0"/>
              <a:t>ChatGPT</a:t>
            </a:r>
            <a:r>
              <a:rPr lang="zh-CN" altLang="en" dirty="0"/>
              <a:t>，</a:t>
            </a:r>
            <a:r>
              <a:rPr lang="zh-CN" altLang="en-US" dirty="0"/>
              <a:t>展示 </a:t>
            </a:r>
            <a:r>
              <a:rPr lang="en" altLang="zh-CN" dirty="0"/>
              <a:t>ChatGPT</a:t>
            </a:r>
            <a:r>
              <a:rPr lang="zh-CN" altLang="en-US" dirty="0"/>
              <a:t> 强大的对话和文本生成能力；</a:t>
            </a:r>
            <a:r>
              <a:rPr lang="en" altLang="zh-CN" dirty="0"/>
              <a:t>Stability AI</a:t>
            </a:r>
            <a:r>
              <a:rPr lang="zh-CN" altLang="en-US" dirty="0"/>
              <a:t>发布</a:t>
            </a:r>
            <a:r>
              <a:rPr lang="en" altLang="zh-CN" dirty="0"/>
              <a:t>Stable Diffusion</a:t>
            </a:r>
            <a:r>
              <a:rPr lang="zh-CN" altLang="en" dirty="0"/>
              <a:t>，</a:t>
            </a:r>
            <a:r>
              <a:rPr lang="zh-CN" altLang="en-US" dirty="0"/>
              <a:t>推动了文本到图像生成技术的发展。</a:t>
            </a:r>
            <a:r>
              <a:rPr lang="en" altLang="zh-CN" dirty="0"/>
              <a:t>ChatGPT</a:t>
            </a:r>
            <a:r>
              <a:rPr lang="zh-CN" altLang="en-US" dirty="0"/>
              <a:t> 和 </a:t>
            </a:r>
            <a:r>
              <a:rPr lang="en" altLang="zh-CN" dirty="0"/>
              <a:t>Stable Diffusion</a:t>
            </a:r>
            <a:r>
              <a:rPr lang="zh-CN" altLang="en-US" dirty="0"/>
              <a:t> 的发布标志着生成式 </a:t>
            </a:r>
            <a:r>
              <a:rPr lang="en" altLang="zh-CN" dirty="0"/>
              <a:t>AI</a:t>
            </a:r>
            <a:r>
              <a:rPr lang="zh-CN" altLang="en-US" dirty="0"/>
              <a:t> 正式进入主流应用，推动了多模态 </a:t>
            </a:r>
            <a:r>
              <a:rPr lang="en" altLang="zh-CN" dirty="0"/>
              <a:t>AI</a:t>
            </a:r>
            <a:r>
              <a:rPr lang="zh-CN" altLang="en-US" dirty="0"/>
              <a:t> 的发展。而 </a:t>
            </a:r>
            <a:r>
              <a:rPr lang="en-US" altLang="zh-CN" dirty="0"/>
              <a:t>GAN</a:t>
            </a:r>
            <a:r>
              <a:rPr lang="zh-CN" altLang="en-US" dirty="0"/>
              <a:t> 也随着 </a:t>
            </a:r>
            <a:r>
              <a:rPr lang="en" altLang="zh-CN" dirty="0"/>
              <a:t>Stable Diffusion</a:t>
            </a:r>
            <a:r>
              <a:rPr lang="zh-CN" altLang="en-US" dirty="0"/>
              <a:t> 技术出现而被代替了。</a:t>
            </a:r>
          </a:p>
          <a:p>
            <a:endParaRPr lang="en-US" altLang="zh-CN" dirty="0"/>
          </a:p>
          <a:p>
            <a:r>
              <a:rPr lang="en-US" altLang="zh-CN" dirty="0"/>
              <a:t>2024</a:t>
            </a:r>
            <a:r>
              <a:rPr lang="zh-CN" altLang="en-US" dirty="0"/>
              <a:t>年：多模态大模型崛起，如</a:t>
            </a:r>
            <a:r>
              <a:rPr lang="en" altLang="zh-CN" dirty="0"/>
              <a:t>OpenAI</a:t>
            </a:r>
            <a:r>
              <a:rPr lang="zh-CN" altLang="en-US" dirty="0"/>
              <a:t>推出的</a:t>
            </a:r>
            <a:r>
              <a:rPr lang="en" altLang="zh-CN" dirty="0"/>
              <a:t>ChatGPT-4o</a:t>
            </a:r>
            <a:r>
              <a:rPr lang="zh-CN" altLang="en" dirty="0"/>
              <a:t>，</a:t>
            </a:r>
            <a:r>
              <a:rPr lang="zh-CN" altLang="en-US" dirty="0"/>
              <a:t>能够实时处理和生成文本、音频等多种模态的数据。这一技术的发展为</a:t>
            </a:r>
            <a:r>
              <a:rPr lang="en" altLang="zh-CN" dirty="0"/>
              <a:t>AI</a:t>
            </a:r>
            <a:r>
              <a:rPr lang="zh-CN" altLang="en-US" dirty="0"/>
              <a:t>在更多领域的应用提供了新的可能性，如智能教育、智能娱乐等。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2EBEA4-5326-A7D7-A6C0-D18887675E62}"/>
              </a:ext>
            </a:extLst>
          </p:cNvPr>
          <p:cNvSpPr txBox="1"/>
          <p:nvPr/>
        </p:nvSpPr>
        <p:spPr>
          <a:xfrm>
            <a:off x="2433145" y="11119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https://www.youtube.com/watch?v=OFS90-FX6pg&amp;t=950s&amp;pp=ygUNT3BlbkFJIEdQVC0xIA%3D%3D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19A40A4-3559-22A2-447B-8DA358B4E6D8}"/>
              </a:ext>
            </a:extLst>
          </p:cNvPr>
          <p:cNvSpPr txBox="1"/>
          <p:nvPr/>
        </p:nvSpPr>
        <p:spPr>
          <a:xfrm>
            <a:off x="2433145" y="352399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https://www.youtube.com/watch?v=jay7kise3PI&amp;pp=ygURT3BlbkFJIENoYXRHUFQtNG8%3D</a:t>
            </a:r>
          </a:p>
        </p:txBody>
      </p:sp>
    </p:spTree>
    <p:extLst>
      <p:ext uri="{BB962C8B-B14F-4D97-AF65-F5344CB8AC3E}">
        <p14:creationId xmlns:p14="http://schemas.microsoft.com/office/powerpoint/2010/main" val="947474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</a:rPr>
              <a:t>AI</a:t>
            </a:r>
            <a:r>
              <a:rPr lang="zh-CN" altLang="en-US">
                <a:latin typeface="Lexend" pitchFamily="2" charset="0"/>
              </a:rPr>
              <a:t> 芯片与</a:t>
            </a:r>
            <a:r>
              <a:rPr lang="zh-CN" altLang="en-US" dirty="0">
                <a:latin typeface="Lexend" pitchFamily="2" charset="0"/>
              </a:rPr>
              <a:t>硬件发展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7874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8B46FFF-EF87-5AD0-DB0C-15F09637D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硬件蓬勃发展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ED5EB34-9717-56A7-CFC9-575F38BC4E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过去十年，全球科技巨头在 </a:t>
            </a:r>
            <a:r>
              <a:rPr lang="en" altLang="zh-CN" dirty="0"/>
              <a:t>AI</a:t>
            </a:r>
            <a:r>
              <a:rPr lang="zh-CN" altLang="en-US" dirty="0"/>
              <a:t> 芯片领域的竞争加剧，推动了技术的快速迭代和成本的降低，</a:t>
            </a:r>
            <a:r>
              <a:rPr lang="en" altLang="zh-CN" dirty="0"/>
              <a:t>AI</a:t>
            </a:r>
            <a:r>
              <a:rPr lang="zh-CN" altLang="en-US" dirty="0"/>
              <a:t> 芯片逐渐成为科技行业的核心竞争力。</a:t>
            </a:r>
          </a:p>
          <a:p>
            <a:endParaRPr lang="en-US" altLang="zh-CN" dirty="0"/>
          </a:p>
          <a:p>
            <a:r>
              <a:rPr lang="en" altLang="zh-CN" dirty="0"/>
              <a:t>AI</a:t>
            </a:r>
            <a:r>
              <a:rPr lang="zh-CN" altLang="en-US" dirty="0"/>
              <a:t> 芯片和硬件的发展从专用芯片的崛起到边缘计算的普及，再到量子计算的探索，展现了技术的多样化和应用的广泛性。随着 </a:t>
            </a:r>
            <a:r>
              <a:rPr lang="en" altLang="zh-CN" dirty="0"/>
              <a:t>AI</a:t>
            </a:r>
            <a:r>
              <a:rPr lang="zh-CN" altLang="en-US" dirty="0"/>
              <a:t> 技术的进一步发展，芯片和硬件继续扮演关键角色，推动 </a:t>
            </a:r>
            <a:r>
              <a:rPr lang="en" altLang="zh-CN" dirty="0"/>
              <a:t>AI</a:t>
            </a:r>
            <a:r>
              <a:rPr lang="zh-CN" altLang="en-US" dirty="0"/>
              <a:t> 在更多领域的落地和应用。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502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29533</TotalTime>
  <Words>2333</Words>
  <Application>Microsoft Macintosh PowerPoint</Application>
  <PresentationFormat>自定义</PresentationFormat>
  <Paragraphs>88</Paragraphs>
  <Slides>21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算法突破</vt:lpstr>
      <vt:lpstr>算法突破</vt:lpstr>
      <vt:lpstr>算法突破</vt:lpstr>
      <vt:lpstr>算法突破</vt:lpstr>
      <vt:lpstr>算法突破</vt:lpstr>
      <vt:lpstr>PowerPoint 演示文稿</vt:lpstr>
      <vt:lpstr>硬件蓬勃发展</vt:lpstr>
      <vt:lpstr>硬件蓬勃发展</vt:lpstr>
      <vt:lpstr>硬件蓬勃发展</vt:lpstr>
      <vt:lpstr>硬件蓬勃发展</vt:lpstr>
      <vt:lpstr>PowerPoint 演示文稿</vt:lpstr>
      <vt:lpstr>AI 四小龙</vt:lpstr>
      <vt:lpstr>AI 四小龙</vt:lpstr>
      <vt:lpstr>AI 四小龙</vt:lpstr>
      <vt:lpstr>大模型 6 小虎</vt:lpstr>
      <vt:lpstr>大模型 6 小虎</vt:lpstr>
      <vt:lpstr>PowerPoint 演示文稿</vt:lpstr>
      <vt:lpstr>xxx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10046</cp:revision>
  <cp:lastPrinted>2023-09-08T09:14:01Z</cp:lastPrinted>
  <dcterms:created xsi:type="dcterms:W3CDTF">2020-08-28T08:44:19Z</dcterms:created>
  <dcterms:modified xsi:type="dcterms:W3CDTF">2025-02-02T16:26:05Z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