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5"/>
  </p:notesMasterIdLst>
  <p:handoutMasterIdLst>
    <p:handoutMasterId r:id="rId16"/>
  </p:handoutMasterIdLst>
  <p:sldIdLst>
    <p:sldId id="693" r:id="rId7"/>
    <p:sldId id="1768" r:id="rId8"/>
    <p:sldId id="1765" r:id="rId9"/>
    <p:sldId id="1744" r:id="rId10"/>
    <p:sldId id="1763" r:id="rId11"/>
    <p:sldId id="1764" r:id="rId12"/>
    <p:sldId id="680" r:id="rId13"/>
    <p:sldId id="742" r:id="rId14"/>
  </p:sldIdLst>
  <p:sldSz cx="12196763" cy="6858000"/>
  <p:notesSz cx="6805613" cy="9939338"/>
  <p:custDataLst>
    <p:tags r:id="rId17"/>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FFC000"/>
    <a:srgbClr val="59595A"/>
    <a:srgbClr val="F78898"/>
    <a:srgbClr val="34393C"/>
    <a:srgbClr val="384056"/>
    <a:srgbClr val="FFFFFF"/>
    <a:srgbClr val="0078D5"/>
    <a:srgbClr val="B1C0D4"/>
    <a:srgbClr val="FF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2022/12/15</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12/15/22 10:27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63450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12/15/22 10:27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943223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12/15/22 10:27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082213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7</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7</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63546"/>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63546"/>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63473"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340768"/>
            <a:ext cx="10963473"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000"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000"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63617946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476672"/>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59595A"/>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59595A"/>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59595A"/>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770894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8645561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4.xml"/><Relationship Id="rId1" Type="http://schemas.openxmlformats.org/officeDocument/2006/relationships/slideLayout" Target="../slideLayouts/slideLayout8.xml"/><Relationship Id="rId4" Type="http://schemas.openxmlformats.org/officeDocument/2006/relationships/hyperlink" Target="http://www.mindspore.cn/"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9.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0.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email">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email">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8" r:id="rId3"/>
    <p:sldLayoutId id="2147483909" r:id="rId4"/>
    <p:sldLayoutId id="2147483910" r:id="rId5"/>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email">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Amdahl%27s_law" TargetMode="External"/><Relationship Id="rId3" Type="http://schemas.openxmlformats.org/officeDocument/2006/relationships/hyperlink" Target="https://people.idsia.ch/~juergen/linnainmaa1970thesis.pdf" TargetMode="External"/><Relationship Id="rId7" Type="http://schemas.openxmlformats.org/officeDocument/2006/relationships/hyperlink" Target="https://ucbrise.github.io/cs294-ai-sys-fa19/assets/lectures/lec06/06_distributed_training.pdf" TargetMode="External"/><Relationship Id="rId2" Type="http://schemas.openxmlformats.org/officeDocument/2006/relationships/hyperlink" Target="https://hpc.llnl.gov/documentation/tutorials/introduction-parallel-computing-tutorial" TargetMode="External"/><Relationship Id="rId1" Type="http://schemas.openxmlformats.org/officeDocument/2006/relationships/slideLayout" Target="../slideLayouts/slideLayout4.xml"/><Relationship Id="rId6" Type="http://schemas.openxmlformats.org/officeDocument/2006/relationships/hyperlink" Target="https://github.com/microsoft/AI-System/blob/main/Textbook/%E7%AC%AC6%E7%AB%A0-%E5%88%86%E5%B8%83%E5%BC%8F%E8%AE%AD%E7%BB%83%E7%AE%97%E6%B3%95%E4%B8%8E%E7%B3%BB%E7%BB%9F" TargetMode="External"/><Relationship Id="rId5" Type="http://schemas.openxmlformats.org/officeDocument/2006/relationships/hyperlink" Target="https://developer.nvidia.com/blog/training-bert-with-gpus/" TargetMode="External"/><Relationship Id="rId4" Type="http://schemas.openxmlformats.org/officeDocument/2006/relationships/hyperlink" Target="https://arxiv.org/pdf/1810.00736.pdf" TargetMode="External"/><Relationship Id="rId9" Type="http://schemas.openxmlformats.org/officeDocument/2006/relationships/hyperlink" Target="https://en.wikipedia.org/wiki/Gustafson%27s_la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9626773" y="5236750"/>
            <a:ext cx="2116161" cy="720081"/>
          </a:xfrm>
        </p:spPr>
        <p:txBody>
          <a:bodyPr anchor="ctr"/>
          <a:lstStyle/>
          <a:p>
            <a:pPr>
              <a:lnSpc>
                <a:spcPct val="100000"/>
              </a:lnSpc>
            </a:pPr>
            <a:r>
              <a:rPr lang="en-US" altLang="zh-CN" sz="6600" b="1" dirty="0">
                <a:solidFill>
                  <a:srgbClr val="374154"/>
                </a:solidFill>
                <a:latin typeface="GEETYPE-SkyGB-Flash Reguar" panose="02010604000000000000" pitchFamily="2" charset="-122"/>
                <a:ea typeface="GEETYPE-SkyGB-Flash Reguar" panose="02010604000000000000" pitchFamily="2" charset="-122"/>
              </a:rPr>
              <a:t>ZOMI</a:t>
            </a:r>
            <a:endParaRPr lang="zh-CN" altLang="en-US" sz="6600" b="1" dirty="0">
              <a:solidFill>
                <a:srgbClr val="374154"/>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474645" y="5272375"/>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4FD868D2-8407-2044-9E93-5FFE92CC3336}"/>
              </a:ext>
            </a:extLst>
          </p:cNvPr>
          <p:cNvSpPr txBox="1">
            <a:spLocks/>
          </p:cNvSpPr>
          <p:nvPr/>
        </p:nvSpPr>
        <p:spPr>
          <a:xfrm>
            <a:off x="337741" y="692696"/>
            <a:ext cx="5976664" cy="953563"/>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algn="dist"/>
            <a:r>
              <a:rPr lang="zh-CN" altLang="en-US" sz="6600" kern="0">
                <a:solidFill>
                  <a:schemeClr val="bg1"/>
                </a:solidFill>
                <a:latin typeface="Microsoft YaHei" panose="020B0503020204020204" pitchFamily="34" charset="-122"/>
                <a:ea typeface="Microsoft YaHei" panose="020B0503020204020204" pitchFamily="34" charset="-122"/>
              </a:rPr>
              <a:t>分布式并行</a:t>
            </a:r>
            <a:r>
              <a:rPr lang="zh-CN" altLang="en-US" sz="4000" kern="0">
                <a:solidFill>
                  <a:schemeClr val="bg1"/>
                </a:solidFill>
                <a:latin typeface="Microsoft YaHei" panose="020B0503020204020204" pitchFamily="34" charset="-122"/>
                <a:ea typeface="Microsoft YaHei" panose="020B0503020204020204" pitchFamily="34" charset="-122"/>
              </a:rPr>
              <a:t>系列</a:t>
            </a:r>
            <a:endParaRPr lang="zh-CN" altLang="en-US" sz="6600" kern="0" dirty="0">
              <a:solidFill>
                <a:schemeClr val="bg1"/>
              </a:solidFill>
              <a:latin typeface="Microsoft YaHei" panose="020B0503020204020204" pitchFamily="34" charset="-122"/>
              <a:ea typeface="Microsoft YaHei" panose="020B0503020204020204" pitchFamily="34" charset="-122"/>
            </a:endParaRPr>
          </a:p>
        </p:txBody>
      </p:sp>
      <p:sp>
        <p:nvSpPr>
          <p:cNvPr id="9" name="标题 1">
            <a:extLst>
              <a:ext uri="{FF2B5EF4-FFF2-40B4-BE49-F238E27FC236}">
                <a16:creationId xmlns:a16="http://schemas.microsoft.com/office/drawing/2014/main" id="{AB7A3986-27E4-F44D-9973-E69BB70DD531}"/>
              </a:ext>
            </a:extLst>
          </p:cNvPr>
          <p:cNvSpPr txBox="1">
            <a:spLocks/>
          </p:cNvSpPr>
          <p:nvPr/>
        </p:nvSpPr>
        <p:spPr>
          <a:xfrm>
            <a:off x="337741" y="1772816"/>
            <a:ext cx="6120680"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kern="0" dirty="0">
                <a:solidFill>
                  <a:schemeClr val="bg1"/>
                </a:solidFill>
                <a:latin typeface="Microsoft YaHei" panose="020B0503020204020204" pitchFamily="34" charset="-122"/>
                <a:ea typeface="Microsoft YaHei" panose="020B0503020204020204" pitchFamily="34" charset="-122"/>
              </a:rPr>
              <a:t>基本介绍</a:t>
            </a:r>
          </a:p>
        </p:txBody>
      </p:sp>
    </p:spTree>
    <p:extLst>
      <p:ext uri="{BB962C8B-B14F-4D97-AF65-F5344CB8AC3E}">
        <p14:creationId xmlns:p14="http://schemas.microsoft.com/office/powerpoint/2010/main" val="67304694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solidFill>
                  <a:srgbClr val="FFC000"/>
                </a:solidFill>
                <a:latin typeface="+mj-ea"/>
                <a:sym typeface="Huawei Sans" panose="020C0503030203020204" pitchFamily="34" charset="0"/>
              </a:rPr>
              <a:t>关于本内容</a:t>
            </a:r>
            <a:endParaRPr kumimoji="1" lang="zh-CN" altLang="en-US" dirty="0">
              <a:solidFill>
                <a:srgbClr val="FFC000"/>
              </a:solidFill>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052736"/>
            <a:ext cx="10963473" cy="488577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rPr>
              <a:t>内容背景</a:t>
            </a:r>
            <a:endParaRPr lang="en-US" altLang="zh-CN" sz="2400" b="1" dirty="0">
              <a:solidFill>
                <a:srgbClr val="374154"/>
              </a:solidFill>
            </a:endParaRPr>
          </a:p>
          <a:p>
            <a:pPr marL="694190" lvl="1" indent="-457200">
              <a:buFont typeface="Arial" panose="020B0604020202020204" pitchFamily="34" charset="0"/>
              <a:buChar char="•"/>
            </a:pPr>
            <a:r>
              <a:rPr lang="en-US" altLang="zh-CN" sz="2000" dirty="0">
                <a:solidFill>
                  <a:srgbClr val="374154"/>
                </a:solidFill>
              </a:rPr>
              <a:t>AI</a:t>
            </a:r>
            <a:r>
              <a:rPr lang="zh-CN" altLang="en-US" sz="2000" dirty="0">
                <a:solidFill>
                  <a:srgbClr val="374154"/>
                </a:solidFill>
              </a:rPr>
              <a:t>集群</a:t>
            </a:r>
            <a:r>
              <a:rPr lang="en-US" altLang="zh-CN" sz="2000" dirty="0">
                <a:solidFill>
                  <a:srgbClr val="374154"/>
                </a:solidFill>
              </a:rPr>
              <a:t>+</a:t>
            </a:r>
            <a:r>
              <a:rPr lang="zh-CN" altLang="en-US" sz="2000" dirty="0">
                <a:solidFill>
                  <a:srgbClr val="374154"/>
                </a:solidFill>
              </a:rPr>
              <a:t>大模型</a:t>
            </a:r>
            <a:r>
              <a:rPr lang="en-US" altLang="zh-CN" sz="2000" dirty="0">
                <a:solidFill>
                  <a:srgbClr val="374154"/>
                </a:solidFill>
              </a:rPr>
              <a:t>+</a:t>
            </a:r>
            <a:r>
              <a:rPr lang="zh-CN" altLang="en-US" sz="2000" dirty="0">
                <a:solidFill>
                  <a:srgbClr val="374154"/>
                </a:solidFill>
              </a:rPr>
              <a:t>分布式训练系统</a:t>
            </a:r>
          </a:p>
          <a:p>
            <a:pPr marL="457200" indent="-457200">
              <a:buFont typeface="+mj-lt"/>
              <a:buAutoNum type="arabicPeriod"/>
            </a:pPr>
            <a:r>
              <a:rPr lang="zh-CN" altLang="en-US" sz="2400" b="1" dirty="0">
                <a:solidFill>
                  <a:srgbClr val="374154"/>
                </a:solidFill>
              </a:rPr>
              <a:t>具体内容</a:t>
            </a:r>
          </a:p>
          <a:p>
            <a:pPr lvl="1"/>
            <a:r>
              <a:rPr lang="zh-CN" altLang="en-US" sz="2000" b="1" dirty="0">
                <a:solidFill>
                  <a:srgbClr val="374154"/>
                </a:solidFill>
                <a:latin typeface="Gill Sans MT" panose="020B0502020104020203" pitchFamily="34" charset="0"/>
              </a:rPr>
              <a:t>分布式</a:t>
            </a:r>
            <a:r>
              <a:rPr lang="en-US" altLang="zh-CN" sz="2000" b="1" dirty="0">
                <a:solidFill>
                  <a:srgbClr val="374154"/>
                </a:solidFill>
                <a:latin typeface="Gill Sans MT" panose="020B0502020104020203" pitchFamily="34" charset="0"/>
              </a:rPr>
              <a:t>+AI</a:t>
            </a:r>
            <a:r>
              <a:rPr lang="zh-CN" altLang="en-US" sz="2000" b="1" dirty="0">
                <a:solidFill>
                  <a:srgbClr val="374154"/>
                </a:solidFill>
                <a:latin typeface="Gill Sans MT" panose="020B0502020104020203" pitchFamily="34" charset="0"/>
              </a:rPr>
              <a:t>集群：</a:t>
            </a:r>
            <a:r>
              <a:rPr lang="zh-CN" altLang="en-US" sz="1800" dirty="0">
                <a:solidFill>
                  <a:srgbClr val="374154"/>
                </a:solidFill>
                <a:latin typeface="Gill Sans MT" panose="020B0502020104020203" pitchFamily="34" charset="0"/>
              </a:rPr>
              <a:t>服务器架构 </a:t>
            </a:r>
            <a:r>
              <a:rPr lang="en-US" altLang="zh-CN" sz="1800" dirty="0">
                <a:solidFill>
                  <a:srgbClr val="374154"/>
                </a:solidFill>
                <a:latin typeface="Gill Sans MT" panose="020B0502020104020203" pitchFamily="34" charset="0"/>
              </a:rPr>
              <a:t>–</a:t>
            </a:r>
            <a:r>
              <a:rPr lang="zh-CN" altLang="en-US" sz="1800" dirty="0">
                <a:solidFill>
                  <a:srgbClr val="374154"/>
                </a:solidFill>
                <a:latin typeface="Gill Sans MT" panose="020B0502020104020203" pitchFamily="34" charset="0"/>
              </a:rPr>
              <a:t> 集群软硬件通信 </a:t>
            </a:r>
            <a:r>
              <a:rPr lang="en-US" altLang="zh-CN" sz="1800" dirty="0">
                <a:solidFill>
                  <a:srgbClr val="374154"/>
                </a:solidFill>
                <a:latin typeface="Gill Sans MT" panose="020B0502020104020203" pitchFamily="34" charset="0"/>
              </a:rPr>
              <a:t>-</a:t>
            </a:r>
            <a:r>
              <a:rPr lang="zh-CN" altLang="en-US" sz="1800" dirty="0">
                <a:solidFill>
                  <a:srgbClr val="374154"/>
                </a:solidFill>
                <a:latin typeface="Gill Sans MT" panose="020B0502020104020203" pitchFamily="34" charset="0"/>
              </a:rPr>
              <a:t> 通信原语 </a:t>
            </a:r>
            <a:r>
              <a:rPr lang="en-US" altLang="zh-CN" sz="1800" dirty="0">
                <a:solidFill>
                  <a:srgbClr val="374154"/>
                </a:solidFill>
                <a:latin typeface="Gill Sans MT" panose="020B0502020104020203" pitchFamily="34" charset="0"/>
              </a:rPr>
              <a:t>-</a:t>
            </a:r>
            <a:r>
              <a:rPr lang="zh-CN" altLang="en-US" sz="1800" dirty="0">
                <a:solidFill>
                  <a:srgbClr val="374154"/>
                </a:solidFill>
                <a:latin typeface="Gill Sans MT" panose="020B0502020104020203" pitchFamily="34" charset="0"/>
              </a:rPr>
              <a:t> </a:t>
            </a:r>
            <a:r>
              <a:rPr lang="en-US" altLang="zh-CN" sz="1800" dirty="0">
                <a:solidFill>
                  <a:srgbClr val="374154"/>
                </a:solidFill>
                <a:latin typeface="Gill Sans MT" panose="020B0502020104020203" pitchFamily="34" charset="0"/>
              </a:rPr>
              <a:t>AI</a:t>
            </a:r>
            <a:r>
              <a:rPr lang="zh-CN" altLang="en-US" sz="1800" dirty="0">
                <a:solidFill>
                  <a:srgbClr val="374154"/>
                </a:solidFill>
                <a:latin typeface="Gill Sans MT" panose="020B0502020104020203" pitchFamily="34" charset="0"/>
              </a:rPr>
              <a:t>框架分布式功能</a:t>
            </a:r>
            <a:endParaRPr lang="en-US" altLang="zh-CN" sz="1800" b="1" dirty="0">
              <a:solidFill>
                <a:srgbClr val="374154"/>
              </a:solidFill>
            </a:endParaRPr>
          </a:p>
          <a:p>
            <a:pPr lvl="1"/>
            <a:r>
              <a:rPr lang="zh-CN" altLang="en-US" sz="2000" b="1" dirty="0">
                <a:solidFill>
                  <a:srgbClr val="374154"/>
                </a:solidFill>
              </a:rPr>
              <a:t>大模型算法：</a:t>
            </a:r>
            <a:r>
              <a:rPr lang="zh-CN" altLang="en-US" sz="1800" dirty="0">
                <a:solidFill>
                  <a:srgbClr val="374154"/>
                </a:solidFill>
              </a:rPr>
              <a:t>挑战 </a:t>
            </a:r>
            <a:r>
              <a:rPr lang="en-US" altLang="zh-CN" sz="1800" dirty="0">
                <a:solidFill>
                  <a:srgbClr val="374154"/>
                </a:solidFill>
              </a:rPr>
              <a:t>–</a:t>
            </a:r>
            <a:r>
              <a:rPr lang="zh-CN" altLang="en-US" sz="1800" dirty="0">
                <a:solidFill>
                  <a:srgbClr val="374154"/>
                </a:solidFill>
              </a:rPr>
              <a:t> 算法结构 </a:t>
            </a:r>
            <a:r>
              <a:rPr lang="en-US" altLang="zh-CN" sz="1800" dirty="0">
                <a:solidFill>
                  <a:srgbClr val="374154"/>
                </a:solidFill>
              </a:rPr>
              <a:t>–</a:t>
            </a:r>
            <a:r>
              <a:rPr lang="zh-CN" altLang="en-US" sz="1800" dirty="0">
                <a:solidFill>
                  <a:srgbClr val="374154"/>
                </a:solidFill>
              </a:rPr>
              <a:t> </a:t>
            </a:r>
            <a:r>
              <a:rPr lang="en-US" altLang="zh-CN" sz="1800" dirty="0">
                <a:solidFill>
                  <a:srgbClr val="374154"/>
                </a:solidFill>
              </a:rPr>
              <a:t>SOTA</a:t>
            </a:r>
            <a:r>
              <a:rPr lang="zh-CN" altLang="en-US" sz="1800" dirty="0">
                <a:solidFill>
                  <a:srgbClr val="374154"/>
                </a:solidFill>
              </a:rPr>
              <a:t>大模型</a:t>
            </a:r>
            <a:endParaRPr lang="en-US" altLang="zh-CN" sz="1800" dirty="0">
              <a:solidFill>
                <a:srgbClr val="374154"/>
              </a:solidFill>
            </a:endParaRPr>
          </a:p>
          <a:p>
            <a:pPr lvl="1"/>
            <a:endParaRPr lang="en-US" altLang="zh-CN" sz="1600" dirty="0">
              <a:solidFill>
                <a:srgbClr val="374154"/>
              </a:solidFill>
            </a:endParaRPr>
          </a:p>
          <a:p>
            <a:pPr lvl="1"/>
            <a:r>
              <a:rPr lang="zh-CN" altLang="en-US" sz="2000" b="1" dirty="0">
                <a:solidFill>
                  <a:srgbClr val="374154"/>
                </a:solidFill>
              </a:rPr>
              <a:t>数据并行 ：</a:t>
            </a:r>
            <a:r>
              <a:rPr lang="zh-CN" altLang="en-US" sz="1800" dirty="0">
                <a:solidFill>
                  <a:srgbClr val="374154"/>
                </a:solidFill>
              </a:rPr>
              <a:t>数据并行</a:t>
            </a:r>
            <a:r>
              <a:rPr lang="en-US" altLang="zh-CN" sz="1800" dirty="0">
                <a:solidFill>
                  <a:srgbClr val="374154"/>
                </a:solidFill>
              </a:rPr>
              <a:t>DP</a:t>
            </a:r>
            <a:r>
              <a:rPr lang="zh-CN" altLang="en-US" sz="1800" dirty="0">
                <a:solidFill>
                  <a:srgbClr val="374154"/>
                </a:solidFill>
              </a:rPr>
              <a:t> </a:t>
            </a:r>
            <a:r>
              <a:rPr lang="en-US" altLang="zh-CN" sz="1800" dirty="0">
                <a:solidFill>
                  <a:srgbClr val="374154"/>
                </a:solidFill>
              </a:rPr>
              <a:t>–</a:t>
            </a:r>
            <a:r>
              <a:rPr lang="zh-CN" altLang="en-US" sz="1800" dirty="0">
                <a:solidFill>
                  <a:srgbClr val="374154"/>
                </a:solidFill>
              </a:rPr>
              <a:t> 分布式数据并行 </a:t>
            </a:r>
            <a:r>
              <a:rPr lang="en-US" altLang="zh-CN" sz="1800" dirty="0">
                <a:solidFill>
                  <a:srgbClr val="374154"/>
                </a:solidFill>
              </a:rPr>
              <a:t>DDP</a:t>
            </a:r>
            <a:r>
              <a:rPr lang="zh-CN" altLang="en-US" sz="1800" dirty="0">
                <a:solidFill>
                  <a:srgbClr val="374154"/>
                </a:solidFill>
              </a:rPr>
              <a:t> </a:t>
            </a:r>
            <a:r>
              <a:rPr lang="en-US" altLang="zh-CN" sz="1800" dirty="0">
                <a:solidFill>
                  <a:srgbClr val="374154"/>
                </a:solidFill>
              </a:rPr>
              <a:t>–</a:t>
            </a:r>
            <a:r>
              <a:rPr lang="zh-CN" altLang="en-US" sz="1800" dirty="0">
                <a:solidFill>
                  <a:srgbClr val="374154"/>
                </a:solidFill>
              </a:rPr>
              <a:t> 分片共享数据并行 </a:t>
            </a:r>
            <a:r>
              <a:rPr lang="en-US" altLang="zh-CN" sz="1800" dirty="0">
                <a:solidFill>
                  <a:srgbClr val="374154"/>
                </a:solidFill>
              </a:rPr>
              <a:t>FSDP</a:t>
            </a:r>
          </a:p>
          <a:p>
            <a:pPr lvl="1"/>
            <a:r>
              <a:rPr lang="zh-CN" altLang="en-US" sz="2000" b="1" dirty="0">
                <a:solidFill>
                  <a:srgbClr val="374154"/>
                </a:solidFill>
              </a:rPr>
              <a:t>模型并行：</a:t>
            </a:r>
            <a:r>
              <a:rPr lang="zh-CN" altLang="en-US" sz="1800" dirty="0">
                <a:solidFill>
                  <a:srgbClr val="374154"/>
                </a:solidFill>
              </a:rPr>
              <a:t>模型并行</a:t>
            </a:r>
            <a:r>
              <a:rPr lang="en-US" altLang="zh-CN" sz="1800" dirty="0">
                <a:solidFill>
                  <a:srgbClr val="374154"/>
                </a:solidFill>
              </a:rPr>
              <a:t>MP</a:t>
            </a:r>
            <a:r>
              <a:rPr lang="zh-CN" altLang="en-US" sz="1800" dirty="0">
                <a:solidFill>
                  <a:srgbClr val="374154"/>
                </a:solidFill>
              </a:rPr>
              <a:t> </a:t>
            </a:r>
            <a:r>
              <a:rPr lang="en-US" altLang="zh-CN" sz="1800" dirty="0">
                <a:solidFill>
                  <a:srgbClr val="374154"/>
                </a:solidFill>
              </a:rPr>
              <a:t>-</a:t>
            </a:r>
            <a:r>
              <a:rPr lang="zh-CN" altLang="en-US" sz="1800" dirty="0">
                <a:solidFill>
                  <a:srgbClr val="374154"/>
                </a:solidFill>
              </a:rPr>
              <a:t> 张量并行 </a:t>
            </a:r>
            <a:r>
              <a:rPr lang="en-US" altLang="zh-CN" sz="1800" dirty="0">
                <a:solidFill>
                  <a:srgbClr val="374154"/>
                </a:solidFill>
              </a:rPr>
              <a:t>TP</a:t>
            </a:r>
            <a:r>
              <a:rPr lang="zh-CN" altLang="en-US" sz="1800" dirty="0">
                <a:solidFill>
                  <a:srgbClr val="374154"/>
                </a:solidFill>
              </a:rPr>
              <a:t> </a:t>
            </a:r>
            <a:r>
              <a:rPr lang="en-US" altLang="zh-CN" sz="1800" dirty="0">
                <a:solidFill>
                  <a:srgbClr val="374154"/>
                </a:solidFill>
              </a:rPr>
              <a:t>–</a:t>
            </a:r>
            <a:r>
              <a:rPr lang="zh-CN" altLang="en-US" sz="1800" dirty="0">
                <a:solidFill>
                  <a:srgbClr val="374154"/>
                </a:solidFill>
              </a:rPr>
              <a:t> 流水线并行 </a:t>
            </a:r>
            <a:r>
              <a:rPr lang="en-US" altLang="zh-CN" sz="1800" dirty="0">
                <a:solidFill>
                  <a:srgbClr val="374154"/>
                </a:solidFill>
              </a:rPr>
              <a:t>PP</a:t>
            </a:r>
          </a:p>
          <a:p>
            <a:pPr lvl="1"/>
            <a:r>
              <a:rPr lang="zh-CN" altLang="en-US" sz="2000" b="1" dirty="0">
                <a:solidFill>
                  <a:srgbClr val="374154"/>
                </a:solidFill>
              </a:rPr>
              <a:t>自动并行： </a:t>
            </a:r>
            <a:r>
              <a:rPr lang="en-US" altLang="zh-CN" sz="1800" dirty="0">
                <a:solidFill>
                  <a:srgbClr val="374154"/>
                </a:solidFill>
              </a:rPr>
              <a:t>MindSpore</a:t>
            </a:r>
            <a:r>
              <a:rPr lang="zh-CN" altLang="en-US" sz="1800" dirty="0">
                <a:solidFill>
                  <a:srgbClr val="374154"/>
                </a:solidFill>
              </a:rPr>
              <a:t> 张量自动并行</a:t>
            </a:r>
            <a:endParaRPr lang="en-US" altLang="zh-CN" sz="1800" dirty="0">
              <a:solidFill>
                <a:srgbClr val="374154"/>
              </a:solidFill>
            </a:endParaRPr>
          </a:p>
          <a:p>
            <a:pPr lvl="1"/>
            <a:r>
              <a:rPr lang="zh-CN" altLang="en-US" sz="2000" b="1" dirty="0">
                <a:solidFill>
                  <a:srgbClr val="374154"/>
                </a:solidFill>
              </a:rPr>
              <a:t>多维混合并行：</a:t>
            </a:r>
            <a:r>
              <a:rPr lang="en-US" altLang="zh-CN" sz="1800" dirty="0">
                <a:solidFill>
                  <a:srgbClr val="374154"/>
                </a:solidFill>
              </a:rPr>
              <a:t>Embedding</a:t>
            </a:r>
            <a:r>
              <a:rPr lang="zh-CN" altLang="en-US" sz="1800" dirty="0">
                <a:solidFill>
                  <a:srgbClr val="374154"/>
                </a:solidFill>
              </a:rPr>
              <a:t>并行 </a:t>
            </a:r>
            <a:r>
              <a:rPr lang="en-US" altLang="zh-CN" sz="1800" dirty="0">
                <a:solidFill>
                  <a:srgbClr val="374154"/>
                </a:solidFill>
              </a:rPr>
              <a:t>–</a:t>
            </a:r>
            <a:r>
              <a:rPr lang="zh-CN" altLang="en-US" sz="1800" dirty="0">
                <a:solidFill>
                  <a:srgbClr val="374154"/>
                </a:solidFill>
              </a:rPr>
              <a:t> 数据并行</a:t>
            </a:r>
            <a:r>
              <a:rPr lang="en-US" altLang="zh-CN" sz="1800" dirty="0">
                <a:solidFill>
                  <a:srgbClr val="374154"/>
                </a:solidFill>
              </a:rPr>
              <a:t>&amp;</a:t>
            </a:r>
            <a:r>
              <a:rPr lang="zh-CN" altLang="en-US" sz="1800" dirty="0">
                <a:solidFill>
                  <a:srgbClr val="374154"/>
                </a:solidFill>
              </a:rPr>
              <a:t>模型并行 </a:t>
            </a:r>
            <a:r>
              <a:rPr lang="en-US" altLang="zh-CN" sz="1800" dirty="0">
                <a:solidFill>
                  <a:srgbClr val="374154"/>
                </a:solidFill>
              </a:rPr>
              <a:t>MPDP</a:t>
            </a:r>
          </a:p>
        </p:txBody>
      </p:sp>
    </p:spTree>
    <p:extLst>
      <p:ext uri="{BB962C8B-B14F-4D97-AF65-F5344CB8AC3E}">
        <p14:creationId xmlns:p14="http://schemas.microsoft.com/office/powerpoint/2010/main" val="3589893834"/>
      </p:ext>
    </p:extLst>
  </p:cSld>
  <p:clrMapOvr>
    <a:masterClrMapping/>
  </p:clrMapOvr>
  <mc:AlternateContent xmlns:mc="http://schemas.openxmlformats.org/markup-compatibility/2006" xmlns:p159="http://schemas.microsoft.com/office/powerpoint/2015/09/main">
    <mc:Choice Requires="p159">
      <p:transition spd="slow" advClick="0" advTm="8000">
        <p159:morph option="byObject"/>
      </p:transition>
    </mc:Choice>
    <mc:Fallback xmlns="">
      <p:transition spd="slow" advClick="0" advTm="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E0F07-97BA-A04A-A03C-A75925B2D8E1}"/>
              </a:ext>
            </a:extLst>
          </p:cNvPr>
          <p:cNvSpPr>
            <a:spLocks noGrp="1"/>
          </p:cNvSpPr>
          <p:nvPr>
            <p:ph type="title"/>
          </p:nvPr>
        </p:nvSpPr>
        <p:spPr/>
        <p:txBody>
          <a:bodyPr/>
          <a:lstStyle/>
          <a:p>
            <a:r>
              <a:rPr kumimoji="1" lang="zh-CN" altLang="en-US" dirty="0"/>
              <a:t>人工智能发展与大规模分布式训练关系</a:t>
            </a:r>
          </a:p>
        </p:txBody>
      </p:sp>
      <p:pic>
        <p:nvPicPr>
          <p:cNvPr id="5" name="图片 4">
            <a:extLst>
              <a:ext uri="{FF2B5EF4-FFF2-40B4-BE49-F238E27FC236}">
                <a16:creationId xmlns:a16="http://schemas.microsoft.com/office/drawing/2014/main" id="{532DC145-01B3-9741-BE93-E05856882CC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1616" y="1628800"/>
            <a:ext cx="10693530" cy="4037806"/>
          </a:xfrm>
          <a:prstGeom prst="rect">
            <a:avLst/>
          </a:prstGeom>
        </p:spPr>
      </p:pic>
    </p:spTree>
    <p:extLst>
      <p:ext uri="{BB962C8B-B14F-4D97-AF65-F5344CB8AC3E}">
        <p14:creationId xmlns:p14="http://schemas.microsoft.com/office/powerpoint/2010/main" val="409791562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深度学习迎来大模型（</a:t>
            </a:r>
            <a:r>
              <a:rPr lang="en-US" altLang="zh-CN" dirty="0"/>
              <a:t>Foundation</a:t>
            </a:r>
            <a:r>
              <a:rPr lang="zh-CN" altLang="en-US" dirty="0"/>
              <a:t> </a:t>
            </a:r>
            <a:r>
              <a:rPr lang="en-US" altLang="zh-CN" dirty="0"/>
              <a:t>Models</a:t>
            </a:r>
            <a:r>
              <a:rPr lang="zh-CN" altLang="en-US" dirty="0"/>
              <a:t>）</a:t>
            </a:r>
            <a:endParaRPr lang="en-US" dirty="0"/>
          </a:p>
        </p:txBody>
      </p:sp>
      <p:sp>
        <p:nvSpPr>
          <p:cNvPr id="3" name="Text Placeholder 2">
            <a:extLst>
              <a:ext uri="{FF2B5EF4-FFF2-40B4-BE49-F238E27FC236}">
                <a16:creationId xmlns:a16="http://schemas.microsoft.com/office/drawing/2014/main" id="{C20A4206-9750-480A-9BB5-F98033F1CABD}"/>
              </a:ext>
            </a:extLst>
          </p:cNvPr>
          <p:cNvSpPr>
            <a:spLocks noGrp="1"/>
          </p:cNvSpPr>
          <p:nvPr>
            <p:ph sz="half" idx="1"/>
          </p:nvPr>
        </p:nvSpPr>
        <p:spPr>
          <a:xfrm>
            <a:off x="600017" y="1407837"/>
            <a:ext cx="3890570" cy="4608512"/>
          </a:xfrm>
        </p:spPr>
        <p:txBody>
          <a:bodyPr/>
          <a:lstStyle/>
          <a:p>
            <a:pPr marL="342900" indent="-342900">
              <a:buFont typeface="+mj-lt"/>
              <a:buAutoNum type="arabicPeriod"/>
            </a:pPr>
            <a:r>
              <a:rPr lang="zh-CN" altLang="en-US" sz="1800" dirty="0"/>
              <a:t>自监督学习方法，可以减少数据标注，降低训练研发成本</a:t>
            </a:r>
            <a:endParaRPr lang="en-US" altLang="zh-CN" sz="1800" dirty="0"/>
          </a:p>
          <a:p>
            <a:pPr marL="342900" indent="-342900">
              <a:buFont typeface="+mj-lt"/>
              <a:buAutoNum type="arabicPeriod"/>
            </a:pPr>
            <a:r>
              <a:rPr lang="zh-CN" altLang="en-US" sz="1800" dirty="0"/>
              <a:t>模型参数规模越大，有望进一步突破现有模型结构的精度局限</a:t>
            </a:r>
          </a:p>
          <a:p>
            <a:pPr marL="342900" indent="-342900">
              <a:buFont typeface="+mj-lt"/>
              <a:buAutoNum type="arabicPeriod"/>
            </a:pPr>
            <a:r>
              <a:rPr lang="zh-CN" altLang="en-US" sz="1800" dirty="0"/>
              <a:t>解决模型碎片化，提供预训练方案</a:t>
            </a:r>
          </a:p>
          <a:p>
            <a:pPr marL="0" indent="0">
              <a:buNone/>
            </a:pPr>
            <a:endParaRPr lang="en-US" altLang="zh-CN" sz="1800" dirty="0"/>
          </a:p>
          <a:p>
            <a:r>
              <a:rPr lang="en-US" altLang="zh-CN" sz="1800" b="1" dirty="0"/>
              <a:t>e.g. </a:t>
            </a:r>
            <a:r>
              <a:rPr lang="zh-CN" altLang="en-US" sz="1800" b="1" dirty="0"/>
              <a:t>语言模型 </a:t>
            </a:r>
            <a:r>
              <a:rPr lang="en-US" altLang="zh-CN" sz="1800" b="1" dirty="0"/>
              <a:t>GPT-3</a:t>
            </a:r>
          </a:p>
          <a:p>
            <a:pPr lvl="1"/>
            <a:r>
              <a:rPr lang="en-US" altLang="zh-CN" sz="1600" dirty="0"/>
              <a:t>8 </a:t>
            </a:r>
            <a:r>
              <a:rPr lang="zh-CN" altLang="en-US" sz="1600" dirty="0"/>
              <a:t>张 </a:t>
            </a:r>
            <a:r>
              <a:rPr lang="en-US" altLang="zh-CN" sz="1600" dirty="0"/>
              <a:t>V100</a:t>
            </a:r>
            <a:r>
              <a:rPr lang="zh-CN" altLang="en-US" sz="1600" dirty="0"/>
              <a:t>，训练时长 </a:t>
            </a:r>
            <a:r>
              <a:rPr lang="en-US" altLang="zh-CN" sz="1600" dirty="0"/>
              <a:t>36 </a:t>
            </a:r>
            <a:r>
              <a:rPr lang="zh-CN" altLang="en-US" sz="1600" dirty="0"/>
              <a:t>年</a:t>
            </a:r>
            <a:endParaRPr lang="en-US" altLang="zh-CN" sz="1600" dirty="0"/>
          </a:p>
          <a:p>
            <a:pPr lvl="1"/>
            <a:r>
              <a:rPr lang="en-US" altLang="zh-CN" sz="1600" dirty="0"/>
              <a:t>512 </a:t>
            </a:r>
            <a:r>
              <a:rPr lang="zh-CN" altLang="en-US" sz="1600" dirty="0"/>
              <a:t>张 </a:t>
            </a:r>
            <a:r>
              <a:rPr lang="en-US" altLang="zh-CN" sz="1600" dirty="0"/>
              <a:t>V100</a:t>
            </a:r>
            <a:r>
              <a:rPr lang="zh-CN" altLang="en-US" sz="1600" dirty="0"/>
              <a:t>，训练近 </a:t>
            </a:r>
            <a:r>
              <a:rPr lang="en-US" altLang="zh-CN" sz="1600" dirty="0"/>
              <a:t>7 </a:t>
            </a:r>
            <a:r>
              <a:rPr lang="zh-CN" altLang="en-US" sz="1600" dirty="0"/>
              <a:t>个月</a:t>
            </a:r>
            <a:endParaRPr lang="en-US" sz="1600" dirty="0"/>
          </a:p>
        </p:txBody>
      </p:sp>
      <p:pic>
        <p:nvPicPr>
          <p:cNvPr id="7" name="图片 6">
            <a:extLst>
              <a:ext uri="{FF2B5EF4-FFF2-40B4-BE49-F238E27FC236}">
                <a16:creationId xmlns:a16="http://schemas.microsoft.com/office/drawing/2014/main" id="{C2FB011B-6EA2-0245-AF45-0CAF7BAC401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86213" y="1484784"/>
            <a:ext cx="7433567" cy="4464496"/>
          </a:xfrm>
          <a:prstGeom prst="rect">
            <a:avLst/>
          </a:prstGeom>
        </p:spPr>
      </p:pic>
    </p:spTree>
    <p:extLst>
      <p:ext uri="{BB962C8B-B14F-4D97-AF65-F5344CB8AC3E}">
        <p14:creationId xmlns:p14="http://schemas.microsoft.com/office/powerpoint/2010/main" val="61414427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分布式深度学习的意义</a:t>
            </a:r>
            <a:endParaRPr lang="en-US" dirty="0"/>
          </a:p>
        </p:txBody>
      </p:sp>
      <p:sp>
        <p:nvSpPr>
          <p:cNvPr id="3" name="Text Placeholder 2">
            <a:extLst>
              <a:ext uri="{FF2B5EF4-FFF2-40B4-BE49-F238E27FC236}">
                <a16:creationId xmlns:a16="http://schemas.microsoft.com/office/drawing/2014/main" id="{C20A4206-9750-480A-9BB5-F98033F1CABD}"/>
              </a:ext>
            </a:extLst>
          </p:cNvPr>
          <p:cNvSpPr>
            <a:spLocks noGrp="1"/>
          </p:cNvSpPr>
          <p:nvPr>
            <p:ph sz="half" idx="1"/>
          </p:nvPr>
        </p:nvSpPr>
        <p:spPr>
          <a:xfrm>
            <a:off x="623635" y="1268760"/>
            <a:ext cx="10963473" cy="475798"/>
          </a:xfrm>
        </p:spPr>
        <p:txBody>
          <a:bodyPr/>
          <a:lstStyle/>
          <a:p>
            <a:r>
              <a:rPr lang="zh-CN" altLang="en-US" b="1" dirty="0"/>
              <a:t>深度学习训练耗时：</a:t>
            </a:r>
            <a:endParaRPr lang="en-US" altLang="zh-CN" b="1" dirty="0"/>
          </a:p>
        </p:txBody>
      </p:sp>
      <p:sp>
        <p:nvSpPr>
          <p:cNvPr id="8" name="Left Brace 7">
            <a:extLst>
              <a:ext uri="{FF2B5EF4-FFF2-40B4-BE49-F238E27FC236}">
                <a16:creationId xmlns:a16="http://schemas.microsoft.com/office/drawing/2014/main" id="{EBFDA725-CAE5-4028-B8BA-3C8775969E82}"/>
              </a:ext>
            </a:extLst>
          </p:cNvPr>
          <p:cNvSpPr/>
          <p:nvPr/>
        </p:nvSpPr>
        <p:spPr>
          <a:xfrm rot="16200000">
            <a:off x="4509054" y="3861199"/>
            <a:ext cx="240149" cy="1656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2928395881">
                  <a:custGeom>
                    <a:avLst/>
                    <a:gdLst>
                      <a:gd name="connsiteX0" fmla="*/ 240149 w 240149"/>
                      <a:gd name="connsiteY0" fmla="*/ 1656000 h 1656000"/>
                      <a:gd name="connsiteX1" fmla="*/ 120074 w 240149"/>
                      <a:gd name="connsiteY1" fmla="*/ 1635988 h 1656000"/>
                      <a:gd name="connsiteX2" fmla="*/ 120075 w 240149"/>
                      <a:gd name="connsiteY2" fmla="*/ 848012 h 1656000"/>
                      <a:gd name="connsiteX3" fmla="*/ 0 w 240149"/>
                      <a:gd name="connsiteY3" fmla="*/ 828000 h 1656000"/>
                      <a:gd name="connsiteX4" fmla="*/ 120075 w 240149"/>
                      <a:gd name="connsiteY4" fmla="*/ 807988 h 1656000"/>
                      <a:gd name="connsiteX5" fmla="*/ 120075 w 240149"/>
                      <a:gd name="connsiteY5" fmla="*/ 398240 h 1656000"/>
                      <a:gd name="connsiteX6" fmla="*/ 120075 w 240149"/>
                      <a:gd name="connsiteY6" fmla="*/ 20012 h 1656000"/>
                      <a:gd name="connsiteX7" fmla="*/ 240150 w 240149"/>
                      <a:gd name="connsiteY7" fmla="*/ 0 h 1656000"/>
                      <a:gd name="connsiteX8" fmla="*/ 240149 w 240149"/>
                      <a:gd name="connsiteY8" fmla="*/ 1656000 h 1656000"/>
                      <a:gd name="connsiteX0" fmla="*/ 240149 w 240149"/>
                      <a:gd name="connsiteY0" fmla="*/ 1656000 h 1656000"/>
                      <a:gd name="connsiteX1" fmla="*/ 120074 w 240149"/>
                      <a:gd name="connsiteY1" fmla="*/ 1635988 h 1656000"/>
                      <a:gd name="connsiteX2" fmla="*/ 120075 w 240149"/>
                      <a:gd name="connsiteY2" fmla="*/ 848012 h 1656000"/>
                      <a:gd name="connsiteX3" fmla="*/ 0 w 240149"/>
                      <a:gd name="connsiteY3" fmla="*/ 828000 h 1656000"/>
                      <a:gd name="connsiteX4" fmla="*/ 120075 w 240149"/>
                      <a:gd name="connsiteY4" fmla="*/ 807988 h 1656000"/>
                      <a:gd name="connsiteX5" fmla="*/ 120075 w 240149"/>
                      <a:gd name="connsiteY5" fmla="*/ 429760 h 1656000"/>
                      <a:gd name="connsiteX6" fmla="*/ 120075 w 240149"/>
                      <a:gd name="connsiteY6" fmla="*/ 20012 h 1656000"/>
                      <a:gd name="connsiteX7" fmla="*/ 240150 w 240149"/>
                      <a:gd name="connsiteY7" fmla="*/ 0 h 16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149" h="1656000" stroke="0" extrusionOk="0">
                        <a:moveTo>
                          <a:pt x="240149" y="1656000"/>
                        </a:moveTo>
                        <a:cubicBezTo>
                          <a:pt x="175557" y="1655942"/>
                          <a:pt x="119409" y="1646748"/>
                          <a:pt x="120074" y="1635988"/>
                        </a:cubicBezTo>
                        <a:cubicBezTo>
                          <a:pt x="165493" y="1409266"/>
                          <a:pt x="126153" y="1071856"/>
                          <a:pt x="120075" y="848012"/>
                        </a:cubicBezTo>
                        <a:cubicBezTo>
                          <a:pt x="114692" y="841080"/>
                          <a:pt x="64856" y="828256"/>
                          <a:pt x="0" y="828000"/>
                        </a:cubicBezTo>
                        <a:cubicBezTo>
                          <a:pt x="65449" y="826589"/>
                          <a:pt x="119859" y="817635"/>
                          <a:pt x="120075" y="807988"/>
                        </a:cubicBezTo>
                        <a:cubicBezTo>
                          <a:pt x="109150" y="671424"/>
                          <a:pt x="111814" y="560743"/>
                          <a:pt x="120075" y="398240"/>
                        </a:cubicBezTo>
                        <a:cubicBezTo>
                          <a:pt x="128336" y="235737"/>
                          <a:pt x="117070" y="98604"/>
                          <a:pt x="120075" y="20012"/>
                        </a:cubicBezTo>
                        <a:cubicBezTo>
                          <a:pt x="121493" y="12115"/>
                          <a:pt x="167316" y="-5426"/>
                          <a:pt x="240150" y="0"/>
                        </a:cubicBezTo>
                        <a:cubicBezTo>
                          <a:pt x="141181" y="630461"/>
                          <a:pt x="231923" y="1136370"/>
                          <a:pt x="240149" y="1656000"/>
                        </a:cubicBezTo>
                        <a:close/>
                      </a:path>
                      <a:path w="240149" h="1656000" fill="none" extrusionOk="0">
                        <a:moveTo>
                          <a:pt x="240149" y="1656000"/>
                        </a:moveTo>
                        <a:cubicBezTo>
                          <a:pt x="176060" y="1657368"/>
                          <a:pt x="118246" y="1647081"/>
                          <a:pt x="120074" y="1635988"/>
                        </a:cubicBezTo>
                        <a:cubicBezTo>
                          <a:pt x="122145" y="1351604"/>
                          <a:pt x="108207" y="1099597"/>
                          <a:pt x="120075" y="848012"/>
                        </a:cubicBezTo>
                        <a:cubicBezTo>
                          <a:pt x="127290" y="827943"/>
                          <a:pt x="66100" y="836434"/>
                          <a:pt x="0" y="828000"/>
                        </a:cubicBezTo>
                        <a:cubicBezTo>
                          <a:pt x="65161" y="828622"/>
                          <a:pt x="122347" y="820540"/>
                          <a:pt x="120075" y="807988"/>
                        </a:cubicBezTo>
                        <a:cubicBezTo>
                          <a:pt x="114152" y="702634"/>
                          <a:pt x="116773" y="546244"/>
                          <a:pt x="120075" y="429760"/>
                        </a:cubicBezTo>
                        <a:cubicBezTo>
                          <a:pt x="123377" y="313276"/>
                          <a:pt x="130732" y="135507"/>
                          <a:pt x="120075" y="20012"/>
                        </a:cubicBezTo>
                        <a:cubicBezTo>
                          <a:pt x="121422" y="19460"/>
                          <a:pt x="181244" y="5882"/>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9" name="Left Brace 8">
            <a:extLst>
              <a:ext uri="{FF2B5EF4-FFF2-40B4-BE49-F238E27FC236}">
                <a16:creationId xmlns:a16="http://schemas.microsoft.com/office/drawing/2014/main" id="{23BEF225-C9DD-4E05-9144-118866526D6D}"/>
              </a:ext>
            </a:extLst>
          </p:cNvPr>
          <p:cNvSpPr/>
          <p:nvPr/>
        </p:nvSpPr>
        <p:spPr>
          <a:xfrm rot="16200000">
            <a:off x="7911451" y="2727090"/>
            <a:ext cx="240150" cy="3924218"/>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2928395881">
                  <a:custGeom>
                    <a:avLst/>
                    <a:gdLst>
                      <a:gd name="connsiteX0" fmla="*/ 240150 w 240150"/>
                      <a:gd name="connsiteY0" fmla="*/ 3924218 h 3924218"/>
                      <a:gd name="connsiteX1" fmla="*/ 120075 w 240150"/>
                      <a:gd name="connsiteY1" fmla="*/ 3904206 h 3924218"/>
                      <a:gd name="connsiteX2" fmla="*/ 120075 w 240150"/>
                      <a:gd name="connsiteY2" fmla="*/ 3263511 h 3924218"/>
                      <a:gd name="connsiteX3" fmla="*/ 120075 w 240150"/>
                      <a:gd name="connsiteY3" fmla="*/ 2680479 h 3924218"/>
                      <a:gd name="connsiteX4" fmla="*/ 120075 w 240150"/>
                      <a:gd name="connsiteY4" fmla="*/ 1982121 h 3924218"/>
                      <a:gd name="connsiteX5" fmla="*/ 0 w 240150"/>
                      <a:gd name="connsiteY5" fmla="*/ 1962109 h 3924218"/>
                      <a:gd name="connsiteX6" fmla="*/ 120075 w 240150"/>
                      <a:gd name="connsiteY6" fmla="*/ 1942097 h 3924218"/>
                      <a:gd name="connsiteX7" fmla="*/ 120075 w 240150"/>
                      <a:gd name="connsiteY7" fmla="*/ 1301402 h 3924218"/>
                      <a:gd name="connsiteX8" fmla="*/ 120075 w 240150"/>
                      <a:gd name="connsiteY8" fmla="*/ 699149 h 3924218"/>
                      <a:gd name="connsiteX9" fmla="*/ 120075 w 240150"/>
                      <a:gd name="connsiteY9" fmla="*/ 20012 h 3924218"/>
                      <a:gd name="connsiteX10" fmla="*/ 240150 w 240150"/>
                      <a:gd name="connsiteY10" fmla="*/ 0 h 3924218"/>
                      <a:gd name="connsiteX11" fmla="*/ 240150 w 240150"/>
                      <a:gd name="connsiteY11" fmla="*/ 536310 h 3924218"/>
                      <a:gd name="connsiteX12" fmla="*/ 240150 w 240150"/>
                      <a:gd name="connsiteY12" fmla="*/ 1111862 h 3924218"/>
                      <a:gd name="connsiteX13" fmla="*/ 240150 w 240150"/>
                      <a:gd name="connsiteY13" fmla="*/ 1687414 h 3924218"/>
                      <a:gd name="connsiteX14" fmla="*/ 240150 w 240150"/>
                      <a:gd name="connsiteY14" fmla="*/ 2262966 h 3924218"/>
                      <a:gd name="connsiteX15" fmla="*/ 240150 w 240150"/>
                      <a:gd name="connsiteY15" fmla="*/ 2917002 h 3924218"/>
                      <a:gd name="connsiteX16" fmla="*/ 240150 w 240150"/>
                      <a:gd name="connsiteY16" fmla="*/ 3924218 h 3924218"/>
                      <a:gd name="connsiteX0" fmla="*/ 240150 w 240150"/>
                      <a:gd name="connsiteY0" fmla="*/ 3924218 h 3924218"/>
                      <a:gd name="connsiteX1" fmla="*/ 120075 w 240150"/>
                      <a:gd name="connsiteY1" fmla="*/ 3904206 h 3924218"/>
                      <a:gd name="connsiteX2" fmla="*/ 120075 w 240150"/>
                      <a:gd name="connsiteY2" fmla="*/ 3225069 h 3924218"/>
                      <a:gd name="connsiteX3" fmla="*/ 120075 w 240150"/>
                      <a:gd name="connsiteY3" fmla="*/ 2584374 h 3924218"/>
                      <a:gd name="connsiteX4" fmla="*/ 120075 w 240150"/>
                      <a:gd name="connsiteY4" fmla="*/ 1982121 h 3924218"/>
                      <a:gd name="connsiteX5" fmla="*/ 0 w 240150"/>
                      <a:gd name="connsiteY5" fmla="*/ 1962109 h 3924218"/>
                      <a:gd name="connsiteX6" fmla="*/ 120075 w 240150"/>
                      <a:gd name="connsiteY6" fmla="*/ 1942097 h 3924218"/>
                      <a:gd name="connsiteX7" fmla="*/ 120075 w 240150"/>
                      <a:gd name="connsiteY7" fmla="*/ 1359065 h 3924218"/>
                      <a:gd name="connsiteX8" fmla="*/ 120075 w 240150"/>
                      <a:gd name="connsiteY8" fmla="*/ 776032 h 3924218"/>
                      <a:gd name="connsiteX9" fmla="*/ 120075 w 240150"/>
                      <a:gd name="connsiteY9" fmla="*/ 20012 h 3924218"/>
                      <a:gd name="connsiteX10" fmla="*/ 240150 w 240150"/>
                      <a:gd name="connsiteY10" fmla="*/ 0 h 392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150" h="3924218" stroke="0" extrusionOk="0">
                        <a:moveTo>
                          <a:pt x="240150" y="3924218"/>
                        </a:moveTo>
                        <a:cubicBezTo>
                          <a:pt x="175558" y="3924160"/>
                          <a:pt x="119410" y="3914966"/>
                          <a:pt x="120075" y="3904206"/>
                        </a:cubicBezTo>
                        <a:cubicBezTo>
                          <a:pt x="136565" y="3658818"/>
                          <a:pt x="136837" y="3582428"/>
                          <a:pt x="120075" y="3263511"/>
                        </a:cubicBezTo>
                        <a:cubicBezTo>
                          <a:pt x="103313" y="2944594"/>
                          <a:pt x="146695" y="2945651"/>
                          <a:pt x="120075" y="2680479"/>
                        </a:cubicBezTo>
                        <a:cubicBezTo>
                          <a:pt x="93455" y="2415307"/>
                          <a:pt x="110281" y="2287473"/>
                          <a:pt x="120075" y="1982121"/>
                        </a:cubicBezTo>
                        <a:cubicBezTo>
                          <a:pt x="115131" y="1974972"/>
                          <a:pt x="60251" y="1970803"/>
                          <a:pt x="0" y="1962109"/>
                        </a:cubicBezTo>
                        <a:cubicBezTo>
                          <a:pt x="68870" y="1963044"/>
                          <a:pt x="118531" y="1954015"/>
                          <a:pt x="120075" y="1942097"/>
                        </a:cubicBezTo>
                        <a:cubicBezTo>
                          <a:pt x="110615" y="1723561"/>
                          <a:pt x="118516" y="1446788"/>
                          <a:pt x="120075" y="1301402"/>
                        </a:cubicBezTo>
                        <a:cubicBezTo>
                          <a:pt x="121634" y="1156016"/>
                          <a:pt x="96069" y="833841"/>
                          <a:pt x="120075" y="699149"/>
                        </a:cubicBezTo>
                        <a:cubicBezTo>
                          <a:pt x="144081" y="564457"/>
                          <a:pt x="97757" y="288566"/>
                          <a:pt x="120075" y="20012"/>
                        </a:cubicBezTo>
                        <a:cubicBezTo>
                          <a:pt x="110502" y="9176"/>
                          <a:pt x="174993" y="-12159"/>
                          <a:pt x="240150" y="0"/>
                        </a:cubicBezTo>
                        <a:cubicBezTo>
                          <a:pt x="261156" y="156246"/>
                          <a:pt x="264262" y="268360"/>
                          <a:pt x="240150" y="536310"/>
                        </a:cubicBezTo>
                        <a:cubicBezTo>
                          <a:pt x="216039" y="804260"/>
                          <a:pt x="221785" y="894484"/>
                          <a:pt x="240150" y="1111862"/>
                        </a:cubicBezTo>
                        <a:cubicBezTo>
                          <a:pt x="258515" y="1329240"/>
                          <a:pt x="226889" y="1433792"/>
                          <a:pt x="240150" y="1687414"/>
                        </a:cubicBezTo>
                        <a:cubicBezTo>
                          <a:pt x="253411" y="1941036"/>
                          <a:pt x="251344" y="2109527"/>
                          <a:pt x="240150" y="2262966"/>
                        </a:cubicBezTo>
                        <a:cubicBezTo>
                          <a:pt x="228956" y="2416405"/>
                          <a:pt x="215162" y="2607512"/>
                          <a:pt x="240150" y="2917002"/>
                        </a:cubicBezTo>
                        <a:cubicBezTo>
                          <a:pt x="265138" y="3226492"/>
                          <a:pt x="239928" y="3596622"/>
                          <a:pt x="240150" y="3924218"/>
                        </a:cubicBezTo>
                        <a:close/>
                      </a:path>
                      <a:path w="240150" h="3924218" fill="none" extrusionOk="0">
                        <a:moveTo>
                          <a:pt x="240150" y="3924218"/>
                        </a:moveTo>
                        <a:cubicBezTo>
                          <a:pt x="174998" y="3925142"/>
                          <a:pt x="118634" y="3916043"/>
                          <a:pt x="120075" y="3904206"/>
                        </a:cubicBezTo>
                        <a:cubicBezTo>
                          <a:pt x="130946" y="3726890"/>
                          <a:pt x="128120" y="3381830"/>
                          <a:pt x="120075" y="3225069"/>
                        </a:cubicBezTo>
                        <a:cubicBezTo>
                          <a:pt x="112030" y="3068308"/>
                          <a:pt x="128222" y="2760584"/>
                          <a:pt x="120075" y="2584374"/>
                        </a:cubicBezTo>
                        <a:cubicBezTo>
                          <a:pt x="111928" y="2408164"/>
                          <a:pt x="126560" y="2250000"/>
                          <a:pt x="120075" y="1982121"/>
                        </a:cubicBezTo>
                        <a:cubicBezTo>
                          <a:pt x="119387" y="1972577"/>
                          <a:pt x="61375" y="1961689"/>
                          <a:pt x="0" y="1962109"/>
                        </a:cubicBezTo>
                        <a:cubicBezTo>
                          <a:pt x="65862" y="1964284"/>
                          <a:pt x="119009" y="1954359"/>
                          <a:pt x="120075" y="1942097"/>
                        </a:cubicBezTo>
                        <a:cubicBezTo>
                          <a:pt x="118988" y="1814530"/>
                          <a:pt x="138503" y="1626559"/>
                          <a:pt x="120075" y="1359065"/>
                        </a:cubicBezTo>
                        <a:cubicBezTo>
                          <a:pt x="101647" y="1091571"/>
                          <a:pt x="126956" y="930706"/>
                          <a:pt x="120075" y="776032"/>
                        </a:cubicBezTo>
                        <a:cubicBezTo>
                          <a:pt x="113194" y="621358"/>
                          <a:pt x="144433" y="213731"/>
                          <a:pt x="120075" y="20012"/>
                        </a:cubicBezTo>
                        <a:cubicBezTo>
                          <a:pt x="127581" y="15342"/>
                          <a:pt x="176264" y="-2048"/>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10" name="TextBox 9">
            <a:extLst>
              <a:ext uri="{FF2B5EF4-FFF2-40B4-BE49-F238E27FC236}">
                <a16:creationId xmlns:a16="http://schemas.microsoft.com/office/drawing/2014/main" id="{D4C70025-8C07-42A7-BD8E-CAF9CDDC570C}"/>
              </a:ext>
            </a:extLst>
          </p:cNvPr>
          <p:cNvSpPr txBox="1"/>
          <p:nvPr/>
        </p:nvSpPr>
        <p:spPr>
          <a:xfrm>
            <a:off x="3482211" y="4976025"/>
            <a:ext cx="2293833" cy="276999"/>
          </a:xfrm>
          <a:prstGeom prst="rect">
            <a:avLst/>
          </a:prstGeom>
          <a:noFill/>
        </p:spPr>
        <p:txBody>
          <a:bodyPr wrap="none" lIns="0" tIns="0" rIns="0" bIns="0" rtlCol="0">
            <a:spAutoFit/>
          </a:bodyPr>
          <a:lstStyle/>
          <a:p>
            <a:pPr algn="ctr"/>
            <a:r>
              <a:rPr lang="en-US" altLang="zh-CN" dirty="0">
                <a:solidFill>
                  <a:srgbClr val="374154"/>
                </a:solidFill>
                <a:latin typeface="+mj-ea"/>
                <a:ea typeface="+mj-ea"/>
              </a:rPr>
              <a:t>Moore</a:t>
            </a:r>
            <a:r>
              <a:rPr lang="zh-CN" altLang="en-US" dirty="0">
                <a:solidFill>
                  <a:srgbClr val="374154"/>
                </a:solidFill>
                <a:latin typeface="+mj-ea"/>
                <a:ea typeface="+mj-ea"/>
              </a:rPr>
              <a:t>定律</a:t>
            </a:r>
            <a:r>
              <a:rPr lang="en-US" altLang="zh-CN" dirty="0">
                <a:solidFill>
                  <a:srgbClr val="374154"/>
                </a:solidFill>
                <a:latin typeface="+mj-ea"/>
                <a:ea typeface="+mj-ea"/>
              </a:rPr>
              <a:t>+</a:t>
            </a:r>
            <a:r>
              <a:rPr lang="zh-CN" altLang="en-US" dirty="0">
                <a:solidFill>
                  <a:srgbClr val="374154"/>
                </a:solidFill>
                <a:latin typeface="+mj-ea"/>
                <a:ea typeface="+mj-ea"/>
              </a:rPr>
              <a:t>算法优化</a:t>
            </a:r>
            <a:endParaRPr lang="en-US" altLang="zh-CN" dirty="0">
              <a:solidFill>
                <a:srgbClr val="374154"/>
              </a:solidFill>
              <a:latin typeface="+mj-ea"/>
              <a:ea typeface="+mj-ea"/>
            </a:endParaRPr>
          </a:p>
        </p:txBody>
      </p:sp>
      <p:sp>
        <p:nvSpPr>
          <p:cNvPr id="11" name="TextBox 10">
            <a:extLst>
              <a:ext uri="{FF2B5EF4-FFF2-40B4-BE49-F238E27FC236}">
                <a16:creationId xmlns:a16="http://schemas.microsoft.com/office/drawing/2014/main" id="{A7020CD8-5297-49E1-8E1F-5C3C987A1103}"/>
              </a:ext>
            </a:extLst>
          </p:cNvPr>
          <p:cNvSpPr txBox="1"/>
          <p:nvPr/>
        </p:nvSpPr>
        <p:spPr>
          <a:xfrm>
            <a:off x="7602155" y="4976025"/>
            <a:ext cx="1040199" cy="276999"/>
          </a:xfrm>
          <a:prstGeom prst="rect">
            <a:avLst/>
          </a:prstGeom>
          <a:noFill/>
        </p:spPr>
        <p:txBody>
          <a:bodyPr wrap="square" lIns="0" tIns="0" rIns="0" bIns="0" rtlCol="0">
            <a:spAutoFit/>
          </a:bodyPr>
          <a:lstStyle/>
          <a:p>
            <a:pPr algn="l"/>
            <a:r>
              <a:rPr lang="zh-CN" altLang="en-US" dirty="0">
                <a:solidFill>
                  <a:srgbClr val="374154"/>
                </a:solidFill>
                <a:latin typeface="+mj-ea"/>
                <a:ea typeface="+mj-ea"/>
              </a:rPr>
              <a:t>可变因素</a:t>
            </a:r>
            <a:endParaRPr lang="en-US" dirty="0" err="1">
              <a:solidFill>
                <a:srgbClr val="374154"/>
              </a:solidFill>
              <a:latin typeface="+mj-ea"/>
              <a:ea typeface="+mj-ea"/>
            </a:endParaRPr>
          </a:p>
        </p:txBody>
      </p:sp>
      <p:grpSp>
        <p:nvGrpSpPr>
          <p:cNvPr id="19" name="组合 18">
            <a:extLst>
              <a:ext uri="{FF2B5EF4-FFF2-40B4-BE49-F238E27FC236}">
                <a16:creationId xmlns:a16="http://schemas.microsoft.com/office/drawing/2014/main" id="{C99BE436-EFE7-1A43-8F61-143683F57298}"/>
              </a:ext>
            </a:extLst>
          </p:cNvPr>
          <p:cNvGrpSpPr/>
          <p:nvPr/>
        </p:nvGrpSpPr>
        <p:grpSpPr>
          <a:xfrm>
            <a:off x="3039255" y="1988840"/>
            <a:ext cx="5939446" cy="1067148"/>
            <a:chOff x="3039255" y="1988840"/>
            <a:chExt cx="5939446" cy="1067148"/>
          </a:xfrm>
        </p:grpSpPr>
        <p:sp>
          <p:nvSpPr>
            <p:cNvPr id="4" name="Left Brace 3">
              <a:extLst>
                <a:ext uri="{FF2B5EF4-FFF2-40B4-BE49-F238E27FC236}">
                  <a16:creationId xmlns:a16="http://schemas.microsoft.com/office/drawing/2014/main" id="{18288B34-8F2D-4FB4-A8DB-123842C4F7A0}"/>
                </a:ext>
              </a:extLst>
            </p:cNvPr>
            <p:cNvSpPr/>
            <p:nvPr/>
          </p:nvSpPr>
          <p:spPr>
            <a:xfrm rot="16200000">
              <a:off x="5904968" y="937397"/>
              <a:ext cx="237600" cy="3240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1136257699">
                    <a:custGeom>
                      <a:avLst/>
                      <a:gdLst>
                        <a:gd name="connsiteX0" fmla="*/ 237600 w 237600"/>
                        <a:gd name="connsiteY0" fmla="*/ 3240000 h 3240000"/>
                        <a:gd name="connsiteX1" fmla="*/ 118800 w 237600"/>
                        <a:gd name="connsiteY1" fmla="*/ 3220201 h 3240000"/>
                        <a:gd name="connsiteX2" fmla="*/ 118800 w 237600"/>
                        <a:gd name="connsiteY2" fmla="*/ 2740812 h 3240000"/>
                        <a:gd name="connsiteX3" fmla="*/ 118800 w 237600"/>
                        <a:gd name="connsiteY3" fmla="*/ 2245620 h 3240000"/>
                        <a:gd name="connsiteX4" fmla="*/ 118800 w 237600"/>
                        <a:gd name="connsiteY4" fmla="*/ 1639799 h 3240000"/>
                        <a:gd name="connsiteX5" fmla="*/ 0 w 237600"/>
                        <a:gd name="connsiteY5" fmla="*/ 1620000 h 3240000"/>
                        <a:gd name="connsiteX6" fmla="*/ 118800 w 237600"/>
                        <a:gd name="connsiteY6" fmla="*/ 1600201 h 3240000"/>
                        <a:gd name="connsiteX7" fmla="*/ 118800 w 237600"/>
                        <a:gd name="connsiteY7" fmla="*/ 1089204 h 3240000"/>
                        <a:gd name="connsiteX8" fmla="*/ 118800 w 237600"/>
                        <a:gd name="connsiteY8" fmla="*/ 546600 h 3240000"/>
                        <a:gd name="connsiteX9" fmla="*/ 118800 w 237600"/>
                        <a:gd name="connsiteY9" fmla="*/ 19799 h 3240000"/>
                        <a:gd name="connsiteX10" fmla="*/ 237600 w 237600"/>
                        <a:gd name="connsiteY10" fmla="*/ 0 h 3240000"/>
                        <a:gd name="connsiteX11" fmla="*/ 237600 w 237600"/>
                        <a:gd name="connsiteY11" fmla="*/ 615600 h 3240000"/>
                        <a:gd name="connsiteX12" fmla="*/ 237600 w 237600"/>
                        <a:gd name="connsiteY12" fmla="*/ 1231200 h 3240000"/>
                        <a:gd name="connsiteX13" fmla="*/ 237600 w 237600"/>
                        <a:gd name="connsiteY13" fmla="*/ 1879200 h 3240000"/>
                        <a:gd name="connsiteX14" fmla="*/ 237600 w 237600"/>
                        <a:gd name="connsiteY14" fmla="*/ 2430000 h 3240000"/>
                        <a:gd name="connsiteX15" fmla="*/ 237600 w 237600"/>
                        <a:gd name="connsiteY15" fmla="*/ 3240000 h 3240000"/>
                        <a:gd name="connsiteX0" fmla="*/ 237600 w 237600"/>
                        <a:gd name="connsiteY0" fmla="*/ 3240000 h 3240000"/>
                        <a:gd name="connsiteX1" fmla="*/ 118800 w 237600"/>
                        <a:gd name="connsiteY1" fmla="*/ 3220201 h 3240000"/>
                        <a:gd name="connsiteX2" fmla="*/ 118800 w 237600"/>
                        <a:gd name="connsiteY2" fmla="*/ 2709204 h 3240000"/>
                        <a:gd name="connsiteX3" fmla="*/ 118800 w 237600"/>
                        <a:gd name="connsiteY3" fmla="*/ 2166600 h 3240000"/>
                        <a:gd name="connsiteX4" fmla="*/ 118800 w 237600"/>
                        <a:gd name="connsiteY4" fmla="*/ 1639799 h 3240000"/>
                        <a:gd name="connsiteX5" fmla="*/ 0 w 237600"/>
                        <a:gd name="connsiteY5" fmla="*/ 1620000 h 3240000"/>
                        <a:gd name="connsiteX6" fmla="*/ 118800 w 237600"/>
                        <a:gd name="connsiteY6" fmla="*/ 1600201 h 3240000"/>
                        <a:gd name="connsiteX7" fmla="*/ 118800 w 237600"/>
                        <a:gd name="connsiteY7" fmla="*/ 1057596 h 3240000"/>
                        <a:gd name="connsiteX8" fmla="*/ 118800 w 237600"/>
                        <a:gd name="connsiteY8" fmla="*/ 562404 h 3240000"/>
                        <a:gd name="connsiteX9" fmla="*/ 118800 w 237600"/>
                        <a:gd name="connsiteY9" fmla="*/ 19799 h 3240000"/>
                        <a:gd name="connsiteX10" fmla="*/ 237600 w 237600"/>
                        <a:gd name="connsiteY10"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00" h="3240000" stroke="0" extrusionOk="0">
                          <a:moveTo>
                            <a:pt x="237600" y="3240000"/>
                          </a:moveTo>
                          <a:cubicBezTo>
                            <a:pt x="172774" y="3239304"/>
                            <a:pt x="116930" y="3232195"/>
                            <a:pt x="118800" y="3220201"/>
                          </a:cubicBezTo>
                          <a:cubicBezTo>
                            <a:pt x="120709" y="3074302"/>
                            <a:pt x="128910" y="2952408"/>
                            <a:pt x="118800" y="2740812"/>
                          </a:cubicBezTo>
                          <a:cubicBezTo>
                            <a:pt x="108690" y="2529216"/>
                            <a:pt x="117069" y="2444477"/>
                            <a:pt x="118800" y="2245620"/>
                          </a:cubicBezTo>
                          <a:cubicBezTo>
                            <a:pt x="120531" y="2046763"/>
                            <a:pt x="123676" y="1764440"/>
                            <a:pt x="118800" y="1639799"/>
                          </a:cubicBezTo>
                          <a:cubicBezTo>
                            <a:pt x="125862" y="1638375"/>
                            <a:pt x="73251" y="1610626"/>
                            <a:pt x="0" y="1620000"/>
                          </a:cubicBezTo>
                          <a:cubicBezTo>
                            <a:pt x="67665" y="1619427"/>
                            <a:pt x="119404" y="1610637"/>
                            <a:pt x="118800" y="1600201"/>
                          </a:cubicBezTo>
                          <a:cubicBezTo>
                            <a:pt x="101938" y="1439407"/>
                            <a:pt x="104953" y="1206823"/>
                            <a:pt x="118800" y="1089204"/>
                          </a:cubicBezTo>
                          <a:cubicBezTo>
                            <a:pt x="132647" y="971585"/>
                            <a:pt x="117475" y="733710"/>
                            <a:pt x="118800" y="546600"/>
                          </a:cubicBezTo>
                          <a:cubicBezTo>
                            <a:pt x="120125" y="359490"/>
                            <a:pt x="113150" y="276982"/>
                            <a:pt x="118800" y="19799"/>
                          </a:cubicBezTo>
                          <a:cubicBezTo>
                            <a:pt x="125276" y="-1899"/>
                            <a:pt x="167112" y="-5965"/>
                            <a:pt x="237600" y="0"/>
                          </a:cubicBezTo>
                          <a:cubicBezTo>
                            <a:pt x="235305" y="191188"/>
                            <a:pt x="242230" y="478382"/>
                            <a:pt x="237600" y="615600"/>
                          </a:cubicBezTo>
                          <a:cubicBezTo>
                            <a:pt x="232970" y="752818"/>
                            <a:pt x="264469" y="947619"/>
                            <a:pt x="237600" y="1231200"/>
                          </a:cubicBezTo>
                          <a:cubicBezTo>
                            <a:pt x="210731" y="1514781"/>
                            <a:pt x="237960" y="1736413"/>
                            <a:pt x="237600" y="1879200"/>
                          </a:cubicBezTo>
                          <a:cubicBezTo>
                            <a:pt x="237240" y="2021987"/>
                            <a:pt x="227578" y="2164522"/>
                            <a:pt x="237600" y="2430000"/>
                          </a:cubicBezTo>
                          <a:cubicBezTo>
                            <a:pt x="247622" y="2695478"/>
                            <a:pt x="228939" y="2944810"/>
                            <a:pt x="237600" y="3240000"/>
                          </a:cubicBezTo>
                          <a:close/>
                        </a:path>
                        <a:path w="237600" h="3240000" fill="none" extrusionOk="0">
                          <a:moveTo>
                            <a:pt x="237600" y="3240000"/>
                          </a:moveTo>
                          <a:cubicBezTo>
                            <a:pt x="171890" y="3238878"/>
                            <a:pt x="121362" y="3230407"/>
                            <a:pt x="118800" y="3220201"/>
                          </a:cubicBezTo>
                          <a:cubicBezTo>
                            <a:pt x="129723" y="3010116"/>
                            <a:pt x="125525" y="2873978"/>
                            <a:pt x="118800" y="2709204"/>
                          </a:cubicBezTo>
                          <a:cubicBezTo>
                            <a:pt x="112075" y="2544430"/>
                            <a:pt x="103668" y="2306687"/>
                            <a:pt x="118800" y="2166600"/>
                          </a:cubicBezTo>
                          <a:cubicBezTo>
                            <a:pt x="133932" y="2026513"/>
                            <a:pt x="114056" y="1803228"/>
                            <a:pt x="118800" y="1639799"/>
                          </a:cubicBezTo>
                          <a:cubicBezTo>
                            <a:pt x="117266" y="1629100"/>
                            <a:pt x="58028" y="1621729"/>
                            <a:pt x="0" y="1620000"/>
                          </a:cubicBezTo>
                          <a:cubicBezTo>
                            <a:pt x="63723" y="1620054"/>
                            <a:pt x="119178" y="1609088"/>
                            <a:pt x="118800" y="1600201"/>
                          </a:cubicBezTo>
                          <a:cubicBezTo>
                            <a:pt x="138012" y="1339656"/>
                            <a:pt x="121136" y="1184855"/>
                            <a:pt x="118800" y="1057596"/>
                          </a:cubicBezTo>
                          <a:cubicBezTo>
                            <a:pt x="116464" y="930338"/>
                            <a:pt x="136039" y="794825"/>
                            <a:pt x="118800" y="562404"/>
                          </a:cubicBezTo>
                          <a:cubicBezTo>
                            <a:pt x="101561" y="329983"/>
                            <a:pt x="118369" y="257673"/>
                            <a:pt x="118800" y="19799"/>
                          </a:cubicBezTo>
                          <a:cubicBezTo>
                            <a:pt x="112254" y="10360"/>
                            <a:pt x="174674" y="-6279"/>
                            <a:pt x="23760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5" name="Left Brace 4">
              <a:extLst>
                <a:ext uri="{FF2B5EF4-FFF2-40B4-BE49-F238E27FC236}">
                  <a16:creationId xmlns:a16="http://schemas.microsoft.com/office/drawing/2014/main" id="{6040828B-0A05-4236-94A5-E53027BF0DF7}"/>
                </a:ext>
              </a:extLst>
            </p:cNvPr>
            <p:cNvSpPr/>
            <p:nvPr/>
          </p:nvSpPr>
          <p:spPr>
            <a:xfrm rot="16200000">
              <a:off x="8207710" y="2016124"/>
              <a:ext cx="240149" cy="1080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1136257699">
                    <a:custGeom>
                      <a:avLst/>
                      <a:gdLst>
                        <a:gd name="connsiteX0" fmla="*/ 240149 w 240149"/>
                        <a:gd name="connsiteY0" fmla="*/ 1080000 h 1080000"/>
                        <a:gd name="connsiteX1" fmla="*/ 120074 w 240149"/>
                        <a:gd name="connsiteY1" fmla="*/ 1059988 h 1080000"/>
                        <a:gd name="connsiteX2" fmla="*/ 120075 w 240149"/>
                        <a:gd name="connsiteY2" fmla="*/ 560012 h 1080000"/>
                        <a:gd name="connsiteX3" fmla="*/ 0 w 240149"/>
                        <a:gd name="connsiteY3" fmla="*/ 540000 h 1080000"/>
                        <a:gd name="connsiteX4" fmla="*/ 120075 w 240149"/>
                        <a:gd name="connsiteY4" fmla="*/ 519988 h 1080000"/>
                        <a:gd name="connsiteX5" fmla="*/ 120075 w 240149"/>
                        <a:gd name="connsiteY5" fmla="*/ 20012 h 1080000"/>
                        <a:gd name="connsiteX6" fmla="*/ 240150 w 240149"/>
                        <a:gd name="connsiteY6" fmla="*/ 0 h 1080000"/>
                        <a:gd name="connsiteX7" fmla="*/ 240149 w 240149"/>
                        <a:gd name="connsiteY7" fmla="*/ 1080000 h 1080000"/>
                        <a:gd name="connsiteX0" fmla="*/ 240149 w 240149"/>
                        <a:gd name="connsiteY0" fmla="*/ 1080000 h 1080000"/>
                        <a:gd name="connsiteX1" fmla="*/ 120074 w 240149"/>
                        <a:gd name="connsiteY1" fmla="*/ 1059988 h 1080000"/>
                        <a:gd name="connsiteX2" fmla="*/ 120075 w 240149"/>
                        <a:gd name="connsiteY2" fmla="*/ 560012 h 1080000"/>
                        <a:gd name="connsiteX3" fmla="*/ 0 w 240149"/>
                        <a:gd name="connsiteY3" fmla="*/ 540000 h 1080000"/>
                        <a:gd name="connsiteX4" fmla="*/ 120075 w 240149"/>
                        <a:gd name="connsiteY4" fmla="*/ 519988 h 1080000"/>
                        <a:gd name="connsiteX5" fmla="*/ 120075 w 240149"/>
                        <a:gd name="connsiteY5" fmla="*/ 20012 h 1080000"/>
                        <a:gd name="connsiteX6" fmla="*/ 240150 w 240149"/>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149" h="1080000" stroke="0" extrusionOk="0">
                          <a:moveTo>
                            <a:pt x="240149" y="1080000"/>
                          </a:moveTo>
                          <a:cubicBezTo>
                            <a:pt x="174511" y="1079399"/>
                            <a:pt x="119214" y="1071527"/>
                            <a:pt x="120074" y="1059988"/>
                          </a:cubicBezTo>
                          <a:cubicBezTo>
                            <a:pt x="124337" y="896938"/>
                            <a:pt x="120661" y="718674"/>
                            <a:pt x="120075" y="560012"/>
                          </a:cubicBezTo>
                          <a:cubicBezTo>
                            <a:pt x="112520" y="560140"/>
                            <a:pt x="56057" y="544997"/>
                            <a:pt x="0" y="540000"/>
                          </a:cubicBezTo>
                          <a:cubicBezTo>
                            <a:pt x="64389" y="541206"/>
                            <a:pt x="120674" y="530475"/>
                            <a:pt x="120075" y="519988"/>
                          </a:cubicBezTo>
                          <a:cubicBezTo>
                            <a:pt x="129874" y="282755"/>
                            <a:pt x="95420" y="233789"/>
                            <a:pt x="120075" y="20012"/>
                          </a:cubicBezTo>
                          <a:cubicBezTo>
                            <a:pt x="126235" y="3871"/>
                            <a:pt x="182527" y="-1502"/>
                            <a:pt x="240150" y="0"/>
                          </a:cubicBezTo>
                          <a:cubicBezTo>
                            <a:pt x="240253" y="319683"/>
                            <a:pt x="326372" y="696450"/>
                            <a:pt x="240149" y="1080000"/>
                          </a:cubicBezTo>
                          <a:close/>
                        </a:path>
                        <a:path w="240149" h="1080000" fill="none" extrusionOk="0">
                          <a:moveTo>
                            <a:pt x="240149" y="1080000"/>
                          </a:moveTo>
                          <a:cubicBezTo>
                            <a:pt x="174012" y="1080281"/>
                            <a:pt x="117520" y="1071737"/>
                            <a:pt x="120074" y="1059988"/>
                          </a:cubicBezTo>
                          <a:cubicBezTo>
                            <a:pt x="113883" y="923076"/>
                            <a:pt x="132498" y="713581"/>
                            <a:pt x="120075" y="560012"/>
                          </a:cubicBezTo>
                          <a:cubicBezTo>
                            <a:pt x="120229" y="536698"/>
                            <a:pt x="62852" y="534989"/>
                            <a:pt x="0" y="540000"/>
                          </a:cubicBezTo>
                          <a:cubicBezTo>
                            <a:pt x="66014" y="540337"/>
                            <a:pt x="118720" y="531684"/>
                            <a:pt x="120075" y="519988"/>
                          </a:cubicBezTo>
                          <a:cubicBezTo>
                            <a:pt x="138940" y="361432"/>
                            <a:pt x="96597" y="164775"/>
                            <a:pt x="120075" y="20012"/>
                          </a:cubicBezTo>
                          <a:cubicBezTo>
                            <a:pt x="130208" y="972"/>
                            <a:pt x="170834" y="4015"/>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6" name="TextBox 5">
              <a:extLst>
                <a:ext uri="{FF2B5EF4-FFF2-40B4-BE49-F238E27FC236}">
                  <a16:creationId xmlns:a16="http://schemas.microsoft.com/office/drawing/2014/main" id="{EF4C92BE-F97B-423B-AF0E-430B480A6B1F}"/>
                </a:ext>
              </a:extLst>
            </p:cNvPr>
            <p:cNvSpPr txBox="1"/>
            <p:nvPr/>
          </p:nvSpPr>
          <p:spPr>
            <a:xfrm>
              <a:off x="4990212" y="2778989"/>
              <a:ext cx="2077492" cy="276999"/>
            </a:xfrm>
            <a:prstGeom prst="rect">
              <a:avLst/>
            </a:prstGeom>
            <a:noFill/>
          </p:spPr>
          <p:txBody>
            <a:bodyPr wrap="none" lIns="0" tIns="0" rIns="0" bIns="0" rtlCol="0">
              <a:spAutoFit/>
            </a:bodyPr>
            <a:lstStyle/>
            <a:p>
              <a:pPr algn="l"/>
              <a:r>
                <a:rPr lang="zh-CN" altLang="en-US" dirty="0">
                  <a:solidFill>
                    <a:srgbClr val="374154"/>
                  </a:solidFill>
                  <a:latin typeface="Microsoft YaHei" panose="020B0503020204020204" pitchFamily="34" charset="-122"/>
                  <a:ea typeface="Microsoft YaHei" panose="020B0503020204020204" pitchFamily="34" charset="-122"/>
                </a:rPr>
                <a:t>模型相关，相对固定</a:t>
              </a:r>
              <a:endParaRPr lang="en-US" dirty="0" err="1">
                <a:solidFill>
                  <a:srgbClr val="374154"/>
                </a:solidFill>
                <a:latin typeface="Microsoft YaHei" panose="020B0503020204020204" pitchFamily="34" charset="-122"/>
                <a:ea typeface="Microsoft YaHei" panose="020B0503020204020204" pitchFamily="34" charset="-122"/>
              </a:endParaRPr>
            </a:p>
          </p:txBody>
        </p:sp>
        <p:sp>
          <p:nvSpPr>
            <p:cNvPr id="7" name="TextBox 6">
              <a:extLst>
                <a:ext uri="{FF2B5EF4-FFF2-40B4-BE49-F238E27FC236}">
                  <a16:creationId xmlns:a16="http://schemas.microsoft.com/office/drawing/2014/main" id="{E7F4681A-340F-4A33-8D17-01A14F13A48F}"/>
                </a:ext>
              </a:extLst>
            </p:cNvPr>
            <p:cNvSpPr txBox="1"/>
            <p:nvPr/>
          </p:nvSpPr>
          <p:spPr>
            <a:xfrm>
              <a:off x="7841982" y="2778989"/>
              <a:ext cx="923330" cy="276999"/>
            </a:xfrm>
            <a:prstGeom prst="rect">
              <a:avLst/>
            </a:prstGeom>
            <a:noFill/>
          </p:spPr>
          <p:txBody>
            <a:bodyPr wrap="none" lIns="0" tIns="0" rIns="0" bIns="0" rtlCol="0">
              <a:spAutoFit/>
            </a:bodyPr>
            <a:lstStyle/>
            <a:p>
              <a:pPr algn="l"/>
              <a:r>
                <a:rPr lang="zh-CN" altLang="en-US" dirty="0">
                  <a:solidFill>
                    <a:srgbClr val="374154"/>
                  </a:solidFill>
                  <a:latin typeface="Microsoft YaHei" panose="020B0503020204020204" pitchFamily="34" charset="-122"/>
                  <a:ea typeface="Microsoft YaHei" panose="020B0503020204020204" pitchFamily="34" charset="-122"/>
                </a:rPr>
                <a:t>可变因素</a:t>
              </a:r>
              <a:endParaRPr lang="en-US" dirty="0" err="1">
                <a:solidFill>
                  <a:srgbClr val="374154"/>
                </a:solidFill>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1A606C52-292D-DF4D-8409-2E907B58A5A0}"/>
                </a:ext>
              </a:extLst>
            </p:cNvPr>
            <p:cNvSpPr/>
            <p:nvPr/>
          </p:nvSpPr>
          <p:spPr>
            <a:xfrm>
              <a:off x="3039255" y="1988840"/>
              <a:ext cx="5939446" cy="400110"/>
            </a:xfrm>
            <a:prstGeom prst="rect">
              <a:avLst/>
            </a:prstGeom>
          </p:spPr>
          <p:txBody>
            <a:bodyPr wrap="none">
              <a:spAutoFit/>
            </a:bodyPr>
            <a:lstStyle/>
            <a:p>
              <a:pPr marL="0" indent="0">
                <a:buNone/>
              </a:pPr>
              <a:r>
                <a:rPr lang="zh-CN" altLang="en-US" sz="2000" dirty="0">
                  <a:solidFill>
                    <a:srgbClr val="374154"/>
                  </a:solidFill>
                  <a:latin typeface="+mj-ea"/>
                  <a:ea typeface="+mj-ea"/>
                </a:rPr>
                <a:t>训练耗时 </a:t>
              </a:r>
              <a:r>
                <a:rPr lang="en-US" altLang="zh-CN" sz="2000" dirty="0">
                  <a:solidFill>
                    <a:srgbClr val="374154"/>
                  </a:solidFill>
                  <a:latin typeface="+mj-ea"/>
                  <a:ea typeface="+mj-ea"/>
                </a:rPr>
                <a:t>=</a:t>
              </a:r>
              <a:r>
                <a:rPr lang="zh-CN" altLang="en-US" sz="2000" dirty="0">
                  <a:solidFill>
                    <a:srgbClr val="374154"/>
                  </a:solidFill>
                  <a:latin typeface="+mj-ea"/>
                  <a:ea typeface="+mj-ea"/>
                </a:rPr>
                <a:t> 训练数据规模 </a:t>
              </a:r>
              <a:r>
                <a:rPr lang="en-US" altLang="zh-CN" sz="2000" dirty="0">
                  <a:solidFill>
                    <a:srgbClr val="374154"/>
                  </a:solidFill>
                  <a:latin typeface="+mj-ea"/>
                  <a:ea typeface="+mj-ea"/>
                </a:rPr>
                <a:t>x </a:t>
              </a:r>
              <a:r>
                <a:rPr lang="zh-CN" altLang="en-US" sz="2000" dirty="0">
                  <a:solidFill>
                    <a:srgbClr val="374154"/>
                  </a:solidFill>
                  <a:latin typeface="+mj-ea"/>
                  <a:ea typeface="+mj-ea"/>
                </a:rPr>
                <a:t>单步计算量</a:t>
              </a:r>
              <a:r>
                <a:rPr lang="en-US" altLang="zh-CN" sz="2000" dirty="0">
                  <a:solidFill>
                    <a:srgbClr val="374154"/>
                  </a:solidFill>
                  <a:latin typeface="+mj-ea"/>
                  <a:ea typeface="+mj-ea"/>
                </a:rPr>
                <a:t> / </a:t>
              </a:r>
              <a:r>
                <a:rPr lang="zh-CN" altLang="en-US" sz="2000" dirty="0">
                  <a:solidFill>
                    <a:srgbClr val="374154"/>
                  </a:solidFill>
                  <a:latin typeface="+mj-ea"/>
                  <a:ea typeface="+mj-ea"/>
                </a:rPr>
                <a:t>计算速率</a:t>
              </a:r>
              <a:endParaRPr lang="en-US" altLang="zh-CN" sz="2000" dirty="0">
                <a:solidFill>
                  <a:srgbClr val="374154"/>
                </a:solidFill>
                <a:latin typeface="+mj-ea"/>
                <a:ea typeface="+mj-ea"/>
              </a:endParaRPr>
            </a:p>
          </p:txBody>
        </p:sp>
      </p:grpSp>
      <p:sp>
        <p:nvSpPr>
          <p:cNvPr id="20" name="矩形 19">
            <a:extLst>
              <a:ext uri="{FF2B5EF4-FFF2-40B4-BE49-F238E27FC236}">
                <a16:creationId xmlns:a16="http://schemas.microsoft.com/office/drawing/2014/main" id="{938493A9-2521-5541-93F8-F32AF7CB2819}"/>
              </a:ext>
            </a:extLst>
          </p:cNvPr>
          <p:cNvSpPr/>
          <p:nvPr/>
        </p:nvSpPr>
        <p:spPr>
          <a:xfrm>
            <a:off x="2281957" y="4146371"/>
            <a:ext cx="8132354" cy="400110"/>
          </a:xfrm>
          <a:prstGeom prst="rect">
            <a:avLst/>
          </a:prstGeom>
        </p:spPr>
        <p:txBody>
          <a:bodyPr wrap="none">
            <a:spAutoFit/>
          </a:bodyPr>
          <a:lstStyle/>
          <a:p>
            <a:r>
              <a:rPr lang="zh-CN" altLang="en-US" sz="2000" dirty="0">
                <a:solidFill>
                  <a:srgbClr val="374154"/>
                </a:solidFill>
                <a:latin typeface="+mj-ea"/>
                <a:ea typeface="+mj-ea"/>
              </a:rPr>
              <a:t>计算速率 </a:t>
            </a:r>
            <a:r>
              <a:rPr lang="en-US" altLang="zh-CN" sz="2000" dirty="0">
                <a:solidFill>
                  <a:srgbClr val="374154"/>
                </a:solidFill>
                <a:latin typeface="+mj-ea"/>
                <a:ea typeface="+mj-ea"/>
              </a:rPr>
              <a:t>=</a:t>
            </a:r>
            <a:r>
              <a:rPr lang="zh-CN" altLang="en-US" sz="2000" dirty="0">
                <a:solidFill>
                  <a:srgbClr val="374154"/>
                </a:solidFill>
                <a:latin typeface="+mj-ea"/>
                <a:ea typeface="+mj-ea"/>
              </a:rPr>
              <a:t> 单设备计算速率  </a:t>
            </a:r>
            <a:r>
              <a:rPr lang="en-US" altLang="zh-CN" sz="2000" dirty="0">
                <a:solidFill>
                  <a:srgbClr val="374154"/>
                </a:solidFill>
                <a:latin typeface="+mj-ea"/>
                <a:ea typeface="+mj-ea"/>
              </a:rPr>
              <a:t>x</a:t>
            </a:r>
            <a:r>
              <a:rPr lang="zh-CN" altLang="en-US" sz="2000" dirty="0">
                <a:solidFill>
                  <a:srgbClr val="374154"/>
                </a:solidFill>
                <a:latin typeface="+mj-ea"/>
                <a:ea typeface="+mj-ea"/>
              </a:rPr>
              <a:t> </a:t>
            </a:r>
            <a:r>
              <a:rPr lang="en-US" altLang="zh-CN" sz="2000" dirty="0">
                <a:solidFill>
                  <a:srgbClr val="374154"/>
                </a:solidFill>
                <a:latin typeface="+mj-ea"/>
                <a:ea typeface="+mj-ea"/>
              </a:rPr>
              <a:t> </a:t>
            </a:r>
            <a:r>
              <a:rPr lang="zh-CN" altLang="en-US" sz="2000" dirty="0">
                <a:solidFill>
                  <a:srgbClr val="374154"/>
                </a:solidFill>
                <a:latin typeface="+mj-ea"/>
                <a:ea typeface="+mj-ea"/>
              </a:rPr>
              <a:t>设备数  </a:t>
            </a:r>
            <a:r>
              <a:rPr lang="en-US" altLang="zh-CN" sz="2000" dirty="0">
                <a:solidFill>
                  <a:srgbClr val="374154"/>
                </a:solidFill>
                <a:latin typeface="+mj-ea"/>
                <a:ea typeface="+mj-ea"/>
              </a:rPr>
              <a:t>x</a:t>
            </a:r>
            <a:r>
              <a:rPr lang="zh-CN" altLang="en-US" sz="2000" dirty="0">
                <a:solidFill>
                  <a:srgbClr val="374154"/>
                </a:solidFill>
                <a:latin typeface="+mj-ea"/>
                <a:ea typeface="+mj-ea"/>
              </a:rPr>
              <a:t> </a:t>
            </a:r>
            <a:r>
              <a:rPr lang="en-US" altLang="zh-CN" sz="2000" dirty="0">
                <a:solidFill>
                  <a:srgbClr val="374154"/>
                </a:solidFill>
                <a:latin typeface="+mj-ea"/>
                <a:ea typeface="+mj-ea"/>
              </a:rPr>
              <a:t> </a:t>
            </a:r>
            <a:r>
              <a:rPr lang="zh-CN" altLang="en-US" sz="2000" dirty="0">
                <a:solidFill>
                  <a:srgbClr val="374154"/>
                </a:solidFill>
                <a:latin typeface="+mj-ea"/>
                <a:ea typeface="+mj-ea"/>
              </a:rPr>
              <a:t>多设备并行效率（加速比）</a:t>
            </a:r>
            <a:endParaRPr lang="en-US" altLang="zh-CN" sz="2000" dirty="0">
              <a:solidFill>
                <a:srgbClr val="374154"/>
              </a:solidFill>
              <a:latin typeface="+mj-ea"/>
              <a:ea typeface="+mj-ea"/>
            </a:endParaRPr>
          </a:p>
        </p:txBody>
      </p:sp>
      <p:sp>
        <p:nvSpPr>
          <p:cNvPr id="21" name="Text Placeholder 2">
            <a:extLst>
              <a:ext uri="{FF2B5EF4-FFF2-40B4-BE49-F238E27FC236}">
                <a16:creationId xmlns:a16="http://schemas.microsoft.com/office/drawing/2014/main" id="{4FB40855-4EB6-1C4B-A8D5-D19E646952D6}"/>
              </a:ext>
            </a:extLst>
          </p:cNvPr>
          <p:cNvSpPr txBox="1">
            <a:spLocks/>
          </p:cNvSpPr>
          <p:nvPr/>
        </p:nvSpPr>
        <p:spPr>
          <a:xfrm>
            <a:off x="623635" y="3543192"/>
            <a:ext cx="10963473" cy="475798"/>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342900" indent="-342900">
              <a:buFont typeface="Arial" panose="020B0604020202020204" pitchFamily="34" charset="0"/>
              <a:buChar char="•"/>
            </a:pPr>
            <a:r>
              <a:rPr lang="zh-CN" altLang="en-US" b="1" dirty="0"/>
              <a:t>计算速率：</a:t>
            </a:r>
            <a:endParaRPr lang="en-US" altLang="zh-CN" b="1" dirty="0"/>
          </a:p>
        </p:txBody>
      </p:sp>
    </p:spTree>
    <p:extLst>
      <p:ext uri="{BB962C8B-B14F-4D97-AF65-F5344CB8AC3E}">
        <p14:creationId xmlns:p14="http://schemas.microsoft.com/office/powerpoint/2010/main" val="248792806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分布式深度学习的意义</a:t>
            </a:r>
            <a:endParaRPr lang="en-US" dirty="0"/>
          </a:p>
        </p:txBody>
      </p:sp>
      <p:sp>
        <p:nvSpPr>
          <p:cNvPr id="3" name="Text Placeholder 2">
            <a:extLst>
              <a:ext uri="{FF2B5EF4-FFF2-40B4-BE49-F238E27FC236}">
                <a16:creationId xmlns:a16="http://schemas.microsoft.com/office/drawing/2014/main" id="{C20A4206-9750-480A-9BB5-F98033F1CABD}"/>
              </a:ext>
            </a:extLst>
          </p:cNvPr>
          <p:cNvSpPr>
            <a:spLocks noGrp="1"/>
          </p:cNvSpPr>
          <p:nvPr>
            <p:ph sz="half" idx="1"/>
          </p:nvPr>
        </p:nvSpPr>
        <p:spPr>
          <a:xfrm>
            <a:off x="623635" y="1268760"/>
            <a:ext cx="10963473" cy="475798"/>
          </a:xfrm>
        </p:spPr>
        <p:txBody>
          <a:bodyPr/>
          <a:lstStyle/>
          <a:p>
            <a:r>
              <a:rPr lang="zh-CN" altLang="en-US" b="1" dirty="0"/>
              <a:t>深度学习训练耗时：</a:t>
            </a:r>
            <a:endParaRPr lang="en-US" altLang="zh-CN" b="1" dirty="0"/>
          </a:p>
        </p:txBody>
      </p:sp>
      <p:sp>
        <p:nvSpPr>
          <p:cNvPr id="8" name="Left Brace 7">
            <a:extLst>
              <a:ext uri="{FF2B5EF4-FFF2-40B4-BE49-F238E27FC236}">
                <a16:creationId xmlns:a16="http://schemas.microsoft.com/office/drawing/2014/main" id="{EBFDA725-CAE5-4028-B8BA-3C8775969E82}"/>
              </a:ext>
            </a:extLst>
          </p:cNvPr>
          <p:cNvSpPr/>
          <p:nvPr/>
        </p:nvSpPr>
        <p:spPr>
          <a:xfrm rot="16200000">
            <a:off x="4437046" y="3861199"/>
            <a:ext cx="240149" cy="1656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2928395881">
                  <a:custGeom>
                    <a:avLst/>
                    <a:gdLst>
                      <a:gd name="connsiteX0" fmla="*/ 240149 w 240149"/>
                      <a:gd name="connsiteY0" fmla="*/ 1656000 h 1656000"/>
                      <a:gd name="connsiteX1" fmla="*/ 120074 w 240149"/>
                      <a:gd name="connsiteY1" fmla="*/ 1635988 h 1656000"/>
                      <a:gd name="connsiteX2" fmla="*/ 120075 w 240149"/>
                      <a:gd name="connsiteY2" fmla="*/ 848012 h 1656000"/>
                      <a:gd name="connsiteX3" fmla="*/ 0 w 240149"/>
                      <a:gd name="connsiteY3" fmla="*/ 828000 h 1656000"/>
                      <a:gd name="connsiteX4" fmla="*/ 120075 w 240149"/>
                      <a:gd name="connsiteY4" fmla="*/ 807988 h 1656000"/>
                      <a:gd name="connsiteX5" fmla="*/ 120075 w 240149"/>
                      <a:gd name="connsiteY5" fmla="*/ 398240 h 1656000"/>
                      <a:gd name="connsiteX6" fmla="*/ 120075 w 240149"/>
                      <a:gd name="connsiteY6" fmla="*/ 20012 h 1656000"/>
                      <a:gd name="connsiteX7" fmla="*/ 240150 w 240149"/>
                      <a:gd name="connsiteY7" fmla="*/ 0 h 1656000"/>
                      <a:gd name="connsiteX8" fmla="*/ 240149 w 240149"/>
                      <a:gd name="connsiteY8" fmla="*/ 1656000 h 1656000"/>
                      <a:gd name="connsiteX0" fmla="*/ 240149 w 240149"/>
                      <a:gd name="connsiteY0" fmla="*/ 1656000 h 1656000"/>
                      <a:gd name="connsiteX1" fmla="*/ 120074 w 240149"/>
                      <a:gd name="connsiteY1" fmla="*/ 1635988 h 1656000"/>
                      <a:gd name="connsiteX2" fmla="*/ 120075 w 240149"/>
                      <a:gd name="connsiteY2" fmla="*/ 848012 h 1656000"/>
                      <a:gd name="connsiteX3" fmla="*/ 0 w 240149"/>
                      <a:gd name="connsiteY3" fmla="*/ 828000 h 1656000"/>
                      <a:gd name="connsiteX4" fmla="*/ 120075 w 240149"/>
                      <a:gd name="connsiteY4" fmla="*/ 807988 h 1656000"/>
                      <a:gd name="connsiteX5" fmla="*/ 120075 w 240149"/>
                      <a:gd name="connsiteY5" fmla="*/ 429760 h 1656000"/>
                      <a:gd name="connsiteX6" fmla="*/ 120075 w 240149"/>
                      <a:gd name="connsiteY6" fmla="*/ 20012 h 1656000"/>
                      <a:gd name="connsiteX7" fmla="*/ 240150 w 240149"/>
                      <a:gd name="connsiteY7" fmla="*/ 0 h 16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149" h="1656000" stroke="0" extrusionOk="0">
                        <a:moveTo>
                          <a:pt x="240149" y="1656000"/>
                        </a:moveTo>
                        <a:cubicBezTo>
                          <a:pt x="175557" y="1655942"/>
                          <a:pt x="119409" y="1646748"/>
                          <a:pt x="120074" y="1635988"/>
                        </a:cubicBezTo>
                        <a:cubicBezTo>
                          <a:pt x="165493" y="1409266"/>
                          <a:pt x="126153" y="1071856"/>
                          <a:pt x="120075" y="848012"/>
                        </a:cubicBezTo>
                        <a:cubicBezTo>
                          <a:pt x="114692" y="841080"/>
                          <a:pt x="64856" y="828256"/>
                          <a:pt x="0" y="828000"/>
                        </a:cubicBezTo>
                        <a:cubicBezTo>
                          <a:pt x="65449" y="826589"/>
                          <a:pt x="119859" y="817635"/>
                          <a:pt x="120075" y="807988"/>
                        </a:cubicBezTo>
                        <a:cubicBezTo>
                          <a:pt x="109150" y="671424"/>
                          <a:pt x="111814" y="560743"/>
                          <a:pt x="120075" y="398240"/>
                        </a:cubicBezTo>
                        <a:cubicBezTo>
                          <a:pt x="128336" y="235737"/>
                          <a:pt x="117070" y="98604"/>
                          <a:pt x="120075" y="20012"/>
                        </a:cubicBezTo>
                        <a:cubicBezTo>
                          <a:pt x="121493" y="12115"/>
                          <a:pt x="167316" y="-5426"/>
                          <a:pt x="240150" y="0"/>
                        </a:cubicBezTo>
                        <a:cubicBezTo>
                          <a:pt x="141181" y="630461"/>
                          <a:pt x="231923" y="1136370"/>
                          <a:pt x="240149" y="1656000"/>
                        </a:cubicBezTo>
                        <a:close/>
                      </a:path>
                      <a:path w="240149" h="1656000" fill="none" extrusionOk="0">
                        <a:moveTo>
                          <a:pt x="240149" y="1656000"/>
                        </a:moveTo>
                        <a:cubicBezTo>
                          <a:pt x="176060" y="1657368"/>
                          <a:pt x="118246" y="1647081"/>
                          <a:pt x="120074" y="1635988"/>
                        </a:cubicBezTo>
                        <a:cubicBezTo>
                          <a:pt x="122145" y="1351604"/>
                          <a:pt x="108207" y="1099597"/>
                          <a:pt x="120075" y="848012"/>
                        </a:cubicBezTo>
                        <a:cubicBezTo>
                          <a:pt x="127290" y="827943"/>
                          <a:pt x="66100" y="836434"/>
                          <a:pt x="0" y="828000"/>
                        </a:cubicBezTo>
                        <a:cubicBezTo>
                          <a:pt x="65161" y="828622"/>
                          <a:pt x="122347" y="820540"/>
                          <a:pt x="120075" y="807988"/>
                        </a:cubicBezTo>
                        <a:cubicBezTo>
                          <a:pt x="114152" y="702634"/>
                          <a:pt x="116773" y="546244"/>
                          <a:pt x="120075" y="429760"/>
                        </a:cubicBezTo>
                        <a:cubicBezTo>
                          <a:pt x="123377" y="313276"/>
                          <a:pt x="130732" y="135507"/>
                          <a:pt x="120075" y="20012"/>
                        </a:cubicBezTo>
                        <a:cubicBezTo>
                          <a:pt x="121422" y="19460"/>
                          <a:pt x="181244" y="5882"/>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9" name="Left Brace 8">
            <a:extLst>
              <a:ext uri="{FF2B5EF4-FFF2-40B4-BE49-F238E27FC236}">
                <a16:creationId xmlns:a16="http://schemas.microsoft.com/office/drawing/2014/main" id="{23BEF225-C9DD-4E05-9144-118866526D6D}"/>
              </a:ext>
            </a:extLst>
          </p:cNvPr>
          <p:cNvSpPr/>
          <p:nvPr/>
        </p:nvSpPr>
        <p:spPr>
          <a:xfrm rot="16200000">
            <a:off x="6147034" y="4311267"/>
            <a:ext cx="240150" cy="755864"/>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2928395881">
                  <a:custGeom>
                    <a:avLst/>
                    <a:gdLst>
                      <a:gd name="connsiteX0" fmla="*/ 240150 w 240150"/>
                      <a:gd name="connsiteY0" fmla="*/ 755864 h 755864"/>
                      <a:gd name="connsiteX1" fmla="*/ 120075 w 240150"/>
                      <a:gd name="connsiteY1" fmla="*/ 735852 h 755864"/>
                      <a:gd name="connsiteX2" fmla="*/ 120075 w 240150"/>
                      <a:gd name="connsiteY2" fmla="*/ 397944 h 755864"/>
                      <a:gd name="connsiteX3" fmla="*/ 0 w 240150"/>
                      <a:gd name="connsiteY3" fmla="*/ 377932 h 755864"/>
                      <a:gd name="connsiteX4" fmla="*/ 120075 w 240150"/>
                      <a:gd name="connsiteY4" fmla="*/ 357920 h 755864"/>
                      <a:gd name="connsiteX5" fmla="*/ 120075 w 240150"/>
                      <a:gd name="connsiteY5" fmla="*/ 20012 h 755864"/>
                      <a:gd name="connsiteX6" fmla="*/ 240150 w 240150"/>
                      <a:gd name="connsiteY6" fmla="*/ 0 h 755864"/>
                      <a:gd name="connsiteX7" fmla="*/ 240150 w 240150"/>
                      <a:gd name="connsiteY7" fmla="*/ 393049 h 755864"/>
                      <a:gd name="connsiteX8" fmla="*/ 240150 w 240150"/>
                      <a:gd name="connsiteY8" fmla="*/ 755864 h 755864"/>
                      <a:gd name="connsiteX0" fmla="*/ 240150 w 240150"/>
                      <a:gd name="connsiteY0" fmla="*/ 755864 h 755864"/>
                      <a:gd name="connsiteX1" fmla="*/ 120075 w 240150"/>
                      <a:gd name="connsiteY1" fmla="*/ 735852 h 755864"/>
                      <a:gd name="connsiteX2" fmla="*/ 120075 w 240150"/>
                      <a:gd name="connsiteY2" fmla="*/ 397944 h 755864"/>
                      <a:gd name="connsiteX3" fmla="*/ 0 w 240150"/>
                      <a:gd name="connsiteY3" fmla="*/ 377932 h 755864"/>
                      <a:gd name="connsiteX4" fmla="*/ 120075 w 240150"/>
                      <a:gd name="connsiteY4" fmla="*/ 357920 h 755864"/>
                      <a:gd name="connsiteX5" fmla="*/ 120075 w 240150"/>
                      <a:gd name="connsiteY5" fmla="*/ 20012 h 755864"/>
                      <a:gd name="connsiteX6" fmla="*/ 240150 w 240150"/>
                      <a:gd name="connsiteY6" fmla="*/ 0 h 75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150" h="755864" stroke="0" extrusionOk="0">
                        <a:moveTo>
                          <a:pt x="240150" y="755864"/>
                        </a:moveTo>
                        <a:cubicBezTo>
                          <a:pt x="175558" y="755806"/>
                          <a:pt x="119410" y="746612"/>
                          <a:pt x="120075" y="735852"/>
                        </a:cubicBezTo>
                        <a:cubicBezTo>
                          <a:pt x="117382" y="567238"/>
                          <a:pt x="131482" y="556074"/>
                          <a:pt x="120075" y="397944"/>
                        </a:cubicBezTo>
                        <a:cubicBezTo>
                          <a:pt x="119169" y="395612"/>
                          <a:pt x="70564" y="374924"/>
                          <a:pt x="0" y="377932"/>
                        </a:cubicBezTo>
                        <a:cubicBezTo>
                          <a:pt x="68508" y="378924"/>
                          <a:pt x="118174" y="370473"/>
                          <a:pt x="120075" y="357920"/>
                        </a:cubicBezTo>
                        <a:cubicBezTo>
                          <a:pt x="112875" y="199312"/>
                          <a:pt x="130336" y="182526"/>
                          <a:pt x="120075" y="20012"/>
                        </a:cubicBezTo>
                        <a:cubicBezTo>
                          <a:pt x="120203" y="6107"/>
                          <a:pt x="175252" y="3155"/>
                          <a:pt x="240150" y="0"/>
                        </a:cubicBezTo>
                        <a:cubicBezTo>
                          <a:pt x="257134" y="195592"/>
                          <a:pt x="229738" y="231867"/>
                          <a:pt x="240150" y="393049"/>
                        </a:cubicBezTo>
                        <a:cubicBezTo>
                          <a:pt x="250562" y="554231"/>
                          <a:pt x="253995" y="601965"/>
                          <a:pt x="240150" y="755864"/>
                        </a:cubicBezTo>
                        <a:close/>
                      </a:path>
                      <a:path w="240150" h="755864" fill="none" extrusionOk="0">
                        <a:moveTo>
                          <a:pt x="240150" y="755864"/>
                        </a:moveTo>
                        <a:cubicBezTo>
                          <a:pt x="172006" y="755905"/>
                          <a:pt x="120221" y="745369"/>
                          <a:pt x="120075" y="735852"/>
                        </a:cubicBezTo>
                        <a:cubicBezTo>
                          <a:pt x="109176" y="597117"/>
                          <a:pt x="108867" y="529793"/>
                          <a:pt x="120075" y="397944"/>
                        </a:cubicBezTo>
                        <a:cubicBezTo>
                          <a:pt x="117390" y="388833"/>
                          <a:pt x="68438" y="375325"/>
                          <a:pt x="0" y="377932"/>
                        </a:cubicBezTo>
                        <a:cubicBezTo>
                          <a:pt x="63869" y="377275"/>
                          <a:pt x="119479" y="369980"/>
                          <a:pt x="120075" y="357920"/>
                        </a:cubicBezTo>
                        <a:cubicBezTo>
                          <a:pt x="106651" y="256138"/>
                          <a:pt x="122685" y="169941"/>
                          <a:pt x="120075" y="20012"/>
                        </a:cubicBezTo>
                        <a:cubicBezTo>
                          <a:pt x="121422" y="19460"/>
                          <a:pt x="181244" y="5882"/>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10" name="TextBox 9">
            <a:extLst>
              <a:ext uri="{FF2B5EF4-FFF2-40B4-BE49-F238E27FC236}">
                <a16:creationId xmlns:a16="http://schemas.microsoft.com/office/drawing/2014/main" id="{D4C70025-8C07-42A7-BD8E-CAF9CDDC570C}"/>
              </a:ext>
            </a:extLst>
          </p:cNvPr>
          <p:cNvSpPr txBox="1"/>
          <p:nvPr/>
        </p:nvSpPr>
        <p:spPr>
          <a:xfrm>
            <a:off x="4095458" y="4976025"/>
            <a:ext cx="923330" cy="1045223"/>
          </a:xfrm>
          <a:prstGeom prst="rect">
            <a:avLst/>
          </a:prstGeom>
          <a:noFill/>
        </p:spPr>
        <p:txBody>
          <a:bodyPr wrap="none" lIns="0" tIns="0" rIns="0" bIns="0" rtlCol="0">
            <a:spAutoFit/>
          </a:bodyPr>
          <a:lstStyle/>
          <a:p>
            <a:pPr algn="ctr">
              <a:lnSpc>
                <a:spcPct val="130000"/>
              </a:lnSpc>
            </a:pPr>
            <a:r>
              <a:rPr lang="zh-CN" altLang="en-US" dirty="0">
                <a:solidFill>
                  <a:srgbClr val="FFC000"/>
                </a:solidFill>
                <a:latin typeface="+mj-ea"/>
                <a:ea typeface="+mj-ea"/>
              </a:rPr>
              <a:t>混合精度</a:t>
            </a:r>
            <a:endParaRPr lang="en-US" altLang="zh-CN" dirty="0">
              <a:solidFill>
                <a:srgbClr val="FFC000"/>
              </a:solidFill>
              <a:latin typeface="+mj-ea"/>
              <a:ea typeface="+mj-ea"/>
            </a:endParaRPr>
          </a:p>
          <a:p>
            <a:pPr algn="ctr">
              <a:lnSpc>
                <a:spcPct val="130000"/>
              </a:lnSpc>
            </a:pPr>
            <a:r>
              <a:rPr lang="zh-CN" altLang="en-US" dirty="0">
                <a:solidFill>
                  <a:srgbClr val="FFC000"/>
                </a:solidFill>
                <a:latin typeface="+mj-ea"/>
                <a:ea typeface="+mj-ea"/>
              </a:rPr>
              <a:t>算子融合</a:t>
            </a:r>
            <a:endParaRPr lang="en-US" altLang="zh-CN" dirty="0">
              <a:solidFill>
                <a:srgbClr val="FFC000"/>
              </a:solidFill>
              <a:latin typeface="+mj-ea"/>
              <a:ea typeface="+mj-ea"/>
            </a:endParaRPr>
          </a:p>
          <a:p>
            <a:pPr algn="ctr">
              <a:lnSpc>
                <a:spcPct val="130000"/>
              </a:lnSpc>
            </a:pPr>
            <a:r>
              <a:rPr lang="zh-CN" altLang="en-US" dirty="0">
                <a:solidFill>
                  <a:srgbClr val="FFC000"/>
                </a:solidFill>
                <a:latin typeface="+mj-ea"/>
                <a:ea typeface="+mj-ea"/>
              </a:rPr>
              <a:t>梯度累加</a:t>
            </a:r>
            <a:endParaRPr lang="en-US" altLang="zh-CN" dirty="0">
              <a:solidFill>
                <a:srgbClr val="FFC000"/>
              </a:solidFill>
              <a:latin typeface="+mj-ea"/>
              <a:ea typeface="+mj-ea"/>
            </a:endParaRPr>
          </a:p>
        </p:txBody>
      </p:sp>
      <p:sp>
        <p:nvSpPr>
          <p:cNvPr id="11" name="TextBox 10">
            <a:extLst>
              <a:ext uri="{FF2B5EF4-FFF2-40B4-BE49-F238E27FC236}">
                <a16:creationId xmlns:a16="http://schemas.microsoft.com/office/drawing/2014/main" id="{A7020CD8-5297-49E1-8E1F-5C3C987A1103}"/>
              </a:ext>
            </a:extLst>
          </p:cNvPr>
          <p:cNvSpPr txBox="1"/>
          <p:nvPr/>
        </p:nvSpPr>
        <p:spPr>
          <a:xfrm>
            <a:off x="5563327" y="4976025"/>
            <a:ext cx="1457033" cy="689804"/>
          </a:xfrm>
          <a:prstGeom prst="rect">
            <a:avLst/>
          </a:prstGeom>
          <a:noFill/>
        </p:spPr>
        <p:txBody>
          <a:bodyPr wrap="square" lIns="0" tIns="0" rIns="0" bIns="0" rtlCol="0">
            <a:spAutoFit/>
          </a:bodyPr>
          <a:lstStyle/>
          <a:p>
            <a:pPr algn="ctr">
              <a:lnSpc>
                <a:spcPct val="130000"/>
              </a:lnSpc>
            </a:pPr>
            <a:r>
              <a:rPr lang="zh-CN" altLang="en-US" dirty="0">
                <a:solidFill>
                  <a:srgbClr val="FFC000"/>
                </a:solidFill>
                <a:latin typeface="+mj-ea"/>
                <a:ea typeface="+mj-ea"/>
              </a:rPr>
              <a:t>服务器架构</a:t>
            </a:r>
            <a:endParaRPr lang="en-US" altLang="zh-CN" dirty="0">
              <a:solidFill>
                <a:srgbClr val="FFC000"/>
              </a:solidFill>
              <a:latin typeface="+mj-ea"/>
              <a:ea typeface="+mj-ea"/>
            </a:endParaRPr>
          </a:p>
          <a:p>
            <a:pPr algn="ctr">
              <a:lnSpc>
                <a:spcPct val="130000"/>
              </a:lnSpc>
            </a:pPr>
            <a:r>
              <a:rPr lang="zh-CN" altLang="en-US" dirty="0">
                <a:solidFill>
                  <a:srgbClr val="FFC000"/>
                </a:solidFill>
                <a:latin typeface="+mj-ea"/>
                <a:ea typeface="+mj-ea"/>
              </a:rPr>
              <a:t>通信拓扑优化</a:t>
            </a:r>
            <a:endParaRPr lang="en-US" dirty="0" err="1">
              <a:solidFill>
                <a:srgbClr val="FFC000"/>
              </a:solidFill>
              <a:latin typeface="+mj-ea"/>
              <a:ea typeface="+mj-ea"/>
            </a:endParaRPr>
          </a:p>
        </p:txBody>
      </p:sp>
      <p:grpSp>
        <p:nvGrpSpPr>
          <p:cNvPr id="19" name="组合 18">
            <a:extLst>
              <a:ext uri="{FF2B5EF4-FFF2-40B4-BE49-F238E27FC236}">
                <a16:creationId xmlns:a16="http://schemas.microsoft.com/office/drawing/2014/main" id="{C99BE436-EFE7-1A43-8F61-143683F57298}"/>
              </a:ext>
            </a:extLst>
          </p:cNvPr>
          <p:cNvGrpSpPr/>
          <p:nvPr/>
        </p:nvGrpSpPr>
        <p:grpSpPr>
          <a:xfrm>
            <a:off x="3039255" y="1988840"/>
            <a:ext cx="5939446" cy="1067148"/>
            <a:chOff x="3039255" y="1988840"/>
            <a:chExt cx="5939446" cy="1067148"/>
          </a:xfrm>
        </p:grpSpPr>
        <p:sp>
          <p:nvSpPr>
            <p:cNvPr id="4" name="Left Brace 3">
              <a:extLst>
                <a:ext uri="{FF2B5EF4-FFF2-40B4-BE49-F238E27FC236}">
                  <a16:creationId xmlns:a16="http://schemas.microsoft.com/office/drawing/2014/main" id="{18288B34-8F2D-4FB4-A8DB-123842C4F7A0}"/>
                </a:ext>
              </a:extLst>
            </p:cNvPr>
            <p:cNvSpPr/>
            <p:nvPr/>
          </p:nvSpPr>
          <p:spPr>
            <a:xfrm rot="16200000">
              <a:off x="5904968" y="937397"/>
              <a:ext cx="237600" cy="3240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1136257699">
                    <a:custGeom>
                      <a:avLst/>
                      <a:gdLst>
                        <a:gd name="connsiteX0" fmla="*/ 237600 w 237600"/>
                        <a:gd name="connsiteY0" fmla="*/ 3240000 h 3240000"/>
                        <a:gd name="connsiteX1" fmla="*/ 118800 w 237600"/>
                        <a:gd name="connsiteY1" fmla="*/ 3220201 h 3240000"/>
                        <a:gd name="connsiteX2" fmla="*/ 118800 w 237600"/>
                        <a:gd name="connsiteY2" fmla="*/ 2740812 h 3240000"/>
                        <a:gd name="connsiteX3" fmla="*/ 118800 w 237600"/>
                        <a:gd name="connsiteY3" fmla="*/ 2245620 h 3240000"/>
                        <a:gd name="connsiteX4" fmla="*/ 118800 w 237600"/>
                        <a:gd name="connsiteY4" fmla="*/ 1639799 h 3240000"/>
                        <a:gd name="connsiteX5" fmla="*/ 0 w 237600"/>
                        <a:gd name="connsiteY5" fmla="*/ 1620000 h 3240000"/>
                        <a:gd name="connsiteX6" fmla="*/ 118800 w 237600"/>
                        <a:gd name="connsiteY6" fmla="*/ 1600201 h 3240000"/>
                        <a:gd name="connsiteX7" fmla="*/ 118800 w 237600"/>
                        <a:gd name="connsiteY7" fmla="*/ 1089204 h 3240000"/>
                        <a:gd name="connsiteX8" fmla="*/ 118800 w 237600"/>
                        <a:gd name="connsiteY8" fmla="*/ 546600 h 3240000"/>
                        <a:gd name="connsiteX9" fmla="*/ 118800 w 237600"/>
                        <a:gd name="connsiteY9" fmla="*/ 19799 h 3240000"/>
                        <a:gd name="connsiteX10" fmla="*/ 237600 w 237600"/>
                        <a:gd name="connsiteY10" fmla="*/ 0 h 3240000"/>
                        <a:gd name="connsiteX11" fmla="*/ 237600 w 237600"/>
                        <a:gd name="connsiteY11" fmla="*/ 615600 h 3240000"/>
                        <a:gd name="connsiteX12" fmla="*/ 237600 w 237600"/>
                        <a:gd name="connsiteY12" fmla="*/ 1231200 h 3240000"/>
                        <a:gd name="connsiteX13" fmla="*/ 237600 w 237600"/>
                        <a:gd name="connsiteY13" fmla="*/ 1879200 h 3240000"/>
                        <a:gd name="connsiteX14" fmla="*/ 237600 w 237600"/>
                        <a:gd name="connsiteY14" fmla="*/ 2430000 h 3240000"/>
                        <a:gd name="connsiteX15" fmla="*/ 237600 w 237600"/>
                        <a:gd name="connsiteY15" fmla="*/ 3240000 h 3240000"/>
                        <a:gd name="connsiteX0" fmla="*/ 237600 w 237600"/>
                        <a:gd name="connsiteY0" fmla="*/ 3240000 h 3240000"/>
                        <a:gd name="connsiteX1" fmla="*/ 118800 w 237600"/>
                        <a:gd name="connsiteY1" fmla="*/ 3220201 h 3240000"/>
                        <a:gd name="connsiteX2" fmla="*/ 118800 w 237600"/>
                        <a:gd name="connsiteY2" fmla="*/ 2709204 h 3240000"/>
                        <a:gd name="connsiteX3" fmla="*/ 118800 w 237600"/>
                        <a:gd name="connsiteY3" fmla="*/ 2166600 h 3240000"/>
                        <a:gd name="connsiteX4" fmla="*/ 118800 w 237600"/>
                        <a:gd name="connsiteY4" fmla="*/ 1639799 h 3240000"/>
                        <a:gd name="connsiteX5" fmla="*/ 0 w 237600"/>
                        <a:gd name="connsiteY5" fmla="*/ 1620000 h 3240000"/>
                        <a:gd name="connsiteX6" fmla="*/ 118800 w 237600"/>
                        <a:gd name="connsiteY6" fmla="*/ 1600201 h 3240000"/>
                        <a:gd name="connsiteX7" fmla="*/ 118800 w 237600"/>
                        <a:gd name="connsiteY7" fmla="*/ 1057596 h 3240000"/>
                        <a:gd name="connsiteX8" fmla="*/ 118800 w 237600"/>
                        <a:gd name="connsiteY8" fmla="*/ 562404 h 3240000"/>
                        <a:gd name="connsiteX9" fmla="*/ 118800 w 237600"/>
                        <a:gd name="connsiteY9" fmla="*/ 19799 h 3240000"/>
                        <a:gd name="connsiteX10" fmla="*/ 237600 w 237600"/>
                        <a:gd name="connsiteY10"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00" h="3240000" stroke="0" extrusionOk="0">
                          <a:moveTo>
                            <a:pt x="237600" y="3240000"/>
                          </a:moveTo>
                          <a:cubicBezTo>
                            <a:pt x="172774" y="3239304"/>
                            <a:pt x="116930" y="3232195"/>
                            <a:pt x="118800" y="3220201"/>
                          </a:cubicBezTo>
                          <a:cubicBezTo>
                            <a:pt x="120709" y="3074302"/>
                            <a:pt x="128910" y="2952408"/>
                            <a:pt x="118800" y="2740812"/>
                          </a:cubicBezTo>
                          <a:cubicBezTo>
                            <a:pt x="108690" y="2529216"/>
                            <a:pt x="117069" y="2444477"/>
                            <a:pt x="118800" y="2245620"/>
                          </a:cubicBezTo>
                          <a:cubicBezTo>
                            <a:pt x="120531" y="2046763"/>
                            <a:pt x="123676" y="1764440"/>
                            <a:pt x="118800" y="1639799"/>
                          </a:cubicBezTo>
                          <a:cubicBezTo>
                            <a:pt x="125862" y="1638375"/>
                            <a:pt x="73251" y="1610626"/>
                            <a:pt x="0" y="1620000"/>
                          </a:cubicBezTo>
                          <a:cubicBezTo>
                            <a:pt x="67665" y="1619427"/>
                            <a:pt x="119404" y="1610637"/>
                            <a:pt x="118800" y="1600201"/>
                          </a:cubicBezTo>
                          <a:cubicBezTo>
                            <a:pt x="101938" y="1439407"/>
                            <a:pt x="104953" y="1206823"/>
                            <a:pt x="118800" y="1089204"/>
                          </a:cubicBezTo>
                          <a:cubicBezTo>
                            <a:pt x="132647" y="971585"/>
                            <a:pt x="117475" y="733710"/>
                            <a:pt x="118800" y="546600"/>
                          </a:cubicBezTo>
                          <a:cubicBezTo>
                            <a:pt x="120125" y="359490"/>
                            <a:pt x="113150" y="276982"/>
                            <a:pt x="118800" y="19799"/>
                          </a:cubicBezTo>
                          <a:cubicBezTo>
                            <a:pt x="125276" y="-1899"/>
                            <a:pt x="167112" y="-5965"/>
                            <a:pt x="237600" y="0"/>
                          </a:cubicBezTo>
                          <a:cubicBezTo>
                            <a:pt x="235305" y="191188"/>
                            <a:pt x="242230" y="478382"/>
                            <a:pt x="237600" y="615600"/>
                          </a:cubicBezTo>
                          <a:cubicBezTo>
                            <a:pt x="232970" y="752818"/>
                            <a:pt x="264469" y="947619"/>
                            <a:pt x="237600" y="1231200"/>
                          </a:cubicBezTo>
                          <a:cubicBezTo>
                            <a:pt x="210731" y="1514781"/>
                            <a:pt x="237960" y="1736413"/>
                            <a:pt x="237600" y="1879200"/>
                          </a:cubicBezTo>
                          <a:cubicBezTo>
                            <a:pt x="237240" y="2021987"/>
                            <a:pt x="227578" y="2164522"/>
                            <a:pt x="237600" y="2430000"/>
                          </a:cubicBezTo>
                          <a:cubicBezTo>
                            <a:pt x="247622" y="2695478"/>
                            <a:pt x="228939" y="2944810"/>
                            <a:pt x="237600" y="3240000"/>
                          </a:cubicBezTo>
                          <a:close/>
                        </a:path>
                        <a:path w="237600" h="3240000" fill="none" extrusionOk="0">
                          <a:moveTo>
                            <a:pt x="237600" y="3240000"/>
                          </a:moveTo>
                          <a:cubicBezTo>
                            <a:pt x="171890" y="3238878"/>
                            <a:pt x="121362" y="3230407"/>
                            <a:pt x="118800" y="3220201"/>
                          </a:cubicBezTo>
                          <a:cubicBezTo>
                            <a:pt x="129723" y="3010116"/>
                            <a:pt x="125525" y="2873978"/>
                            <a:pt x="118800" y="2709204"/>
                          </a:cubicBezTo>
                          <a:cubicBezTo>
                            <a:pt x="112075" y="2544430"/>
                            <a:pt x="103668" y="2306687"/>
                            <a:pt x="118800" y="2166600"/>
                          </a:cubicBezTo>
                          <a:cubicBezTo>
                            <a:pt x="133932" y="2026513"/>
                            <a:pt x="114056" y="1803228"/>
                            <a:pt x="118800" y="1639799"/>
                          </a:cubicBezTo>
                          <a:cubicBezTo>
                            <a:pt x="117266" y="1629100"/>
                            <a:pt x="58028" y="1621729"/>
                            <a:pt x="0" y="1620000"/>
                          </a:cubicBezTo>
                          <a:cubicBezTo>
                            <a:pt x="63723" y="1620054"/>
                            <a:pt x="119178" y="1609088"/>
                            <a:pt x="118800" y="1600201"/>
                          </a:cubicBezTo>
                          <a:cubicBezTo>
                            <a:pt x="138012" y="1339656"/>
                            <a:pt x="121136" y="1184855"/>
                            <a:pt x="118800" y="1057596"/>
                          </a:cubicBezTo>
                          <a:cubicBezTo>
                            <a:pt x="116464" y="930338"/>
                            <a:pt x="136039" y="794825"/>
                            <a:pt x="118800" y="562404"/>
                          </a:cubicBezTo>
                          <a:cubicBezTo>
                            <a:pt x="101561" y="329983"/>
                            <a:pt x="118369" y="257673"/>
                            <a:pt x="118800" y="19799"/>
                          </a:cubicBezTo>
                          <a:cubicBezTo>
                            <a:pt x="112254" y="10360"/>
                            <a:pt x="174674" y="-6279"/>
                            <a:pt x="23760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5" name="Left Brace 4">
              <a:extLst>
                <a:ext uri="{FF2B5EF4-FFF2-40B4-BE49-F238E27FC236}">
                  <a16:creationId xmlns:a16="http://schemas.microsoft.com/office/drawing/2014/main" id="{6040828B-0A05-4236-94A5-E53027BF0DF7}"/>
                </a:ext>
              </a:extLst>
            </p:cNvPr>
            <p:cNvSpPr/>
            <p:nvPr/>
          </p:nvSpPr>
          <p:spPr>
            <a:xfrm rot="16200000">
              <a:off x="8207710" y="2016124"/>
              <a:ext cx="240149" cy="1080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1136257699">
                    <a:custGeom>
                      <a:avLst/>
                      <a:gdLst>
                        <a:gd name="connsiteX0" fmla="*/ 240149 w 240149"/>
                        <a:gd name="connsiteY0" fmla="*/ 1080000 h 1080000"/>
                        <a:gd name="connsiteX1" fmla="*/ 120074 w 240149"/>
                        <a:gd name="connsiteY1" fmla="*/ 1059988 h 1080000"/>
                        <a:gd name="connsiteX2" fmla="*/ 120075 w 240149"/>
                        <a:gd name="connsiteY2" fmla="*/ 560012 h 1080000"/>
                        <a:gd name="connsiteX3" fmla="*/ 0 w 240149"/>
                        <a:gd name="connsiteY3" fmla="*/ 540000 h 1080000"/>
                        <a:gd name="connsiteX4" fmla="*/ 120075 w 240149"/>
                        <a:gd name="connsiteY4" fmla="*/ 519988 h 1080000"/>
                        <a:gd name="connsiteX5" fmla="*/ 120075 w 240149"/>
                        <a:gd name="connsiteY5" fmla="*/ 20012 h 1080000"/>
                        <a:gd name="connsiteX6" fmla="*/ 240150 w 240149"/>
                        <a:gd name="connsiteY6" fmla="*/ 0 h 1080000"/>
                        <a:gd name="connsiteX7" fmla="*/ 240149 w 240149"/>
                        <a:gd name="connsiteY7" fmla="*/ 1080000 h 1080000"/>
                        <a:gd name="connsiteX0" fmla="*/ 240149 w 240149"/>
                        <a:gd name="connsiteY0" fmla="*/ 1080000 h 1080000"/>
                        <a:gd name="connsiteX1" fmla="*/ 120074 w 240149"/>
                        <a:gd name="connsiteY1" fmla="*/ 1059988 h 1080000"/>
                        <a:gd name="connsiteX2" fmla="*/ 120075 w 240149"/>
                        <a:gd name="connsiteY2" fmla="*/ 560012 h 1080000"/>
                        <a:gd name="connsiteX3" fmla="*/ 0 w 240149"/>
                        <a:gd name="connsiteY3" fmla="*/ 540000 h 1080000"/>
                        <a:gd name="connsiteX4" fmla="*/ 120075 w 240149"/>
                        <a:gd name="connsiteY4" fmla="*/ 519988 h 1080000"/>
                        <a:gd name="connsiteX5" fmla="*/ 120075 w 240149"/>
                        <a:gd name="connsiteY5" fmla="*/ 20012 h 1080000"/>
                        <a:gd name="connsiteX6" fmla="*/ 240150 w 240149"/>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149" h="1080000" stroke="0" extrusionOk="0">
                          <a:moveTo>
                            <a:pt x="240149" y="1080000"/>
                          </a:moveTo>
                          <a:cubicBezTo>
                            <a:pt x="174511" y="1079399"/>
                            <a:pt x="119214" y="1071527"/>
                            <a:pt x="120074" y="1059988"/>
                          </a:cubicBezTo>
                          <a:cubicBezTo>
                            <a:pt x="124337" y="896938"/>
                            <a:pt x="120661" y="718674"/>
                            <a:pt x="120075" y="560012"/>
                          </a:cubicBezTo>
                          <a:cubicBezTo>
                            <a:pt x="112520" y="560140"/>
                            <a:pt x="56057" y="544997"/>
                            <a:pt x="0" y="540000"/>
                          </a:cubicBezTo>
                          <a:cubicBezTo>
                            <a:pt x="64389" y="541206"/>
                            <a:pt x="120674" y="530475"/>
                            <a:pt x="120075" y="519988"/>
                          </a:cubicBezTo>
                          <a:cubicBezTo>
                            <a:pt x="129874" y="282755"/>
                            <a:pt x="95420" y="233789"/>
                            <a:pt x="120075" y="20012"/>
                          </a:cubicBezTo>
                          <a:cubicBezTo>
                            <a:pt x="126235" y="3871"/>
                            <a:pt x="182527" y="-1502"/>
                            <a:pt x="240150" y="0"/>
                          </a:cubicBezTo>
                          <a:cubicBezTo>
                            <a:pt x="240253" y="319683"/>
                            <a:pt x="326372" y="696450"/>
                            <a:pt x="240149" y="1080000"/>
                          </a:cubicBezTo>
                          <a:close/>
                        </a:path>
                        <a:path w="240149" h="1080000" fill="none" extrusionOk="0">
                          <a:moveTo>
                            <a:pt x="240149" y="1080000"/>
                          </a:moveTo>
                          <a:cubicBezTo>
                            <a:pt x="174012" y="1080281"/>
                            <a:pt x="117520" y="1071737"/>
                            <a:pt x="120074" y="1059988"/>
                          </a:cubicBezTo>
                          <a:cubicBezTo>
                            <a:pt x="113883" y="923076"/>
                            <a:pt x="132498" y="713581"/>
                            <a:pt x="120075" y="560012"/>
                          </a:cubicBezTo>
                          <a:cubicBezTo>
                            <a:pt x="120229" y="536698"/>
                            <a:pt x="62852" y="534989"/>
                            <a:pt x="0" y="540000"/>
                          </a:cubicBezTo>
                          <a:cubicBezTo>
                            <a:pt x="66014" y="540337"/>
                            <a:pt x="118720" y="531684"/>
                            <a:pt x="120075" y="519988"/>
                          </a:cubicBezTo>
                          <a:cubicBezTo>
                            <a:pt x="138940" y="361432"/>
                            <a:pt x="96597" y="164775"/>
                            <a:pt x="120075" y="20012"/>
                          </a:cubicBezTo>
                          <a:cubicBezTo>
                            <a:pt x="130208" y="972"/>
                            <a:pt x="170834" y="4015"/>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6" name="TextBox 5">
              <a:extLst>
                <a:ext uri="{FF2B5EF4-FFF2-40B4-BE49-F238E27FC236}">
                  <a16:creationId xmlns:a16="http://schemas.microsoft.com/office/drawing/2014/main" id="{EF4C92BE-F97B-423B-AF0E-430B480A6B1F}"/>
                </a:ext>
              </a:extLst>
            </p:cNvPr>
            <p:cNvSpPr txBox="1"/>
            <p:nvPr/>
          </p:nvSpPr>
          <p:spPr>
            <a:xfrm>
              <a:off x="4990212" y="2778989"/>
              <a:ext cx="2077492" cy="276999"/>
            </a:xfrm>
            <a:prstGeom prst="rect">
              <a:avLst/>
            </a:prstGeom>
            <a:noFill/>
          </p:spPr>
          <p:txBody>
            <a:bodyPr wrap="none" lIns="0" tIns="0" rIns="0" bIns="0" rtlCol="0">
              <a:spAutoFit/>
            </a:bodyPr>
            <a:lstStyle/>
            <a:p>
              <a:pPr algn="l"/>
              <a:r>
                <a:rPr lang="zh-CN" altLang="en-US" dirty="0">
                  <a:solidFill>
                    <a:srgbClr val="374154"/>
                  </a:solidFill>
                  <a:latin typeface="Microsoft YaHei" panose="020B0503020204020204" pitchFamily="34" charset="-122"/>
                  <a:ea typeface="Microsoft YaHei" panose="020B0503020204020204" pitchFamily="34" charset="-122"/>
                </a:rPr>
                <a:t>模型相关，相对固定</a:t>
              </a:r>
              <a:endParaRPr lang="en-US" dirty="0" err="1">
                <a:solidFill>
                  <a:srgbClr val="374154"/>
                </a:solidFill>
                <a:latin typeface="Microsoft YaHei" panose="020B0503020204020204" pitchFamily="34" charset="-122"/>
                <a:ea typeface="Microsoft YaHei" panose="020B0503020204020204" pitchFamily="34" charset="-122"/>
              </a:endParaRPr>
            </a:p>
          </p:txBody>
        </p:sp>
        <p:sp>
          <p:nvSpPr>
            <p:cNvPr id="7" name="TextBox 6">
              <a:extLst>
                <a:ext uri="{FF2B5EF4-FFF2-40B4-BE49-F238E27FC236}">
                  <a16:creationId xmlns:a16="http://schemas.microsoft.com/office/drawing/2014/main" id="{E7F4681A-340F-4A33-8D17-01A14F13A48F}"/>
                </a:ext>
              </a:extLst>
            </p:cNvPr>
            <p:cNvSpPr txBox="1"/>
            <p:nvPr/>
          </p:nvSpPr>
          <p:spPr>
            <a:xfrm>
              <a:off x="7841982" y="2778989"/>
              <a:ext cx="923330" cy="276999"/>
            </a:xfrm>
            <a:prstGeom prst="rect">
              <a:avLst/>
            </a:prstGeom>
            <a:noFill/>
          </p:spPr>
          <p:txBody>
            <a:bodyPr wrap="none" lIns="0" tIns="0" rIns="0" bIns="0" rtlCol="0">
              <a:spAutoFit/>
            </a:bodyPr>
            <a:lstStyle/>
            <a:p>
              <a:pPr algn="l"/>
              <a:r>
                <a:rPr lang="zh-CN" altLang="en-US" dirty="0">
                  <a:solidFill>
                    <a:srgbClr val="374154"/>
                  </a:solidFill>
                  <a:latin typeface="Microsoft YaHei" panose="020B0503020204020204" pitchFamily="34" charset="-122"/>
                  <a:ea typeface="Microsoft YaHei" panose="020B0503020204020204" pitchFamily="34" charset="-122"/>
                </a:rPr>
                <a:t>可变因素</a:t>
              </a:r>
              <a:endParaRPr lang="en-US" dirty="0" err="1">
                <a:solidFill>
                  <a:srgbClr val="374154"/>
                </a:solidFill>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1A606C52-292D-DF4D-8409-2E907B58A5A0}"/>
                </a:ext>
              </a:extLst>
            </p:cNvPr>
            <p:cNvSpPr/>
            <p:nvPr/>
          </p:nvSpPr>
          <p:spPr>
            <a:xfrm>
              <a:off x="3039255" y="1988840"/>
              <a:ext cx="5939446" cy="400110"/>
            </a:xfrm>
            <a:prstGeom prst="rect">
              <a:avLst/>
            </a:prstGeom>
          </p:spPr>
          <p:txBody>
            <a:bodyPr wrap="none">
              <a:spAutoFit/>
            </a:bodyPr>
            <a:lstStyle/>
            <a:p>
              <a:pPr marL="0" indent="0">
                <a:buNone/>
              </a:pPr>
              <a:r>
                <a:rPr lang="zh-CN" altLang="en-US" sz="2000" dirty="0">
                  <a:solidFill>
                    <a:srgbClr val="374154"/>
                  </a:solidFill>
                  <a:latin typeface="+mj-ea"/>
                  <a:ea typeface="+mj-ea"/>
                </a:rPr>
                <a:t>训练耗时 </a:t>
              </a:r>
              <a:r>
                <a:rPr lang="en-US" altLang="zh-CN" sz="2000" dirty="0">
                  <a:solidFill>
                    <a:srgbClr val="374154"/>
                  </a:solidFill>
                  <a:latin typeface="+mj-ea"/>
                  <a:ea typeface="+mj-ea"/>
                </a:rPr>
                <a:t>=</a:t>
              </a:r>
              <a:r>
                <a:rPr lang="zh-CN" altLang="en-US" sz="2000" dirty="0">
                  <a:solidFill>
                    <a:srgbClr val="374154"/>
                  </a:solidFill>
                  <a:latin typeface="+mj-ea"/>
                  <a:ea typeface="+mj-ea"/>
                </a:rPr>
                <a:t> 训练数据规模 </a:t>
              </a:r>
              <a:r>
                <a:rPr lang="en-US" altLang="zh-CN" sz="2000" dirty="0">
                  <a:solidFill>
                    <a:srgbClr val="374154"/>
                  </a:solidFill>
                  <a:latin typeface="+mj-ea"/>
                  <a:ea typeface="+mj-ea"/>
                </a:rPr>
                <a:t>x </a:t>
              </a:r>
              <a:r>
                <a:rPr lang="zh-CN" altLang="en-US" sz="2000" dirty="0">
                  <a:solidFill>
                    <a:srgbClr val="374154"/>
                  </a:solidFill>
                  <a:latin typeface="+mj-ea"/>
                  <a:ea typeface="+mj-ea"/>
                </a:rPr>
                <a:t>单步计算量</a:t>
              </a:r>
              <a:r>
                <a:rPr lang="en-US" altLang="zh-CN" sz="2000" dirty="0">
                  <a:solidFill>
                    <a:srgbClr val="374154"/>
                  </a:solidFill>
                  <a:latin typeface="+mj-ea"/>
                  <a:ea typeface="+mj-ea"/>
                </a:rPr>
                <a:t> / </a:t>
              </a:r>
              <a:r>
                <a:rPr lang="zh-CN" altLang="en-US" sz="2000" dirty="0">
                  <a:solidFill>
                    <a:srgbClr val="374154"/>
                  </a:solidFill>
                  <a:latin typeface="+mj-ea"/>
                  <a:ea typeface="+mj-ea"/>
                </a:rPr>
                <a:t>计算速率</a:t>
              </a:r>
              <a:endParaRPr lang="en-US" altLang="zh-CN" sz="2000" dirty="0">
                <a:solidFill>
                  <a:srgbClr val="374154"/>
                </a:solidFill>
                <a:latin typeface="+mj-ea"/>
                <a:ea typeface="+mj-ea"/>
              </a:endParaRPr>
            </a:p>
          </p:txBody>
        </p:sp>
      </p:grpSp>
      <p:sp>
        <p:nvSpPr>
          <p:cNvPr id="20" name="矩形 19">
            <a:extLst>
              <a:ext uri="{FF2B5EF4-FFF2-40B4-BE49-F238E27FC236}">
                <a16:creationId xmlns:a16="http://schemas.microsoft.com/office/drawing/2014/main" id="{938493A9-2521-5541-93F8-F32AF7CB2819}"/>
              </a:ext>
            </a:extLst>
          </p:cNvPr>
          <p:cNvSpPr/>
          <p:nvPr/>
        </p:nvSpPr>
        <p:spPr>
          <a:xfrm>
            <a:off x="2209949" y="4146371"/>
            <a:ext cx="8132354" cy="400110"/>
          </a:xfrm>
          <a:prstGeom prst="rect">
            <a:avLst/>
          </a:prstGeom>
        </p:spPr>
        <p:txBody>
          <a:bodyPr wrap="none">
            <a:spAutoFit/>
          </a:bodyPr>
          <a:lstStyle/>
          <a:p>
            <a:r>
              <a:rPr lang="zh-CN" altLang="en-US" sz="2000" dirty="0">
                <a:solidFill>
                  <a:srgbClr val="374154"/>
                </a:solidFill>
                <a:latin typeface="+mj-ea"/>
                <a:ea typeface="+mj-ea"/>
              </a:rPr>
              <a:t>计算速率 </a:t>
            </a:r>
            <a:r>
              <a:rPr lang="en-US" altLang="zh-CN" sz="2000" dirty="0">
                <a:solidFill>
                  <a:srgbClr val="374154"/>
                </a:solidFill>
                <a:latin typeface="+mj-ea"/>
                <a:ea typeface="+mj-ea"/>
              </a:rPr>
              <a:t>=</a:t>
            </a:r>
            <a:r>
              <a:rPr lang="zh-CN" altLang="en-US" sz="2000" dirty="0">
                <a:solidFill>
                  <a:srgbClr val="374154"/>
                </a:solidFill>
                <a:latin typeface="+mj-ea"/>
                <a:ea typeface="+mj-ea"/>
              </a:rPr>
              <a:t> 单设备计算速率  </a:t>
            </a:r>
            <a:r>
              <a:rPr lang="en-US" altLang="zh-CN" sz="2000" dirty="0">
                <a:solidFill>
                  <a:srgbClr val="374154"/>
                </a:solidFill>
                <a:latin typeface="+mj-ea"/>
                <a:ea typeface="+mj-ea"/>
              </a:rPr>
              <a:t>x</a:t>
            </a:r>
            <a:r>
              <a:rPr lang="zh-CN" altLang="en-US" sz="2000" dirty="0">
                <a:solidFill>
                  <a:srgbClr val="374154"/>
                </a:solidFill>
                <a:latin typeface="+mj-ea"/>
                <a:ea typeface="+mj-ea"/>
              </a:rPr>
              <a:t> </a:t>
            </a:r>
            <a:r>
              <a:rPr lang="en-US" altLang="zh-CN" sz="2000" dirty="0">
                <a:solidFill>
                  <a:srgbClr val="374154"/>
                </a:solidFill>
                <a:latin typeface="+mj-ea"/>
                <a:ea typeface="+mj-ea"/>
              </a:rPr>
              <a:t> </a:t>
            </a:r>
            <a:r>
              <a:rPr lang="zh-CN" altLang="en-US" sz="2000" dirty="0">
                <a:solidFill>
                  <a:srgbClr val="374154"/>
                </a:solidFill>
                <a:latin typeface="+mj-ea"/>
                <a:ea typeface="+mj-ea"/>
              </a:rPr>
              <a:t>设备数  </a:t>
            </a:r>
            <a:r>
              <a:rPr lang="en-US" altLang="zh-CN" sz="2000" dirty="0">
                <a:solidFill>
                  <a:srgbClr val="374154"/>
                </a:solidFill>
                <a:latin typeface="+mj-ea"/>
                <a:ea typeface="+mj-ea"/>
              </a:rPr>
              <a:t>x</a:t>
            </a:r>
            <a:r>
              <a:rPr lang="zh-CN" altLang="en-US" sz="2000" dirty="0">
                <a:solidFill>
                  <a:srgbClr val="374154"/>
                </a:solidFill>
                <a:latin typeface="+mj-ea"/>
                <a:ea typeface="+mj-ea"/>
              </a:rPr>
              <a:t> </a:t>
            </a:r>
            <a:r>
              <a:rPr lang="en-US" altLang="zh-CN" sz="2000" dirty="0">
                <a:solidFill>
                  <a:srgbClr val="374154"/>
                </a:solidFill>
                <a:latin typeface="+mj-ea"/>
                <a:ea typeface="+mj-ea"/>
              </a:rPr>
              <a:t> </a:t>
            </a:r>
            <a:r>
              <a:rPr lang="zh-CN" altLang="en-US" sz="2000" dirty="0">
                <a:solidFill>
                  <a:srgbClr val="374154"/>
                </a:solidFill>
                <a:latin typeface="+mj-ea"/>
                <a:ea typeface="+mj-ea"/>
              </a:rPr>
              <a:t>多设备并行效率（加速比）</a:t>
            </a:r>
            <a:endParaRPr lang="en-US" altLang="zh-CN" sz="2000" dirty="0">
              <a:solidFill>
                <a:srgbClr val="374154"/>
              </a:solidFill>
              <a:latin typeface="+mj-ea"/>
              <a:ea typeface="+mj-ea"/>
            </a:endParaRPr>
          </a:p>
        </p:txBody>
      </p:sp>
      <p:sp>
        <p:nvSpPr>
          <p:cNvPr id="21" name="Text Placeholder 2">
            <a:extLst>
              <a:ext uri="{FF2B5EF4-FFF2-40B4-BE49-F238E27FC236}">
                <a16:creationId xmlns:a16="http://schemas.microsoft.com/office/drawing/2014/main" id="{4FB40855-4EB6-1C4B-A8D5-D19E646952D6}"/>
              </a:ext>
            </a:extLst>
          </p:cNvPr>
          <p:cNvSpPr txBox="1">
            <a:spLocks/>
          </p:cNvSpPr>
          <p:nvPr/>
        </p:nvSpPr>
        <p:spPr>
          <a:xfrm>
            <a:off x="623635" y="3543192"/>
            <a:ext cx="10963473" cy="475798"/>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342900" indent="-342900">
              <a:buFont typeface="Arial" panose="020B0604020202020204" pitchFamily="34" charset="0"/>
              <a:buChar char="•"/>
            </a:pPr>
            <a:r>
              <a:rPr lang="zh-CN" altLang="en-US" b="1" dirty="0"/>
              <a:t>计算速率：</a:t>
            </a:r>
            <a:endParaRPr lang="en-US" altLang="zh-CN" b="1" dirty="0"/>
          </a:p>
        </p:txBody>
      </p:sp>
      <p:sp>
        <p:nvSpPr>
          <p:cNvPr id="16" name="Left Brace 8">
            <a:extLst>
              <a:ext uri="{FF2B5EF4-FFF2-40B4-BE49-F238E27FC236}">
                <a16:creationId xmlns:a16="http://schemas.microsoft.com/office/drawing/2014/main" id="{B4267FFE-5501-3546-AE94-939064572179}"/>
              </a:ext>
            </a:extLst>
          </p:cNvPr>
          <p:cNvSpPr/>
          <p:nvPr/>
        </p:nvSpPr>
        <p:spPr>
          <a:xfrm rot="16200000">
            <a:off x="8405098" y="3220739"/>
            <a:ext cx="240150" cy="2936919"/>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2928395881">
                  <a:custGeom>
                    <a:avLst/>
                    <a:gdLst>
                      <a:gd name="connsiteX0" fmla="*/ 240150 w 240150"/>
                      <a:gd name="connsiteY0" fmla="*/ 2936919 h 2936919"/>
                      <a:gd name="connsiteX1" fmla="*/ 120075 w 240150"/>
                      <a:gd name="connsiteY1" fmla="*/ 2916907 h 2936919"/>
                      <a:gd name="connsiteX2" fmla="*/ 120075 w 240150"/>
                      <a:gd name="connsiteY2" fmla="*/ 2440762 h 2936919"/>
                      <a:gd name="connsiteX3" fmla="*/ 120075 w 240150"/>
                      <a:gd name="connsiteY3" fmla="*/ 2007469 h 2936919"/>
                      <a:gd name="connsiteX4" fmla="*/ 120075 w 240150"/>
                      <a:gd name="connsiteY4" fmla="*/ 1488471 h 2936919"/>
                      <a:gd name="connsiteX5" fmla="*/ 0 w 240150"/>
                      <a:gd name="connsiteY5" fmla="*/ 1468459 h 2936919"/>
                      <a:gd name="connsiteX6" fmla="*/ 120075 w 240150"/>
                      <a:gd name="connsiteY6" fmla="*/ 1448447 h 2936919"/>
                      <a:gd name="connsiteX7" fmla="*/ 120075 w 240150"/>
                      <a:gd name="connsiteY7" fmla="*/ 972302 h 2936919"/>
                      <a:gd name="connsiteX8" fmla="*/ 120075 w 240150"/>
                      <a:gd name="connsiteY8" fmla="*/ 524726 h 2936919"/>
                      <a:gd name="connsiteX9" fmla="*/ 120075 w 240150"/>
                      <a:gd name="connsiteY9" fmla="*/ 20012 h 2936919"/>
                      <a:gd name="connsiteX10" fmla="*/ 240150 w 240150"/>
                      <a:gd name="connsiteY10" fmla="*/ 0 h 2936919"/>
                      <a:gd name="connsiteX11" fmla="*/ 240150 w 240150"/>
                      <a:gd name="connsiteY11" fmla="*/ 499276 h 2936919"/>
                      <a:gd name="connsiteX12" fmla="*/ 240150 w 240150"/>
                      <a:gd name="connsiteY12" fmla="*/ 1027922 h 2936919"/>
                      <a:gd name="connsiteX13" fmla="*/ 240150 w 240150"/>
                      <a:gd name="connsiteY13" fmla="*/ 1556567 h 2936919"/>
                      <a:gd name="connsiteX14" fmla="*/ 240150 w 240150"/>
                      <a:gd name="connsiteY14" fmla="*/ 2085212 h 2936919"/>
                      <a:gd name="connsiteX15" fmla="*/ 240150 w 240150"/>
                      <a:gd name="connsiteY15" fmla="*/ 2936919 h 2936919"/>
                      <a:gd name="connsiteX0" fmla="*/ 240150 w 240150"/>
                      <a:gd name="connsiteY0" fmla="*/ 2936919 h 2936919"/>
                      <a:gd name="connsiteX1" fmla="*/ 120075 w 240150"/>
                      <a:gd name="connsiteY1" fmla="*/ 2916907 h 2936919"/>
                      <a:gd name="connsiteX2" fmla="*/ 120075 w 240150"/>
                      <a:gd name="connsiteY2" fmla="*/ 2469330 h 2936919"/>
                      <a:gd name="connsiteX3" fmla="*/ 120075 w 240150"/>
                      <a:gd name="connsiteY3" fmla="*/ 1978901 h 2936919"/>
                      <a:gd name="connsiteX4" fmla="*/ 120075 w 240150"/>
                      <a:gd name="connsiteY4" fmla="*/ 1488471 h 2936919"/>
                      <a:gd name="connsiteX5" fmla="*/ 0 w 240150"/>
                      <a:gd name="connsiteY5" fmla="*/ 1468459 h 2936919"/>
                      <a:gd name="connsiteX6" fmla="*/ 120075 w 240150"/>
                      <a:gd name="connsiteY6" fmla="*/ 1448447 h 2936919"/>
                      <a:gd name="connsiteX7" fmla="*/ 120075 w 240150"/>
                      <a:gd name="connsiteY7" fmla="*/ 958018 h 2936919"/>
                      <a:gd name="connsiteX8" fmla="*/ 120075 w 240150"/>
                      <a:gd name="connsiteY8" fmla="*/ 524726 h 2936919"/>
                      <a:gd name="connsiteX9" fmla="*/ 120075 w 240150"/>
                      <a:gd name="connsiteY9" fmla="*/ 20012 h 2936919"/>
                      <a:gd name="connsiteX10" fmla="*/ 240150 w 240150"/>
                      <a:gd name="connsiteY10" fmla="*/ 0 h 293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150" h="2936919" stroke="0" extrusionOk="0">
                        <a:moveTo>
                          <a:pt x="240150" y="2936919"/>
                        </a:moveTo>
                        <a:cubicBezTo>
                          <a:pt x="175558" y="2936861"/>
                          <a:pt x="119410" y="2927667"/>
                          <a:pt x="120075" y="2916907"/>
                        </a:cubicBezTo>
                        <a:cubicBezTo>
                          <a:pt x="107281" y="2710146"/>
                          <a:pt x="126113" y="2556285"/>
                          <a:pt x="120075" y="2440762"/>
                        </a:cubicBezTo>
                        <a:cubicBezTo>
                          <a:pt x="114037" y="2325239"/>
                          <a:pt x="107549" y="2095960"/>
                          <a:pt x="120075" y="2007469"/>
                        </a:cubicBezTo>
                        <a:cubicBezTo>
                          <a:pt x="132601" y="1918978"/>
                          <a:pt x="124605" y="1593507"/>
                          <a:pt x="120075" y="1488471"/>
                        </a:cubicBezTo>
                        <a:cubicBezTo>
                          <a:pt x="115131" y="1481322"/>
                          <a:pt x="60251" y="1477153"/>
                          <a:pt x="0" y="1468459"/>
                        </a:cubicBezTo>
                        <a:cubicBezTo>
                          <a:pt x="68870" y="1469394"/>
                          <a:pt x="118531" y="1460365"/>
                          <a:pt x="120075" y="1448447"/>
                        </a:cubicBezTo>
                        <a:cubicBezTo>
                          <a:pt x="104584" y="1229878"/>
                          <a:pt x="128946" y="1197049"/>
                          <a:pt x="120075" y="972302"/>
                        </a:cubicBezTo>
                        <a:cubicBezTo>
                          <a:pt x="111204" y="747556"/>
                          <a:pt x="117625" y="650301"/>
                          <a:pt x="120075" y="524726"/>
                        </a:cubicBezTo>
                        <a:cubicBezTo>
                          <a:pt x="122525" y="399151"/>
                          <a:pt x="117818" y="210366"/>
                          <a:pt x="120075" y="20012"/>
                        </a:cubicBezTo>
                        <a:cubicBezTo>
                          <a:pt x="110502" y="9176"/>
                          <a:pt x="174993" y="-12159"/>
                          <a:pt x="240150" y="0"/>
                        </a:cubicBezTo>
                        <a:cubicBezTo>
                          <a:pt x="226277" y="221935"/>
                          <a:pt x="259528" y="326040"/>
                          <a:pt x="240150" y="499276"/>
                        </a:cubicBezTo>
                        <a:cubicBezTo>
                          <a:pt x="220772" y="672512"/>
                          <a:pt x="235980" y="872384"/>
                          <a:pt x="240150" y="1027922"/>
                        </a:cubicBezTo>
                        <a:cubicBezTo>
                          <a:pt x="244320" y="1183460"/>
                          <a:pt x="234267" y="1418880"/>
                          <a:pt x="240150" y="1556567"/>
                        </a:cubicBezTo>
                        <a:cubicBezTo>
                          <a:pt x="246033" y="1694254"/>
                          <a:pt x="221259" y="1857168"/>
                          <a:pt x="240150" y="2085212"/>
                        </a:cubicBezTo>
                        <a:cubicBezTo>
                          <a:pt x="259041" y="2313257"/>
                          <a:pt x="222499" y="2765911"/>
                          <a:pt x="240150" y="2936919"/>
                        </a:cubicBezTo>
                        <a:close/>
                      </a:path>
                      <a:path w="240150" h="2936919" fill="none" extrusionOk="0">
                        <a:moveTo>
                          <a:pt x="240150" y="2936919"/>
                        </a:moveTo>
                        <a:cubicBezTo>
                          <a:pt x="175808" y="2937613"/>
                          <a:pt x="119685" y="2925787"/>
                          <a:pt x="120075" y="2916907"/>
                        </a:cubicBezTo>
                        <a:cubicBezTo>
                          <a:pt x="111691" y="2815130"/>
                          <a:pt x="103165" y="2658038"/>
                          <a:pt x="120075" y="2469330"/>
                        </a:cubicBezTo>
                        <a:cubicBezTo>
                          <a:pt x="136985" y="2280622"/>
                          <a:pt x="98998" y="2140052"/>
                          <a:pt x="120075" y="1978901"/>
                        </a:cubicBezTo>
                        <a:cubicBezTo>
                          <a:pt x="141152" y="1817750"/>
                          <a:pt x="108301" y="1733652"/>
                          <a:pt x="120075" y="1488471"/>
                        </a:cubicBezTo>
                        <a:cubicBezTo>
                          <a:pt x="112432" y="1482682"/>
                          <a:pt x="60314" y="1461851"/>
                          <a:pt x="0" y="1468459"/>
                        </a:cubicBezTo>
                        <a:cubicBezTo>
                          <a:pt x="66095" y="1467927"/>
                          <a:pt x="121209" y="1459889"/>
                          <a:pt x="120075" y="1448447"/>
                        </a:cubicBezTo>
                        <a:cubicBezTo>
                          <a:pt x="136889" y="1270657"/>
                          <a:pt x="133207" y="1080308"/>
                          <a:pt x="120075" y="958018"/>
                        </a:cubicBezTo>
                        <a:cubicBezTo>
                          <a:pt x="106943" y="835728"/>
                          <a:pt x="102644" y="714787"/>
                          <a:pt x="120075" y="524726"/>
                        </a:cubicBezTo>
                        <a:cubicBezTo>
                          <a:pt x="137506" y="334665"/>
                          <a:pt x="104473" y="197068"/>
                          <a:pt x="120075" y="20012"/>
                        </a:cubicBezTo>
                        <a:cubicBezTo>
                          <a:pt x="125584" y="4964"/>
                          <a:pt x="175729" y="10467"/>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18" name="TextBox 9">
            <a:extLst>
              <a:ext uri="{FF2B5EF4-FFF2-40B4-BE49-F238E27FC236}">
                <a16:creationId xmlns:a16="http://schemas.microsoft.com/office/drawing/2014/main" id="{238B594C-1F82-7C4F-94D3-D88C80C80F06}"/>
              </a:ext>
            </a:extLst>
          </p:cNvPr>
          <p:cNvSpPr txBox="1"/>
          <p:nvPr/>
        </p:nvSpPr>
        <p:spPr>
          <a:xfrm>
            <a:off x="8082520" y="4972544"/>
            <a:ext cx="923330" cy="1045223"/>
          </a:xfrm>
          <a:prstGeom prst="rect">
            <a:avLst/>
          </a:prstGeom>
          <a:noFill/>
        </p:spPr>
        <p:txBody>
          <a:bodyPr wrap="none" lIns="0" tIns="0" rIns="0" bIns="0" rtlCol="0">
            <a:spAutoFit/>
          </a:bodyPr>
          <a:lstStyle/>
          <a:p>
            <a:pPr algn="ctr">
              <a:lnSpc>
                <a:spcPct val="130000"/>
              </a:lnSpc>
            </a:pPr>
            <a:r>
              <a:rPr lang="zh-CN" altLang="en-US" dirty="0">
                <a:solidFill>
                  <a:srgbClr val="FFC000"/>
                </a:solidFill>
                <a:latin typeface="+mj-ea"/>
                <a:ea typeface="+mj-ea"/>
              </a:rPr>
              <a:t>数据并行</a:t>
            </a:r>
            <a:endParaRPr lang="en-US" altLang="zh-CN" dirty="0">
              <a:solidFill>
                <a:srgbClr val="FFC000"/>
              </a:solidFill>
              <a:latin typeface="+mj-ea"/>
              <a:ea typeface="+mj-ea"/>
            </a:endParaRPr>
          </a:p>
          <a:p>
            <a:pPr algn="ctr">
              <a:lnSpc>
                <a:spcPct val="130000"/>
              </a:lnSpc>
            </a:pPr>
            <a:r>
              <a:rPr lang="zh-CN" altLang="en-US" dirty="0">
                <a:solidFill>
                  <a:srgbClr val="FFC000"/>
                </a:solidFill>
                <a:latin typeface="+mj-ea"/>
                <a:ea typeface="+mj-ea"/>
              </a:rPr>
              <a:t>模型并行</a:t>
            </a:r>
            <a:endParaRPr lang="en-US" altLang="zh-CN" dirty="0">
              <a:solidFill>
                <a:srgbClr val="FFC000"/>
              </a:solidFill>
              <a:latin typeface="+mj-ea"/>
              <a:ea typeface="+mj-ea"/>
            </a:endParaRPr>
          </a:p>
          <a:p>
            <a:pPr algn="ctr">
              <a:lnSpc>
                <a:spcPct val="130000"/>
              </a:lnSpc>
            </a:pPr>
            <a:r>
              <a:rPr lang="zh-CN" altLang="en-US" dirty="0">
                <a:solidFill>
                  <a:srgbClr val="FFC000"/>
                </a:solidFill>
                <a:latin typeface="+mj-ea"/>
                <a:ea typeface="+mj-ea"/>
              </a:rPr>
              <a:t>流水并行</a:t>
            </a:r>
            <a:endParaRPr lang="en-US" altLang="zh-CN" dirty="0">
              <a:solidFill>
                <a:srgbClr val="FFC000"/>
              </a:solidFill>
              <a:latin typeface="+mj-ea"/>
              <a:ea typeface="+mj-ea"/>
            </a:endParaRPr>
          </a:p>
        </p:txBody>
      </p:sp>
    </p:spTree>
    <p:extLst>
      <p:ext uri="{BB962C8B-B14F-4D97-AF65-F5344CB8AC3E}">
        <p14:creationId xmlns:p14="http://schemas.microsoft.com/office/powerpoint/2010/main" val="338308661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6" grpId="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38AAD-04BD-C64D-B119-7A5DA0E84D40}"/>
              </a:ext>
            </a:extLst>
          </p:cNvPr>
          <p:cNvSpPr>
            <a:spLocks noGrp="1"/>
          </p:cNvSpPr>
          <p:nvPr>
            <p:ph type="title"/>
          </p:nvPr>
        </p:nvSpPr>
        <p:spPr/>
        <p:txBody>
          <a:bodyPr/>
          <a:lstStyle/>
          <a:p>
            <a:r>
              <a:rPr kumimoji="1" lang="zh-CN" altLang="en-US" dirty="0"/>
              <a:t>引用</a:t>
            </a:r>
          </a:p>
        </p:txBody>
      </p:sp>
      <p:sp>
        <p:nvSpPr>
          <p:cNvPr id="3" name="内容占位符 2">
            <a:extLst>
              <a:ext uri="{FF2B5EF4-FFF2-40B4-BE49-F238E27FC236}">
                <a16:creationId xmlns:a16="http://schemas.microsoft.com/office/drawing/2014/main" id="{33361BAD-154C-B34B-9122-DABC9E35432E}"/>
              </a:ext>
            </a:extLst>
          </p:cNvPr>
          <p:cNvSpPr>
            <a:spLocks noGrp="1"/>
          </p:cNvSpPr>
          <p:nvPr>
            <p:ph sz="half" idx="1"/>
          </p:nvPr>
        </p:nvSpPr>
        <p:spPr/>
        <p:txBody>
          <a:bodyPr/>
          <a:lstStyle/>
          <a:p>
            <a:pPr marL="273050" indent="-273050">
              <a:lnSpc>
                <a:spcPct val="120000"/>
              </a:lnSpc>
              <a:buFont typeface="+mj-lt"/>
              <a:buAutoNum type="arabicPeriod"/>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2">
                  <a:extLst>
                    <a:ext uri="{A12FA001-AC4F-418D-AE19-62706E023703}">
                      <ahyp:hlinkClr xmlns:ahyp="http://schemas.microsoft.com/office/drawing/2018/hyperlinkcolor" val="tx"/>
                    </a:ext>
                  </a:extLst>
                </a:hlinkClick>
              </a:rPr>
              <a:t>Introduction to Parallel Computing Tutorial</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2"/>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3">
                  <a:extLst>
                    <a:ext uri="{A12FA001-AC4F-418D-AE19-62706E023703}">
                      <ahyp:hlinkClr xmlns:ahyp="http://schemas.microsoft.com/office/drawing/2018/hyperlinkcolor" val="tx"/>
                    </a:ext>
                  </a:extLst>
                </a:hlinkClick>
              </a:rPr>
              <a:t>Seppo Linnainmaa, Algoritmin kumulatiivinen pyoristysvirhe yksittaisten pyoristysvirheiden taylor-kehitelmana</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3"/>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4">
                  <a:extLst>
                    <a:ext uri="{A12FA001-AC4F-418D-AE19-62706E023703}">
                      <ahyp:hlinkClr xmlns:ahyp="http://schemas.microsoft.com/office/drawing/2018/hyperlinkcolor" val="tx"/>
                    </a:ext>
                  </a:extLst>
                </a:hlinkClick>
              </a:rPr>
              <a:t>Benchmark Analysis of Representative Deep Neural Network Architectures</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6"/>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5">
                  <a:extLst>
                    <a:ext uri="{A12FA001-AC4F-418D-AE19-62706E023703}">
                      <ahyp:hlinkClr xmlns:ahyp="http://schemas.microsoft.com/office/drawing/2018/hyperlinkcolor" val="tx"/>
                    </a:ext>
                  </a:extLst>
                </a:hlinkClick>
              </a:rPr>
              <a:t>NVIDIA Tensor Core GPUs Train BERT in Less Than An Hour</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7"/>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6">
                  <a:extLst>
                    <a:ext uri="{A12FA001-AC4F-418D-AE19-62706E023703}">
                      <ahyp:hlinkClr xmlns:ahyp="http://schemas.microsoft.com/office/drawing/2018/hyperlinkcolor" val="tx"/>
                    </a:ext>
                  </a:extLst>
                </a:hlinkClick>
              </a:rPr>
              <a:t>Large Batch Optimization for Deep Learning: Training BERT in 76 minutes</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7"/>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7">
                  <a:extLst>
                    <a:ext uri="{A12FA001-AC4F-418D-AE19-62706E023703}">
                      <ahyp:hlinkClr xmlns:ahyp="http://schemas.microsoft.com/office/drawing/2018/hyperlinkcolor" val="tx"/>
                    </a:ext>
                  </a:extLst>
                </a:hlinkClick>
              </a:rPr>
              <a:t>Joseph E. Gonzalez AI-Systems Distributed Training</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4"/>
            </a:pPr>
            <a:r>
              <a:rPr lang="zh-CN" altLang="en-US"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8">
                  <a:extLst>
                    <a:ext uri="{A12FA001-AC4F-418D-AE19-62706E023703}">
                      <ahyp:hlinkClr xmlns:ahyp="http://schemas.microsoft.com/office/drawing/2018/hyperlinkcolor" val="tx"/>
                    </a:ext>
                  </a:extLst>
                </a:hlinkClick>
              </a:rPr>
              <a:t>阿姆达尔定律</a:t>
            </a:r>
            <a:endParaRPr lang="zh-CN" altLang="en-US"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5"/>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9">
                  <a:extLst>
                    <a:ext uri="{A12FA001-AC4F-418D-AE19-62706E023703}">
                      <ahyp:hlinkClr xmlns:ahyp="http://schemas.microsoft.com/office/drawing/2018/hyperlinkcolor" val="tx"/>
                    </a:ext>
                  </a:extLst>
                </a:hlinkClick>
              </a:rPr>
              <a:t>Gustafson</a:t>
            </a:r>
            <a:r>
              <a:rPr lang="zh-CN" altLang="en-US"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9">
                  <a:extLst>
                    <a:ext uri="{A12FA001-AC4F-418D-AE19-62706E023703}">
                      <ahyp:hlinkClr xmlns:ahyp="http://schemas.microsoft.com/office/drawing/2018/hyperlinkcolor" val="tx"/>
                    </a:ext>
                  </a:extLst>
                </a:hlinkClick>
              </a:rPr>
              <a:t>定律</a:t>
            </a:r>
            <a:endParaRPr lang="zh-CN" altLang="en-US"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p:txBody>
      </p:sp>
    </p:spTree>
    <p:extLst>
      <p:ext uri="{BB962C8B-B14F-4D97-AF65-F5344CB8AC3E}">
        <p14:creationId xmlns:p14="http://schemas.microsoft.com/office/powerpoint/2010/main" val="4185835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16221</TotalTime>
  <Words>465</Words>
  <Application>Microsoft Macintosh PowerPoint</Application>
  <PresentationFormat>自定义</PresentationFormat>
  <Paragraphs>67</Paragraphs>
  <Slides>8</Slides>
  <Notes>4</Notes>
  <HiddenSlides>0</HiddenSlides>
  <MMClips>0</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8</vt:i4>
      </vt:variant>
    </vt:vector>
  </HeadingPairs>
  <TitlesOfParts>
    <vt:vector size="28" baseType="lpstr">
      <vt:lpstr>黑体</vt:lpstr>
      <vt:lpstr>华文细黑</vt:lpstr>
      <vt:lpstr>微软雅黑</vt:lpstr>
      <vt:lpstr>微软雅黑</vt:lpstr>
      <vt:lpstr>FrutigerNext LT Bold</vt:lpstr>
      <vt:lpstr>FrutigerNext LT Light</vt:lpstr>
      <vt:lpstr>FrutigerNext LT Medium</vt:lpstr>
      <vt:lpstr>GEETYPE-SkyGB-Flash Reguar</vt:lpstr>
      <vt:lpstr>Segoe UI</vt:lpstr>
      <vt:lpstr>Arial</vt:lpstr>
      <vt:lpstr>Calibri</vt:lpstr>
      <vt:lpstr>Franklin Gothic Book</vt:lpstr>
      <vt:lpstr>Gill Sans MT</vt:lpstr>
      <vt:lpstr>Wingdings</vt:lpstr>
      <vt:lpstr>Title1</vt:lpstr>
      <vt:lpstr>Title2</vt:lpstr>
      <vt:lpstr>content01</vt:lpstr>
      <vt:lpstr>Content02</vt:lpstr>
      <vt:lpstr>code01</vt:lpstr>
      <vt:lpstr>Thankyou</vt:lpstr>
      <vt:lpstr>PowerPoint 演示文稿</vt:lpstr>
      <vt:lpstr>PowerPoint 演示文稿</vt:lpstr>
      <vt:lpstr>人工智能发展与大规模分布式训练关系</vt:lpstr>
      <vt:lpstr>深度学习迎来大模型（Foundation Models）</vt:lpstr>
      <vt:lpstr>分布式深度学习的意义</vt:lpstr>
      <vt:lpstr>分布式深度学习的意义</vt:lpstr>
      <vt:lpstr>PowerPoint 演示文稿</vt:lpstr>
      <vt:lpstr>引用</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1852</cp:revision>
  <dcterms:created xsi:type="dcterms:W3CDTF">2015-01-14T10:38:57Z</dcterms:created>
  <dcterms:modified xsi:type="dcterms:W3CDTF">2022-12-15T02:33:14Z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