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16"/>
  </p:notesMasterIdLst>
  <p:handoutMasterIdLst>
    <p:handoutMasterId r:id="rId17"/>
  </p:handoutMasterIdLst>
  <p:sldIdLst>
    <p:sldId id="603" r:id="rId8"/>
    <p:sldId id="739" r:id="rId9"/>
    <p:sldId id="2404" r:id="rId10"/>
    <p:sldId id="2398" r:id="rId11"/>
    <p:sldId id="2412" r:id="rId12"/>
    <p:sldId id="2438" r:id="rId13"/>
    <p:sldId id="2397" r:id="rId14"/>
    <p:sldId id="582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1D1D1A"/>
    <a:srgbClr val="91A2BF"/>
    <a:srgbClr val="66BA36"/>
    <a:srgbClr val="595757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3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8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74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chenzomi12/DeepLearningSyste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chenzomi12.github.io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chenzomi12.github.io/" TargetMode="Externa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hyperlink" Target="https://chenzomi12.github.io/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1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  <p:sldLayoutId id="214748396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2024/4/25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1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421E41E-25FE-4842-8798-88978F11F5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031BE5-8FC5-7145-92DF-7B0C7111594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F3EEB2-690A-0745-AA9E-6880897ACCE4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651A2F6B-2323-9E47-A1B5-6F528B4EC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329E116C-E314-7C4D-B69B-534AAF19B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5E013300-C8F6-A64C-9177-2FD3EEC40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A276392-0EF8-8A4A-9769-D8C57C1A8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7645DF87-1C9A-D343-A427-BEFD81B97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9B4C204D-61ED-1346-AB9B-F842BF6CE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1F41706A-0119-5A41-AE42-359C91A5C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BAE5CBA0-BF5C-104C-B996-7544AB03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153A51EE-CA5D-A343-BC88-FBDF07E52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6009F35B-8A5A-874A-9454-8DA7D8E8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0FF7F59F-DB24-7D49-B4E9-2459E20AF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2B7FD974-44B9-BC4E-9D36-7C95F4D8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5ED5DA0-089E-844A-895F-35B28D14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F634482F-719D-3042-B8C5-7E4001AB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B7900C1B-6D11-704E-AB8A-31257319D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EEDC3C82-7C9F-5746-A257-9932D90A1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F7CD4BEC-2720-A647-AEB9-ED04C066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69B045C0-8237-9449-9EB4-7F42C348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E608577C-A8CC-A14F-BFA2-B11F1D26D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16D4E0D4-D9F6-E14F-AF14-BF7242EAE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EF3452F-F6B3-CE43-93F4-B1847DCE8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CEEFCCFB-3EF0-E54B-82F7-46CE8359F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98ECFF64-F8B5-A341-8D1F-15088FED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684278DE-BC74-B74C-A7A2-8D5B35874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CE782781-907B-F64E-AD13-43EC9097A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130BD659-CF8A-2C43-AA67-EC6C97D86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867BCAD4-F2F9-2B40-A39A-CF535E15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77CEFCE4-7823-AC45-AE9B-F883362E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319A2E8D-6A85-2D49-A823-4E2B258E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E9AB8895-1DFB-974D-B63E-08B85C61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49B8DB57-56C1-794F-A5E5-F5F0527F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1BD89A97-8A2F-404C-8F3E-81ECC302F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84C39EB1-6617-7841-AA45-E1766D88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979D9CA4-4926-554E-BF25-24D48AEB8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16B046C4-0657-5D44-895A-31C49918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9CDA7577-E022-3D4D-8D9C-3B0E0780B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1B99CAD1-03BC-654B-993D-387C8737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40A32DB2-38B9-5241-94FD-34834E8CD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9FE8405-6072-4447-8027-552BAAC57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DDE16A6-6055-794F-B9EE-FE994A41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A3A1AC52-7477-B043-875E-FC510A837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8C6AADD4-69AE-B94D-BE4D-6A3DB4C1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A726E8E1-4B3B-3541-B40F-E30D62E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0D71BAAA-577C-7D4D-98C5-F5598315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BB93B2C-A57E-E346-9827-3E7BB976D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120B39A1-950F-C947-8774-D9A3CBDFF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D2ECDBFC-2EF3-824C-8DEC-055491C5F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F9B98C56-208B-7D44-B56C-015E000C9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E8A1586-346A-1042-B5C5-190222662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B176F745-791F-D84D-81E2-65BBA4DB1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2016CB18-E5F0-2A47-8167-E2E7E27CD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B52403E2-9036-6640-BF72-C96D4ECEA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28C163B0-E0B6-F445-A292-6DF56287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338402F8-8DFC-3245-8566-CA2A7184A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D093EECD-2B36-D44B-80FE-91135712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9E54CDC3-25C7-6343-9813-8D885CDFD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C7D4F56-46F2-824A-8152-55A0175F6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F98648B8-27D0-DD4F-AA51-72DEC49F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5112ECFA-2F7A-9645-98EF-69EAC93E7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E348AFAA-438C-CE47-9362-97EEB68F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96E16173-29FC-CF47-AE9B-8002E1829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36731BA9-6469-EB47-97E6-4F97D408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066F11EF-F5EB-0243-BC57-E610F108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48DABFCC-C4BB-A547-B8D5-53D2C48B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E2C88544-71AA-124A-B0F9-C10CE639D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9EDD3A67-74D3-E54E-88C9-73C0424DD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A6009009-D5EF-7E40-8B27-A6F90CFCEC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A5F26F7F-9135-C04D-9CC8-EDA4517F5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04AD4C-8DD5-D94B-885C-B1BB0DF170A5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AFD12B-3B1B-DE44-B8E5-F9E8BEBD5E1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9325EA3D-706C-C84C-ADCF-069B4041E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DA350EC9-0850-CD48-AB9D-90D70D632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41DDDD49-5826-0F4E-BF89-F5A3E19A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5A22D26-7756-664F-8DCC-FC4E4D4DF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6D36C261-EB73-E940-9D42-1BCC0900E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26D024F2-4302-8C43-9482-3D32CF13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36268AD3-71BA-2644-99C2-C8F21DAB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4419DB16-536B-B54C-A5B4-E82895AAB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DD93C666-1F4E-7945-A5E4-A47CFD2D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A09F210F-D2A9-C04B-B859-F99D5131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82992443-7931-C448-B92D-3CA9E1FA9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AF8370F2-4337-3C41-9216-E89DCB5FB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19380DA-9FAA-914E-9A0C-C59E35D0C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24046A79-1E2F-314D-924B-D7AC74DE5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07BEEC8E-CAD0-C840-AECE-F2369A009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A1B17EEF-DB18-3C46-82FD-3CDEE86C8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79A8267F-DB81-D248-B7FA-8878B72C5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97161762-6867-1342-9953-ECE69EB5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0D59F16D-BA84-3944-9D11-D18A1180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4F61C433-240E-E74F-98FB-4B989040D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D24086D8-1F17-1946-9EB6-8C70C3894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95032465-8653-D645-9D71-C0161E19E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33CB5E46-566E-F043-9710-8A5A4E9D3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D104752F-DB78-AC48-9BC9-F283DCC9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BD7B7D29-5885-7B47-BF66-9B45BA440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C871026E-B5B3-4A4B-8BA8-EA67B1447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52F7932D-EE58-7140-A4F2-04C31D34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448BD57B-67F4-E345-A06B-63BECABD6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B1F04EB6-44EA-8D40-8AB0-AAE126D3E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7B952B24-62E2-1F4A-89ED-0A480B3B7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CF2B9021-28E8-B942-BB6D-E79D70074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50688F79-8F69-F44E-AB15-DDF95F10D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B831E89-3407-0E42-AD57-91A69591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CEF786F8-8247-134B-AE05-9428D6C2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DD063C0E-5CCA-E34C-A36D-0DF91B28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45D50D1C-6BBD-1647-A0DF-E47872B8E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76673378-5AA1-F545-92BE-649898B28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09D89134-A58E-B54C-8BCC-78929ABA6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102CED19-BEBF-2D48-B347-F8AD95876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6670EA6-320E-8345-BFFD-B2F366AC4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FD4BE8D8-45B2-2741-BC7B-79B2C93B6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217A030D-E322-2149-B0D3-62503F293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E2716297-95DA-104A-8028-F2E6C8B5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56E5A9BF-FCA6-564F-B6A6-A23DCEA03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AA41A61-322D-7A45-86C9-4FC236BC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86F9B252-4A1E-EF43-9AA0-F34C781E8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26A0702A-F73B-9A48-A971-6C4A8D760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7DF460BA-86DD-B449-B601-08E7EFA88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AAB8341-AE8C-A840-A1F0-6DD747DAE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ACC96753-8DDE-F341-A33C-1F248AC8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5F93F20A-E6AC-904B-9A80-0BB37270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F8CCD07B-C936-564B-B586-9FA40676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A27DC824-CA4B-BB47-B996-4D054E199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0A5A55F0-12E2-8F48-8D8F-B2594A86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422E76AD-AE6A-E448-A578-00C92E04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7317A86C-1DAF-4F4E-94A5-62F513460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57B9971-2E03-474C-A113-47C40C94C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490D217E-ACA3-5845-8FAA-A74FDCD4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FE901990-F25B-7245-B92F-CDB72819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BBFB37A6-FC31-8F42-AC0C-65B388551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F1F30EAA-8CDC-3541-8A3C-9745C8EE0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504EF502-8529-1847-99AD-88D4929DF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6D7C4F45-F87D-6E4F-8ECA-8E25FC2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2A9F253B-4709-D64D-BE23-B78E624A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44BC193B-4073-FE4A-A1C9-AD39F11E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6A04ABD4-BFDE-3740-B8AE-2DD4F654DF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59318164-53A5-CD49-BF69-F0ADE8BC2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  <p:sldLayoutId id="2147483979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707447-0FCC-074B-826A-17D517056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48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8B713-1474-034E-87C1-E100526817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96" y="4149951"/>
            <a:ext cx="676655" cy="676655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4B4C8F5-C78D-B149-9A25-9FB545F187F9}"/>
              </a:ext>
            </a:extLst>
          </p:cNvPr>
          <p:cNvSpPr txBox="1">
            <a:spLocks/>
          </p:cNvSpPr>
          <p:nvPr/>
        </p:nvSpPr>
        <p:spPr>
          <a:xfrm>
            <a:off x="852696" y="692696"/>
            <a:ext cx="5994153" cy="9535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en-US" altLang="zh-CN" sz="66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XXX</a:t>
            </a:r>
            <a:r>
              <a:rPr lang="zh-CN" altLang="en-US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系列之</a:t>
            </a:r>
            <a:r>
              <a:rPr lang="en-US" altLang="zh-CN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XXX</a:t>
            </a:r>
            <a:endParaRPr lang="zh-CN" altLang="en-US" sz="6600" kern="0" dirty="0">
              <a:solidFill>
                <a:schemeClr val="tx2"/>
              </a:solidFill>
              <a:latin typeface="Gill Sans MT" panose="020B0502020104020203" pitchFamily="34" charset="0"/>
              <a:ea typeface="+mj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4A9CB9F-4DA1-7140-97D3-DE0194B7B103}"/>
              </a:ext>
            </a:extLst>
          </p:cNvPr>
          <p:cNvSpPr txBox="1">
            <a:spLocks/>
          </p:cNvSpPr>
          <p:nvPr/>
        </p:nvSpPr>
        <p:spPr>
          <a:xfrm>
            <a:off x="726573" y="1877918"/>
            <a:ext cx="7870890" cy="1872208"/>
          </a:xfrm>
          <a:prstGeom prst="rect">
            <a:avLst/>
          </a:prstGeom>
          <a:gradFill flip="none" rotWithShape="1">
            <a:gsLst>
              <a:gs pos="29000">
                <a:schemeClr val="bg1">
                  <a:alpha val="0"/>
                </a:schemeClr>
              </a:gs>
              <a:gs pos="62000">
                <a:schemeClr val="bg1">
                  <a:alpha val="32000"/>
                </a:schemeClr>
              </a:gs>
              <a:gs pos="99000">
                <a:srgbClr val="91A2BF"/>
              </a:gs>
            </a:gsLst>
            <a:lin ang="0" scaled="0"/>
            <a:tileRect/>
          </a:gradFill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sz="96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大标题</a:t>
            </a:r>
            <a:endParaRPr lang="zh-CN" altLang="en-US" sz="11500" kern="0" dirty="0">
              <a:solidFill>
                <a:schemeClr val="tx2"/>
              </a:solidFill>
              <a:latin typeface="Gill Sans MT" panose="020B05020201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BC902-8E03-DB47-A6D1-4587F68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</a:t>
            </a:r>
            <a:r>
              <a:rPr lang="en-US" altLang="zh-CN" dirty="0">
                <a:latin typeface="+mj-ea"/>
                <a:sym typeface="Huawei Sans" panose="020C0503030203020204" pitchFamily="34" charset="0"/>
              </a:rPr>
              <a:t>XXX</a:t>
            </a:r>
            <a:r>
              <a:rPr lang="zh-CN" altLang="en-US" dirty="0">
                <a:latin typeface="+mj-ea"/>
                <a:sym typeface="Huawei Sans" panose="020C0503030203020204" pitchFamily="34" charset="0"/>
              </a:rPr>
              <a:t>系列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E275F-E2FC-CB4B-BF84-40CABBAE6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92D050"/>
                </a:solidFill>
              </a:rPr>
              <a:t>具体</a:t>
            </a:r>
            <a:r>
              <a:rPr lang="zh-CN" altLang="en-US" sz="2800" b="1" dirty="0">
                <a:solidFill>
                  <a:srgbClr val="92D050"/>
                </a:solidFill>
              </a:rPr>
              <a:t>内容</a:t>
            </a: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集群服务器架构：</a:t>
            </a:r>
            <a:r>
              <a:rPr lang="en-US" altLang="zh-CN" sz="2000" dirty="0">
                <a:latin typeface="Gill Sans MT" panose="020B0502020104020203" pitchFamily="34" charset="0"/>
              </a:rPr>
              <a:t>AI</a:t>
            </a:r>
            <a:r>
              <a:rPr lang="zh-CN" altLang="en-US" sz="2000" dirty="0">
                <a:latin typeface="Gill Sans MT" panose="020B0502020104020203" pitchFamily="34" charset="0"/>
              </a:rPr>
              <a:t>集群组成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参数服务器模式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同步与异步并行</a:t>
            </a:r>
            <a:endParaRPr lang="en-US" altLang="zh-CN" sz="2400" b="1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集群通信方式：</a:t>
            </a:r>
            <a:r>
              <a:rPr lang="zh-CN" altLang="en-US" sz="2000" dirty="0">
                <a:latin typeface="Gill Sans MT" panose="020B0502020104020203" pitchFamily="34" charset="0"/>
              </a:rPr>
              <a:t>通信硬件实现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集群组网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集群软件通信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通信实现方式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b="1" dirty="0">
                <a:latin typeface="Gill Sans MT" panose="020B0502020104020203" pitchFamily="34" charset="0"/>
              </a:rPr>
              <a:t>分布式存储系统</a:t>
            </a:r>
            <a:r>
              <a:rPr lang="zh-CN" altLang="en-US" sz="2000" b="1" dirty="0">
                <a:latin typeface="Gill Sans MT" panose="020B0502020104020203" pitchFamily="34" charset="0"/>
              </a:rPr>
              <a:t>：</a:t>
            </a:r>
            <a:r>
              <a:rPr lang="zh-CN" altLang="en-US" sz="2000" dirty="0">
                <a:latin typeface="Gill Sans MT" panose="020B0502020104020203" pitchFamily="34" charset="0"/>
              </a:rPr>
              <a:t>大模型权重存储方式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多级存储系统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集群回顾：</a:t>
            </a:r>
            <a:r>
              <a:rPr lang="en-US" altLang="zh-CN" sz="2000" dirty="0">
                <a:latin typeface="Gill Sans MT" panose="020B0502020104020203" pitchFamily="34" charset="0"/>
              </a:rPr>
              <a:t>NVIDIA</a:t>
            </a:r>
            <a:r>
              <a:rPr lang="zh-CN" altLang="en-US" sz="2000" dirty="0">
                <a:latin typeface="Gill Sans MT" panose="020B0502020104020203" pitchFamily="34" charset="0"/>
              </a:rPr>
              <a:t> 与 </a:t>
            </a:r>
            <a:r>
              <a:rPr lang="en-US" altLang="zh-CN" sz="2000" dirty="0">
                <a:latin typeface="Gill Sans MT" panose="020B0502020104020203" pitchFamily="34" charset="0"/>
              </a:rPr>
              <a:t>TPU</a:t>
            </a:r>
            <a:r>
              <a:rPr lang="zh-CN" altLang="en-US" sz="2000" dirty="0">
                <a:latin typeface="Gill Sans MT" panose="020B0502020104020203" pitchFamily="34" charset="0"/>
              </a:rPr>
              <a:t> 超级计算节点</a:t>
            </a:r>
            <a:r>
              <a:rPr lang="en-US" altLang="zh-CN" sz="2000" dirty="0">
                <a:latin typeface="Gill Sans MT" panose="020B0502020104020203" pitchFamily="34" charset="0"/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34799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CD9D-77C3-EB47-8BFB-9B427B06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关于本内容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04CFE-DBBB-2E4C-BF97-BFD0D2399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</p:spPr>
        <p:txBody>
          <a:bodyPr numCol="1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Gill Sans MT" panose="020B0502020104020203" pitchFamily="34" charset="0"/>
              </a:rPr>
              <a:t>AI</a:t>
            </a:r>
            <a:r>
              <a:rPr lang="zh-CN" altLang="en-US" sz="3200" b="1" dirty="0">
                <a:latin typeface="Gill Sans MT" panose="020B0502020104020203" pitchFamily="34" charset="0"/>
              </a:rPr>
              <a:t> 集群通信方式</a:t>
            </a:r>
            <a:endParaRPr lang="en-US" altLang="zh-CN" sz="3200" b="1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大模型对网络的挑战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片上网络拓扑架构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集群组网拓扑架构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en-US" altLang="zh-CN" sz="2800" dirty="0">
                <a:latin typeface="Gill Sans MT" panose="020B0502020104020203" pitchFamily="34" charset="0"/>
              </a:rPr>
              <a:t>AI</a:t>
            </a:r>
            <a:r>
              <a:rPr lang="zh-CN" altLang="en-US" sz="2800" dirty="0">
                <a:latin typeface="Gill Sans MT" panose="020B0502020104020203" pitchFamily="34" charset="0"/>
              </a:rPr>
              <a:t> 集群组网案例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E952D9-135D-374F-B402-A8304689DAD1}"/>
              </a:ext>
            </a:extLst>
          </p:cNvPr>
          <p:cNvSpPr txBox="1">
            <a:spLocks/>
          </p:cNvSpPr>
          <p:nvPr/>
        </p:nvSpPr>
        <p:spPr>
          <a:xfrm>
            <a:off x="6282179" y="1923393"/>
            <a:ext cx="5290949" cy="4314121"/>
          </a:xfrm>
          <a:prstGeom prst="rect">
            <a:avLst/>
          </a:prstGeom>
          <a:noFill/>
        </p:spPr>
        <p:txBody>
          <a:bodyPr numCol="1" anchor="ctr"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2747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103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459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814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170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526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3456" lvl="1" indent="-514350">
              <a:buFont typeface="+mj-lt"/>
              <a:buAutoNum type="arabicPeriod" startAt="5"/>
            </a:pPr>
            <a:r>
              <a:rPr lang="en-US" altLang="zh-CN" sz="2800" dirty="0"/>
              <a:t>GPU</a:t>
            </a:r>
            <a:r>
              <a:rPr lang="zh-CN" altLang="en-US" sz="2800" dirty="0"/>
              <a:t>通信技术发展</a:t>
            </a:r>
          </a:p>
          <a:p>
            <a:pPr marL="696306" lvl="1" indent="-457200">
              <a:buFont typeface="+mj-lt"/>
              <a:buAutoNum type="arabicPeriod" startAt="5"/>
            </a:pPr>
            <a:r>
              <a:rPr lang="zh-CN" altLang="en-US" sz="2800" dirty="0"/>
              <a:t>通信算法原理</a:t>
            </a:r>
          </a:p>
          <a:p>
            <a:pPr marL="696306" lvl="1" indent="-457200">
              <a:buFont typeface="+mj-lt"/>
              <a:buAutoNum type="arabicPeriod" startAt="5"/>
            </a:pPr>
            <a:r>
              <a:rPr lang="zh-CN" altLang="en-US" sz="2800" dirty="0"/>
              <a:t>集合通信原语</a:t>
            </a:r>
          </a:p>
        </p:txBody>
      </p:sp>
    </p:spTree>
    <p:extLst>
      <p:ext uri="{BB962C8B-B14F-4D97-AF65-F5344CB8AC3E}">
        <p14:creationId xmlns:p14="http://schemas.microsoft.com/office/powerpoint/2010/main" val="114604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小标题哦</a:t>
            </a:r>
          </a:p>
        </p:txBody>
      </p:sp>
    </p:spTree>
    <p:extLst>
      <p:ext uri="{BB962C8B-B14F-4D97-AF65-F5344CB8AC3E}">
        <p14:creationId xmlns:p14="http://schemas.microsoft.com/office/powerpoint/2010/main" val="335370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5126C3-2EE5-2945-9F31-5B7FEE8E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NoC</a:t>
            </a:r>
            <a:r>
              <a:rPr lang="zh-CN" altLang="en-US" dirty="0"/>
              <a:t> 拓扑结构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0FCFBE5-D855-C14E-A6E0-1F2B380ED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02517"/>
            <a:ext cx="10963473" cy="589190"/>
          </a:xfrm>
        </p:spPr>
        <p:txBody>
          <a:bodyPr/>
          <a:lstStyle/>
          <a:p>
            <a:r>
              <a:rPr lang="zh-CN" altLang="en-US" dirty="0"/>
              <a:t>拓扑结构（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）：共享信道 </a:t>
            </a:r>
            <a:r>
              <a:rPr lang="en-US" altLang="zh-CN" dirty="0"/>
              <a:t>channel</a:t>
            </a:r>
            <a:r>
              <a:rPr lang="zh-CN" altLang="en-US" dirty="0"/>
              <a:t> 和节点 </a:t>
            </a:r>
            <a:r>
              <a:rPr lang="en-US" altLang="zh-CN" dirty="0"/>
              <a:t>Nodes</a:t>
            </a:r>
            <a:r>
              <a:rPr lang="zh-CN" altLang="en-US" dirty="0"/>
              <a:t> 的排列组合形式。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9B4DA2-DB8A-3546-B932-5670C1EB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1" y="3260677"/>
            <a:ext cx="2963891" cy="19383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D1AEF-39F9-8D40-AEF5-6C4B4A8B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83" y="2752677"/>
            <a:ext cx="3301977" cy="2839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24ADD3-3F64-EB45-808B-6AE71979C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873" y="2390727"/>
            <a:ext cx="3324516" cy="34822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F3C3DB-48DA-4540-984E-C29E27A9EC89}"/>
              </a:ext>
            </a:extLst>
          </p:cNvPr>
          <p:cNvSpPr/>
          <p:nvPr/>
        </p:nvSpPr>
        <p:spPr>
          <a:xfrm>
            <a:off x="84179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B1DF34-5326-A448-BBBB-7ACF46BA05EA}"/>
              </a:ext>
            </a:extLst>
          </p:cNvPr>
          <p:cNvSpPr/>
          <p:nvPr/>
        </p:nvSpPr>
        <p:spPr>
          <a:xfrm>
            <a:off x="493676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0A5FEA-02B4-CC4F-8BC9-9CD30CA7A421}"/>
              </a:ext>
            </a:extLst>
          </p:cNvPr>
          <p:cNvSpPr/>
          <p:nvPr/>
        </p:nvSpPr>
        <p:spPr>
          <a:xfrm>
            <a:off x="899382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F747FE4-5D8D-5544-876E-33AB494A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384" y="5924400"/>
            <a:ext cx="4898614" cy="47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N.</a:t>
            </a:r>
            <a:r>
              <a:rPr lang="zh-CN" altLang="en-US" dirty="0"/>
              <a:t> 总结与思考</a:t>
            </a:r>
          </a:p>
        </p:txBody>
      </p:sp>
    </p:spTree>
    <p:extLst>
      <p:ext uri="{BB962C8B-B14F-4D97-AF65-F5344CB8AC3E}">
        <p14:creationId xmlns:p14="http://schemas.microsoft.com/office/powerpoint/2010/main" val="17592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D6137EB-F023-EF48-BB4E-6D27BB5B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Huawei Sans" panose="020C0503030203020204" pitchFamily="34" charset="0"/>
              </a:rPr>
              <a:t>正则匹配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B9F16C1-DCF7-8F4F-B261-A76B7394D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6" y="1158389"/>
            <a:ext cx="11161240" cy="50074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中文英文开头间隔  </a:t>
            </a:r>
            <a:r>
              <a:rPr lang="en-US" altLang="zh-CN" dirty="0"/>
              <a:t>([\u4e00-\u9fa5])([a-</a:t>
            </a:r>
            <a:r>
              <a:rPr lang="en-US" altLang="zh-CN" dirty="0" err="1"/>
              <a:t>zA</a:t>
            </a:r>
            <a:r>
              <a:rPr lang="en-US" altLang="zh-CN" dirty="0"/>
              <a:t>-Z])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中文英文结尾间隔  </a:t>
            </a:r>
            <a:r>
              <a:rPr lang="en-US" altLang="zh-CN" dirty="0"/>
              <a:t>([a-</a:t>
            </a:r>
            <a:r>
              <a:rPr lang="en-US" altLang="zh-CN" dirty="0" err="1"/>
              <a:t>zA</a:t>
            </a:r>
            <a:r>
              <a:rPr lang="en-US" altLang="zh-CN" dirty="0"/>
              <a:t>-Z])([\u4e00-\u9fa5])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数字开头间隔  </a:t>
            </a:r>
            <a:r>
              <a:rPr lang="en-US" altLang="zh-CN" dirty="0"/>
              <a:t>([\u4e00-\u9fa5])([0-9])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数字结尾间隔  </a:t>
            </a:r>
            <a:r>
              <a:rPr lang="en-US" altLang="zh-CN" dirty="0"/>
              <a:t>([0-9])([\u4e00-\u9fa5])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</p:txBody>
      </p:sp>
    </p:spTree>
    <p:extLst>
      <p:ext uri="{BB962C8B-B14F-4D97-AF65-F5344CB8AC3E}">
        <p14:creationId xmlns:p14="http://schemas.microsoft.com/office/powerpoint/2010/main" val="261071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28360</TotalTime>
  <Words>217</Words>
  <Application>Microsoft Macintosh PowerPoint</Application>
  <PresentationFormat>自定义</PresentationFormat>
  <Paragraphs>31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Microsoft YaHei</vt:lpstr>
      <vt:lpstr>Microsoft YaHei</vt:lpstr>
      <vt:lpstr>ACGN-MiaoGB-Flash</vt:lpstr>
      <vt:lpstr>Arial</vt:lpstr>
      <vt:lpstr>Calibri</vt:lpstr>
      <vt:lpstr>Futura 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关于XXX系列</vt:lpstr>
      <vt:lpstr>关于本内容</vt:lpstr>
      <vt:lpstr>PowerPoint 演示文稿</vt:lpstr>
      <vt:lpstr>NoC 拓扑结构</vt:lpstr>
      <vt:lpstr>PowerPoint 演示文稿</vt:lpstr>
      <vt:lpstr>正则匹配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8825</cp:revision>
  <cp:lastPrinted>2023-09-08T09:14:01Z</cp:lastPrinted>
  <dcterms:created xsi:type="dcterms:W3CDTF">2020-08-28T08:44:19Z</dcterms:created>
  <dcterms:modified xsi:type="dcterms:W3CDTF">2024-04-25T06:31:35Z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