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55" r:id="rId3"/>
    <p:sldMasterId id="2147483939" r:id="rId4"/>
    <p:sldMasterId id="2147483948" r:id="rId5"/>
    <p:sldMasterId id="2147483950" r:id="rId6"/>
    <p:sldMasterId id="2147483683" r:id="rId7"/>
  </p:sldMasterIdLst>
  <p:notesMasterIdLst>
    <p:notesMasterId r:id="rId27"/>
  </p:notesMasterIdLst>
  <p:handoutMasterIdLst>
    <p:handoutMasterId r:id="rId28"/>
  </p:handoutMasterIdLst>
  <p:sldIdLst>
    <p:sldId id="603" r:id="rId8"/>
    <p:sldId id="2176" r:id="rId9"/>
    <p:sldId id="1800" r:id="rId10"/>
    <p:sldId id="2175" r:id="rId11"/>
    <p:sldId id="2179" r:id="rId12"/>
    <p:sldId id="2145" r:id="rId13"/>
    <p:sldId id="2146" r:id="rId14"/>
    <p:sldId id="2180" r:id="rId15"/>
    <p:sldId id="2181" r:id="rId16"/>
    <p:sldId id="2183" r:id="rId17"/>
    <p:sldId id="2149" r:id="rId18"/>
    <p:sldId id="2150" r:id="rId19"/>
    <p:sldId id="2153" r:id="rId20"/>
    <p:sldId id="2154" r:id="rId21"/>
    <p:sldId id="2186" r:id="rId22"/>
    <p:sldId id="2159" r:id="rId23"/>
    <p:sldId id="2160" r:id="rId24"/>
    <p:sldId id="2115" r:id="rId25"/>
    <p:sldId id="582" r:id="rId26"/>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FFFF00"/>
    <a:srgbClr val="E4EBEA"/>
    <a:srgbClr val="FFFFFF"/>
    <a:srgbClr val="221815"/>
    <a:srgbClr val="E9002F"/>
    <a:srgbClr val="F2F2F2"/>
    <a:srgbClr val="66BA36"/>
    <a:srgbClr val="3DB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3" autoAdjust="0"/>
    <p:restoredTop sz="96291" autoAdjust="0"/>
  </p:normalViewPr>
  <p:slideViewPr>
    <p:cSldViewPr snapToGrid="0" snapToObjects="1">
      <p:cViewPr varScale="1">
        <p:scale>
          <a:sx n="122" d="100"/>
          <a:sy n="122" d="100"/>
        </p:scale>
        <p:origin x="272" y="2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12/10/23</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Picture 6" descr="C:\Users\z00205060\Desktop\CP项目\规范类文件\新建文件夹\巴展视觉物料规范-18.jpg">
            <a:extLst>
              <a:ext uri="{FF2B5EF4-FFF2-40B4-BE49-F238E27FC236}">
                <a16:creationId xmlns:a16="http://schemas.microsoft.com/office/drawing/2014/main" id="{60D4CF4B-3D9D-564E-9AB4-9D3074BC013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93" y="32809"/>
            <a:ext cx="12196763" cy="6856951"/>
          </a:xfrm>
          <a:prstGeom prst="rect">
            <a:avLst/>
          </a:prstGeom>
          <a:noFill/>
        </p:spPr>
      </p:pic>
      <p:sp>
        <p:nvSpPr>
          <p:cNvPr id="6" name="Text Placeholder 5">
            <a:extLst>
              <a:ext uri="{FF2B5EF4-FFF2-40B4-BE49-F238E27FC236}">
                <a16:creationId xmlns:a16="http://schemas.microsoft.com/office/drawing/2014/main" id="{7FC97DCE-0896-AD42-9AE0-7F25594CD249}"/>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rgbClr val="374154"/>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7" name="Title 1">
            <a:extLst>
              <a:ext uri="{FF2B5EF4-FFF2-40B4-BE49-F238E27FC236}">
                <a16:creationId xmlns:a16="http://schemas.microsoft.com/office/drawing/2014/main" id="{741B8501-68C3-364E-8EDD-CD53B0A6B55F}"/>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10051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88278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advClick="0">
        <p159:morph option="byObject"/>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306286"/>
            <a:ext cx="5290949" cy="493122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306286"/>
            <a:ext cx="5290949" cy="4931228"/>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566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344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1757" y="476672"/>
            <a:ext cx="11161239"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3" name="内容占位符 2"/>
          <p:cNvSpPr>
            <a:spLocks noGrp="1"/>
          </p:cNvSpPr>
          <p:nvPr>
            <p:ph sz="half" idx="1"/>
          </p:nvPr>
        </p:nvSpPr>
        <p:spPr>
          <a:xfrm>
            <a:off x="481757" y="1306285"/>
            <a:ext cx="11161240" cy="4985657"/>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5430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4822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251857"/>
            <a:ext cx="10963473" cy="5103223"/>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922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4158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208314"/>
            <a:ext cx="5290949" cy="520121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208314"/>
            <a:ext cx="5290949" cy="520121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2352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81419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47213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4912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53555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355844"/>
            <a:ext cx="5290949" cy="505368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355844"/>
            <a:ext cx="5290949" cy="505368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4814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484784"/>
            <a:ext cx="11161240" cy="4525736"/>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92252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00821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28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861184-AC94-6541-A9F6-3504B6AC75C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9" name="Text Placeholder 5">
            <a:extLst>
              <a:ext uri="{FF2B5EF4-FFF2-40B4-BE49-F238E27FC236}">
                <a16:creationId xmlns:a16="http://schemas.microsoft.com/office/drawing/2014/main" id="{011094E6-4D5B-8C42-9657-10EE07AF670A}"/>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chemeClr val="tx2"/>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6" name="Title 1">
            <a:extLst>
              <a:ext uri="{FF2B5EF4-FFF2-40B4-BE49-F238E27FC236}">
                <a16:creationId xmlns:a16="http://schemas.microsoft.com/office/drawing/2014/main" id="{9EC68140-F31D-D449-AB97-7D3A7E7A49B7}"/>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FFFFFF"/>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27503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24835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7974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chenzomi12/DeepLearningSyste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chenzomi12.github.io/"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hyperlink" Target="https://chenzomi12.github.io/" TargetMode="Externa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hyperlink" Target="https://chenzomi12.github.io/" TargetMode="External"/><Relationship Id="rId5" Type="http://schemas.openxmlformats.org/officeDocument/2006/relationships/slideLayout" Target="../slideLayouts/slideLayout18.xml"/><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chenzomi12.github.io/" TargetMode="External"/><Relationship Id="rId3" Type="http://schemas.openxmlformats.org/officeDocument/2006/relationships/slideLayout" Target="../slideLayouts/slideLayout23.xml"/><Relationship Id="rId7"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9.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5.xml"/><Relationship Id="rId4" Type="http://schemas.openxmlformats.org/officeDocument/2006/relationships/hyperlink" Target="https://chenzomi12.github.io/"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6.xml"/><Relationship Id="rId4" Type="http://schemas.openxmlformats.org/officeDocument/2006/relationships/hyperlink" Target="https://chenzomi12.github.io/"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7.xml"/><Relationship Id="rId1" Type="http://schemas.openxmlformats.org/officeDocument/2006/relationships/slideLayout" Target="../slideLayouts/slideLayout27.xml"/><Relationship Id="rId6" Type="http://schemas.openxmlformats.org/officeDocument/2006/relationships/hyperlink" Target="https://github.com/chenzomi12/DeepLearningSystem" TargetMode="Externa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53765" y="6469851"/>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1281791" y="654262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8" name="副标题 2">
            <a:extLst>
              <a:ext uri="{FF2B5EF4-FFF2-40B4-BE49-F238E27FC236}">
                <a16:creationId xmlns:a16="http://schemas.microsoft.com/office/drawing/2014/main" id="{856DBD81-A7BD-584A-94D7-31E1EFFD9F98}"/>
              </a:ext>
            </a:extLst>
          </p:cNvPr>
          <p:cNvSpPr txBox="1">
            <a:spLocks/>
          </p:cNvSpPr>
          <p:nvPr userDrawn="1"/>
        </p:nvSpPr>
        <p:spPr bwMode="auto">
          <a:xfrm>
            <a:off x="8474645" y="6263990"/>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11"/>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12" cstate="print">
            <a:alphaModFix amt="70000"/>
            <a:extLst>
              <a:ext uri="{28A0092B-C50C-407E-A947-70E740481C1C}">
                <a14:useLocalDpi xmlns:a14="http://schemas.microsoft.com/office/drawing/2010/main"/>
              </a:ext>
            </a:extLst>
          </a:blip>
          <a:stretch>
            <a:fillRect/>
          </a:stretch>
        </p:blipFill>
        <p:spPr>
          <a:xfrm>
            <a:off x="337741" y="6548541"/>
            <a:ext cx="144000" cy="144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474645" y="6468770"/>
            <a:ext cx="3603206" cy="261354"/>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46" r:id="rId1"/>
    <p:sldLayoutId id="2147483970" r:id="rId2"/>
    <p:sldLayoutId id="2147483947" r:id="rId3"/>
    <p:sldLayoutId id="2147483819" r:id="rId4"/>
    <p:sldLayoutId id="2147483820" r:id="rId5"/>
    <p:sldLayoutId id="2147483892" r:id="rId6"/>
    <p:sldLayoutId id="2147483824" r:id="rId7"/>
    <p:sldLayoutId id="2147483968" r:id="rId8"/>
    <p:sldLayoutId id="2147483969"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65440" y="6413378"/>
            <a:ext cx="2845912" cy="366182"/>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2023/12/10</a:t>
            </a:fld>
            <a:endParaRPr lang="zh-CN" altLang="en-US" dirty="0">
              <a:solidFill>
                <a:prstClr val="black"/>
              </a:solidFill>
            </a:endParaRPr>
          </a:p>
        </p:txBody>
      </p:sp>
      <p:sp>
        <p:nvSpPr>
          <p:cNvPr id="10" name="Rectangle 86"/>
          <p:cNvSpPr>
            <a:spLocks noChangeArrowheads="1"/>
          </p:cNvSpPr>
          <p:nvPr userDrawn="1"/>
        </p:nvSpPr>
        <p:spPr bwMode="auto">
          <a:xfrm>
            <a:off x="9514255"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7" name="TextBox 2">
            <a:extLst>
              <a:ext uri="{FF2B5EF4-FFF2-40B4-BE49-F238E27FC236}">
                <a16:creationId xmlns:a16="http://schemas.microsoft.com/office/drawing/2014/main" id="{4516A7C5-B605-6B44-A7BE-28ADB9219092}"/>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 name="图片 7">
            <a:extLst>
              <a:ext uri="{FF2B5EF4-FFF2-40B4-BE49-F238E27FC236}">
                <a16:creationId xmlns:a16="http://schemas.microsoft.com/office/drawing/2014/main" id="{295495ED-F2F9-A345-AD2E-98BB16884A21}"/>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9" name="副标题 2">
            <a:extLst>
              <a:ext uri="{FF2B5EF4-FFF2-40B4-BE49-F238E27FC236}">
                <a16:creationId xmlns:a16="http://schemas.microsoft.com/office/drawing/2014/main" id="{9B5DC586-B9B6-944A-9389-8211B4B1FD1F}"/>
              </a:ext>
            </a:extLst>
          </p:cNvPr>
          <p:cNvSpPr txBox="1">
            <a:spLocks/>
          </p:cNvSpPr>
          <p:nvPr userDrawn="1"/>
        </p:nvSpPr>
        <p:spPr bwMode="auto">
          <a:xfrm>
            <a:off x="9817349" y="6460188"/>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7">
                  <a:extLst>
                    <a:ext uri="{A12FA001-AC4F-418D-AE19-62706E023703}">
                      <ahyp:hlinkClr xmlns:ahyp="http://schemas.microsoft.com/office/drawing/2018/hyperlinkcolor" val="tx"/>
                    </a:ext>
                  </a:extLst>
                </a:hlinkClick>
              </a:rPr>
              <a:t>https://chenzomi12.github.io/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7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32E328A-0E7B-D747-843C-A7F1DB0AF41E}"/>
              </a:ext>
            </a:extLst>
          </p:cNvPr>
          <p:cNvSpPr/>
          <p:nvPr userDrawn="1"/>
        </p:nvSpPr>
        <p:spPr bwMode="auto">
          <a:xfrm>
            <a:off x="-11430" y="4558094"/>
            <a:ext cx="12230643" cy="2842586"/>
          </a:xfrm>
          <a:prstGeom prst="rect">
            <a:avLst/>
          </a:prstGeom>
          <a:blipFill dpi="0" rotWithShape="1">
            <a:blip r:embed="rId9"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8" name="Rectangle 86">
            <a:extLst>
              <a:ext uri="{FF2B5EF4-FFF2-40B4-BE49-F238E27FC236}">
                <a16:creationId xmlns:a16="http://schemas.microsoft.com/office/drawing/2014/main" id="{596E891C-ADFE-FE42-86C8-8EDC78CF6786}"/>
              </a:ext>
            </a:extLst>
          </p:cNvPr>
          <p:cNvSpPr>
            <a:spLocks noChangeArrowheads="1"/>
          </p:cNvSpPr>
          <p:nvPr userDrawn="1"/>
        </p:nvSpPr>
        <p:spPr bwMode="auto">
          <a:xfrm>
            <a:off x="9960570"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2" name="TextBox 2">
            <a:extLst>
              <a:ext uri="{FF2B5EF4-FFF2-40B4-BE49-F238E27FC236}">
                <a16:creationId xmlns:a16="http://schemas.microsoft.com/office/drawing/2014/main" id="{8A3F60EC-F50D-F64E-B345-0B2C9F4821B7}"/>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96F034E5-6103-534F-B0F4-B7D7DF211DA4}"/>
              </a:ext>
            </a:extLst>
          </p:cNvPr>
          <p:cNvPicPr>
            <a:picLocks noChangeAspect="1"/>
          </p:cNvPicPr>
          <p:nvPr userDrawn="1"/>
        </p:nvPicPr>
        <p:blipFill>
          <a:blip r:embed="rId10"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15" name="副标题 2">
            <a:extLst>
              <a:ext uri="{FF2B5EF4-FFF2-40B4-BE49-F238E27FC236}">
                <a16:creationId xmlns:a16="http://schemas.microsoft.com/office/drawing/2014/main" id="{4B07DACC-B4E5-4B4D-86E1-34D39B2A3680}"/>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11">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03698872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56" r:id="rId4"/>
    <p:sldLayoutId id="2147483957" r:id="rId5"/>
    <p:sldLayoutId id="2147483958" r:id="rId6"/>
    <p:sldLayoutId id="2147483959"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1588"/>
            <a:ext cx="12193588" cy="6856412"/>
          </a:xfrm>
          <a:prstGeom prst="rect">
            <a:avLst/>
          </a:prstGeom>
        </p:spPr>
      </p:pic>
      <p:sp>
        <p:nvSpPr>
          <p:cNvPr id="12" name="TextBox 2">
            <a:extLst>
              <a:ext uri="{FF2B5EF4-FFF2-40B4-BE49-F238E27FC236}">
                <a16:creationId xmlns:a16="http://schemas.microsoft.com/office/drawing/2014/main" id="{D0F0DA3C-4AEC-1B44-8AA0-10080BFDF727}"/>
              </a:ext>
            </a:extLst>
          </p:cNvPr>
          <p:cNvSpPr txBox="1"/>
          <p:nvPr userDrawn="1"/>
        </p:nvSpPr>
        <p:spPr>
          <a:xfrm>
            <a:off x="553765" y="639958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0EE15CAA-5A2E-4946-9092-2C7A7D278222}"/>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337741" y="6475321"/>
            <a:ext cx="144000" cy="144000"/>
          </a:xfrm>
          <a:prstGeom prst="ellipse">
            <a:avLst/>
          </a:prstGeom>
          <a:ln w="12700" cap="rnd">
            <a:solidFill>
              <a:schemeClr val="bg1"/>
            </a:solidFill>
            <a:prstDash val="solid"/>
          </a:ln>
          <a:effectLst/>
        </p:spPr>
      </p:pic>
      <p:sp>
        <p:nvSpPr>
          <p:cNvPr id="2" name="矩形 1">
            <a:extLst>
              <a:ext uri="{FF2B5EF4-FFF2-40B4-BE49-F238E27FC236}">
                <a16:creationId xmlns:a16="http://schemas.microsoft.com/office/drawing/2014/main" id="{F4E50312-EC01-E14B-87D5-C18323A16206}"/>
              </a:ext>
            </a:extLst>
          </p:cNvPr>
          <p:cNvSpPr/>
          <p:nvPr userDrawn="1"/>
        </p:nvSpPr>
        <p:spPr>
          <a:xfrm>
            <a:off x="9842577" y="6399588"/>
            <a:ext cx="2250191" cy="29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副标题 2">
            <a:extLst>
              <a:ext uri="{FF2B5EF4-FFF2-40B4-BE49-F238E27FC236}">
                <a16:creationId xmlns:a16="http://schemas.microsoft.com/office/drawing/2014/main" id="{2F3A5196-93C8-7342-BB74-67DE83BC2506}"/>
              </a:ext>
            </a:extLst>
          </p:cNvPr>
          <p:cNvSpPr txBox="1">
            <a:spLocks/>
          </p:cNvSpPr>
          <p:nvPr userDrawn="1"/>
        </p:nvSpPr>
        <p:spPr bwMode="auto">
          <a:xfrm>
            <a:off x="9741757" y="6414035"/>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8">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7" name="Rectangle 86">
            <a:extLst>
              <a:ext uri="{FF2B5EF4-FFF2-40B4-BE49-F238E27FC236}">
                <a16:creationId xmlns:a16="http://schemas.microsoft.com/office/drawing/2014/main" id="{AD9A1659-E87F-E546-B389-F66C7042FDE4}"/>
              </a:ext>
            </a:extLst>
          </p:cNvPr>
          <p:cNvSpPr>
            <a:spLocks noChangeArrowheads="1"/>
          </p:cNvSpPr>
          <p:nvPr userDrawn="1"/>
        </p:nvSpPr>
        <p:spPr bwMode="auto">
          <a:xfrm>
            <a:off x="9906141" y="640480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852570041"/>
      </p:ext>
    </p:extLst>
  </p:cSld>
  <p:clrMap bg1="lt1" tx1="dk1" bg2="lt2" tx2="dk2" accent1="accent1" accent2="accent2" accent3="accent3" accent4="accent4" accent5="accent5" accent6="accent6" hlink="hlink" folHlink="folHlink"/>
  <p:sldLayoutIdLst>
    <p:sldLayoutId id="2147483940" r:id="rId1"/>
    <p:sldLayoutId id="2147483952" r:id="rId2"/>
    <p:sldLayoutId id="2147483953" r:id="rId3"/>
    <p:sldLayoutId id="21474839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2" name="Rectangle 86">
            <a:extLst>
              <a:ext uri="{FF2B5EF4-FFF2-40B4-BE49-F238E27FC236}">
                <a16:creationId xmlns:a16="http://schemas.microsoft.com/office/drawing/2014/main" id="{65B40F25-7ED0-DA44-873E-DE48E987AA5F}"/>
              </a:ext>
            </a:extLst>
          </p:cNvPr>
          <p:cNvSpPr>
            <a:spLocks noChangeArrowheads="1"/>
          </p:cNvSpPr>
          <p:nvPr userDrawn="1"/>
        </p:nvSpPr>
        <p:spPr bwMode="auto">
          <a:xfrm>
            <a:off x="9862598"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tx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tx1"/>
              </a:solidFill>
              <a:ea typeface="MS PGothic" pitchFamily="34" charset="-128"/>
              <a:cs typeface="Arial" panose="020B0604020202020204" pitchFamily="34" charset="0"/>
            </a:endParaRPr>
          </a:p>
        </p:txBody>
      </p:sp>
      <p:sp>
        <p:nvSpPr>
          <p:cNvPr id="83" name="TextBox 2">
            <a:extLst>
              <a:ext uri="{FF2B5EF4-FFF2-40B4-BE49-F238E27FC236}">
                <a16:creationId xmlns:a16="http://schemas.microsoft.com/office/drawing/2014/main" id="{4524BBE9-A135-9D4C-B5DA-EC77D9031BE3}"/>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4" name="图片 83">
            <a:extLst>
              <a:ext uri="{FF2B5EF4-FFF2-40B4-BE49-F238E27FC236}">
                <a16:creationId xmlns:a16="http://schemas.microsoft.com/office/drawing/2014/main" id="{8EF22C0A-C092-9D44-935D-3F2615ADD0E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rgbClr val="FFFFFF"/>
            </a:solidFill>
            <a:prstDash val="solid"/>
          </a:ln>
          <a:effectLst/>
        </p:spPr>
      </p:pic>
      <p:sp>
        <p:nvSpPr>
          <p:cNvPr id="85" name="副标题 2">
            <a:extLst>
              <a:ext uri="{FF2B5EF4-FFF2-40B4-BE49-F238E27FC236}">
                <a16:creationId xmlns:a16="http://schemas.microsoft.com/office/drawing/2014/main" id="{F80BDD25-4FFE-8346-B91D-05FC840C1CB7}"/>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8" name="Rectangle 86">
            <a:extLst>
              <a:ext uri="{FF2B5EF4-FFF2-40B4-BE49-F238E27FC236}">
                <a16:creationId xmlns:a16="http://schemas.microsoft.com/office/drawing/2014/main" id="{000111CB-2117-444A-9289-896A0F1B9BC4}"/>
              </a:ext>
            </a:extLst>
          </p:cNvPr>
          <p:cNvSpPr>
            <a:spLocks noChangeArrowheads="1"/>
          </p:cNvSpPr>
          <p:nvPr userDrawn="1"/>
        </p:nvSpPr>
        <p:spPr bwMode="auto">
          <a:xfrm>
            <a:off x="9949686"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bg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bg1"/>
              </a:solidFill>
              <a:ea typeface="MS PGothic" pitchFamily="34" charset="-128"/>
              <a:cs typeface="Arial" panose="020B0604020202020204" pitchFamily="34" charset="0"/>
            </a:endParaRPr>
          </a:p>
        </p:txBody>
      </p:sp>
      <p:sp>
        <p:nvSpPr>
          <p:cNvPr id="79" name="TextBox 2">
            <a:extLst>
              <a:ext uri="{FF2B5EF4-FFF2-40B4-BE49-F238E27FC236}">
                <a16:creationId xmlns:a16="http://schemas.microsoft.com/office/drawing/2014/main" id="{BCDC607C-3149-044F-8977-A532DBE97944}"/>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0" name="图片 79">
            <a:extLst>
              <a:ext uri="{FF2B5EF4-FFF2-40B4-BE49-F238E27FC236}">
                <a16:creationId xmlns:a16="http://schemas.microsoft.com/office/drawing/2014/main" id="{EEEA841A-6AA9-F640-A661-DC91BD568C6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81" name="副标题 2">
            <a:extLst>
              <a:ext uri="{FF2B5EF4-FFF2-40B4-BE49-F238E27FC236}">
                <a16:creationId xmlns:a16="http://schemas.microsoft.com/office/drawing/2014/main" id="{36453C5E-EF89-1E40-88D2-12E883E91FB5}"/>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bg1"/>
                </a:solidFill>
                <a:latin typeface="Gill Sans MT" panose="020B0502020104020203" pitchFamily="34" charset="0"/>
                <a:ea typeface="+mj-ea"/>
                <a:cs typeface="Futura Medium" panose="020B0602020204020303" pitchFamily="34" charset="-79"/>
              </a:rPr>
              <a:t>Course</a:t>
            </a:r>
            <a:r>
              <a:rPr lang="zh-CN" altLang="en-US" sz="1000" b="0" dirty="0">
                <a:solidFill>
                  <a:schemeClr val="bg1"/>
                </a:solidFill>
                <a:latin typeface="Gill Sans MT" panose="020B0502020104020203" pitchFamily="34" charset="0"/>
                <a:ea typeface="+mj-ea"/>
                <a:cs typeface="Futura Medium" panose="020B0602020204020303" pitchFamily="34" charset="-79"/>
              </a:rPr>
              <a:t> </a:t>
            </a:r>
            <a:r>
              <a:rPr lang="en-US" altLang="zh-CN" sz="1000" b="0" dirty="0">
                <a:solidFill>
                  <a:schemeClr val="bg1"/>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2023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203300" y="4709847"/>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87276" y="4788537"/>
            <a:ext cx="144000" cy="144000"/>
          </a:xfrm>
          <a:prstGeom prst="ellipse">
            <a:avLst/>
          </a:prstGeom>
          <a:ln w="28575" cap="rnd">
            <a:solidFill>
              <a:schemeClr val="tx2"/>
            </a:solidFill>
            <a:prstDash val="solid"/>
          </a:ln>
          <a:effectLst/>
        </p:spPr>
      </p:pic>
      <p:sp>
        <p:nvSpPr>
          <p:cNvPr id="12" name="副标题 2">
            <a:extLst>
              <a:ext uri="{FF2B5EF4-FFF2-40B4-BE49-F238E27FC236}">
                <a16:creationId xmlns:a16="http://schemas.microsoft.com/office/drawing/2014/main" id="{5307B254-91AE-6640-A8B8-5F31CD80A236}"/>
              </a:ext>
            </a:extLst>
          </p:cNvPr>
          <p:cNvSpPr txBox="1">
            <a:spLocks/>
          </p:cNvSpPr>
          <p:nvPr userDrawn="1"/>
        </p:nvSpPr>
        <p:spPr bwMode="auto">
          <a:xfrm>
            <a:off x="7867185" y="5047174"/>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5"/>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707447-0FCC-074B-826A-17D5170569B3}"/>
              </a:ext>
            </a:extLst>
          </p:cNvPr>
          <p:cNvSpPr>
            <a:spLocks noGrp="1"/>
          </p:cNvSpPr>
          <p:nvPr>
            <p:ph type="body" sz="quarter" idx="10"/>
          </p:nvPr>
        </p:nvSpPr>
        <p:spPr>
          <a:xfrm>
            <a:off x="1751063" y="4503007"/>
            <a:ext cx="2024146" cy="643926"/>
          </a:xfrm>
          <a:prstGeom prst="rect">
            <a:avLst/>
          </a:prstGeom>
          <a:noFill/>
        </p:spPr>
        <p:txBody>
          <a:bodyPr anchor="ctr"/>
          <a:lstStyle/>
          <a:p>
            <a:r>
              <a:rPr lang="en-US" altLang="zh-CN" sz="4800" dirty="0">
                <a:solidFill>
                  <a:srgbClr val="1D1D1A"/>
                </a:solidFill>
                <a:latin typeface="ACGN-MiaoGB-Flash" panose="02020300000000000000" pitchFamily="18" charset="-122"/>
                <a:ea typeface="ACGN-MiaoGB-Flash" panose="02020300000000000000" pitchFamily="18" charset="-122"/>
              </a:rPr>
              <a:t>ZOMI</a:t>
            </a:r>
            <a:endParaRPr lang="zh-CN" altLang="en-US" sz="48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6A28B713-1474-034E-87C1-E100526817E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41085" y="4503007"/>
            <a:ext cx="676655" cy="676655"/>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矩形 6">
            <a:extLst>
              <a:ext uri="{FF2B5EF4-FFF2-40B4-BE49-F238E27FC236}">
                <a16:creationId xmlns:a16="http://schemas.microsoft.com/office/drawing/2014/main" id="{E7B330C0-432A-884E-91CA-41575524352A}"/>
              </a:ext>
            </a:extLst>
          </p:cNvPr>
          <p:cNvSpPr/>
          <p:nvPr/>
        </p:nvSpPr>
        <p:spPr>
          <a:xfrm>
            <a:off x="525774" y="831499"/>
            <a:ext cx="9038639" cy="3046988"/>
          </a:xfrm>
          <a:prstGeom prst="rect">
            <a:avLst/>
          </a:prstGeom>
          <a:solidFill>
            <a:srgbClr val="E4EBEA">
              <a:alpha val="69804"/>
            </a:srgbClr>
          </a:solidFill>
        </p:spPr>
        <p:txBody>
          <a:bodyPr wrap="square" anchor="ctr">
            <a:spAutoFit/>
          </a:bodyPr>
          <a:lstStyle/>
          <a:p>
            <a:pPr marL="623888" lvl="1" indent="-239713"/>
            <a:r>
              <a:rPr lang="en-US" altLang="zh-CN" sz="9600" b="1" dirty="0">
                <a:solidFill>
                  <a:srgbClr val="1D1D1A"/>
                </a:solidFill>
                <a:latin typeface="+mj-ea"/>
                <a:ea typeface="+mj-ea"/>
                <a:cs typeface="Futura Medium" panose="020B0602020204020303" pitchFamily="34" charset="-79"/>
              </a:rPr>
              <a:t>GPU</a:t>
            </a:r>
            <a:r>
              <a:rPr lang="zh-CN" altLang="en-US" sz="9600" b="1" dirty="0">
                <a:solidFill>
                  <a:srgbClr val="1D1D1A"/>
                </a:solidFill>
                <a:latin typeface="+mj-ea"/>
                <a:ea typeface="+mj-ea"/>
                <a:cs typeface="Futura Medium" panose="020B0602020204020303" pitchFamily="34" charset="-79"/>
              </a:rPr>
              <a:t> 在 </a:t>
            </a:r>
            <a:r>
              <a:rPr lang="en-US" altLang="zh-CN" sz="9600" b="1" dirty="0">
                <a:solidFill>
                  <a:srgbClr val="1D1D1A"/>
                </a:solidFill>
                <a:latin typeface="+mj-ea"/>
                <a:ea typeface="+mj-ea"/>
                <a:cs typeface="Futura Medium" panose="020B0602020204020303" pitchFamily="34" charset="-79"/>
              </a:rPr>
              <a:t>SIMT</a:t>
            </a:r>
            <a:r>
              <a:rPr lang="zh-CN" altLang="en-US" sz="9600" b="1" dirty="0">
                <a:solidFill>
                  <a:srgbClr val="1D1D1A"/>
                </a:solidFill>
                <a:latin typeface="+mj-ea"/>
                <a:ea typeface="+mj-ea"/>
                <a:cs typeface="Futura Medium" panose="020B0602020204020303" pitchFamily="34" charset="-79"/>
              </a:rPr>
              <a:t> 编程本质</a:t>
            </a:r>
            <a:endParaRPr lang="en-US" altLang="zh-CN" sz="9600" b="1" dirty="0">
              <a:solidFill>
                <a:srgbClr val="1D1D1A"/>
              </a:solidFill>
              <a:latin typeface="+mj-ea"/>
              <a:ea typeface="+mj-ea"/>
              <a:cs typeface="Futura Medium" panose="020B0602020204020303" pitchFamily="34" charset="-79"/>
            </a:endParaRP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A9BAA21-252F-444B-8679-FF06C065AA56}"/>
              </a:ext>
            </a:extLst>
          </p:cNvPr>
          <p:cNvSpPr>
            <a:spLocks noGrp="1"/>
          </p:cNvSpPr>
          <p:nvPr>
            <p:ph type="title"/>
          </p:nvPr>
        </p:nvSpPr>
        <p:spPr/>
        <p:txBody>
          <a:bodyPr/>
          <a:lstStyle/>
          <a:p>
            <a:r>
              <a:rPr lang="zh-CN" altLang="en-US" dirty="0"/>
              <a:t>解决并行的瓶颈</a:t>
            </a:r>
          </a:p>
        </p:txBody>
      </p:sp>
      <p:sp>
        <p:nvSpPr>
          <p:cNvPr id="5" name="内容占位符 4">
            <a:extLst>
              <a:ext uri="{FF2B5EF4-FFF2-40B4-BE49-F238E27FC236}">
                <a16:creationId xmlns:a16="http://schemas.microsoft.com/office/drawing/2014/main" id="{7FE96D21-D3F1-E34F-88D9-8B89B3C0BD7F}"/>
              </a:ext>
            </a:extLst>
          </p:cNvPr>
          <p:cNvSpPr>
            <a:spLocks noGrp="1"/>
          </p:cNvSpPr>
          <p:nvPr>
            <p:ph sz="half" idx="1"/>
          </p:nvPr>
        </p:nvSpPr>
        <p:spPr>
          <a:xfrm>
            <a:off x="623636" y="1360170"/>
            <a:ext cx="10963472" cy="4994910"/>
          </a:xfrm>
        </p:spPr>
        <p:txBody>
          <a:bodyPr/>
          <a:lstStyle/>
          <a:p>
            <a:pPr marL="0" indent="0">
              <a:buNone/>
            </a:pPr>
            <a:r>
              <a:rPr lang="zh-CN" altLang="en-US" sz="2400" b="1" dirty="0"/>
              <a:t>程序并行执行最大的瓶颈是访存和控制流：</a:t>
            </a:r>
            <a:endParaRPr lang="en-US" altLang="zh-CN" sz="2400" b="1" dirty="0"/>
          </a:p>
          <a:p>
            <a:r>
              <a:rPr lang="en-US" altLang="zh-CN" dirty="0"/>
              <a:t>SIMD</a:t>
            </a:r>
            <a:r>
              <a:rPr lang="zh-CN" altLang="en-US" dirty="0"/>
              <a:t> 架构中单线程 </a:t>
            </a:r>
            <a:r>
              <a:rPr lang="en-US" altLang="zh-CN" dirty="0"/>
              <a:t>CPU</a:t>
            </a:r>
            <a:r>
              <a:rPr lang="zh-CN" altLang="en-US" dirty="0"/>
              <a:t> 通过大量控制逻辑进行超前执行、缓存、预取等机制来强行缓解瓶颈。</a:t>
            </a:r>
            <a:endParaRPr lang="en-US" altLang="zh-CN" dirty="0"/>
          </a:p>
          <a:p>
            <a:r>
              <a:rPr lang="en-US" altLang="zh-CN" dirty="0"/>
              <a:t>SIMT</a:t>
            </a:r>
            <a:r>
              <a:rPr lang="zh-CN" altLang="en-US" dirty="0"/>
              <a:t> 架构通过细粒度的多线程（</a:t>
            </a:r>
            <a:r>
              <a:rPr lang="en-US" altLang="zh-CN" dirty="0"/>
              <a:t>FGMT</a:t>
            </a:r>
            <a:r>
              <a:rPr lang="zh-CN" altLang="en-US" dirty="0"/>
              <a:t>）调度来实现访存和计算并行。</a:t>
            </a:r>
            <a:endParaRPr lang="en-US" altLang="zh-CN" dirty="0"/>
          </a:p>
        </p:txBody>
      </p:sp>
    </p:spTree>
    <p:extLst>
      <p:ext uri="{BB962C8B-B14F-4D97-AF65-F5344CB8AC3E}">
        <p14:creationId xmlns:p14="http://schemas.microsoft.com/office/powerpoint/2010/main" val="522296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AB05A-C9E3-7748-AED7-D1D86C4729D6}"/>
              </a:ext>
            </a:extLst>
          </p:cNvPr>
          <p:cNvSpPr>
            <a:spLocks noGrp="1"/>
          </p:cNvSpPr>
          <p:nvPr>
            <p:ph type="title"/>
          </p:nvPr>
        </p:nvSpPr>
        <p:spPr/>
        <p:txBody>
          <a:bodyPr/>
          <a:lstStyle/>
          <a:p>
            <a:r>
              <a:rPr lang="en-US" altLang="zh-CN" dirty="0"/>
              <a:t>Warps </a:t>
            </a:r>
            <a:r>
              <a:rPr lang="zh-CN" altLang="en-US" dirty="0"/>
              <a:t>和</a:t>
            </a:r>
            <a:r>
              <a:rPr lang="en-US" altLang="zh-CN" dirty="0"/>
              <a:t> Warp-Level</a:t>
            </a:r>
            <a:r>
              <a:rPr lang="zh-CN" altLang="en-US" dirty="0"/>
              <a:t> </a:t>
            </a:r>
            <a:r>
              <a:rPr lang="en-US" altLang="zh-CN" dirty="0"/>
              <a:t>FGMT</a:t>
            </a:r>
            <a:r>
              <a:rPr lang="zh-CN" altLang="en-US" dirty="0"/>
              <a:t> 关系</a:t>
            </a:r>
          </a:p>
        </p:txBody>
      </p:sp>
      <p:sp>
        <p:nvSpPr>
          <p:cNvPr id="5" name="内容占位符 4">
            <a:extLst>
              <a:ext uri="{FF2B5EF4-FFF2-40B4-BE49-F238E27FC236}">
                <a16:creationId xmlns:a16="http://schemas.microsoft.com/office/drawing/2014/main" id="{A1A2E1F8-3063-5E43-8BB6-47AFDEFC92EB}"/>
              </a:ext>
            </a:extLst>
          </p:cNvPr>
          <p:cNvSpPr>
            <a:spLocks noGrp="1"/>
          </p:cNvSpPr>
          <p:nvPr>
            <p:ph sz="half" idx="1"/>
          </p:nvPr>
        </p:nvSpPr>
        <p:spPr/>
        <p:txBody>
          <a:bodyPr/>
          <a:lstStyle/>
          <a:p>
            <a:r>
              <a:rPr lang="en-US" altLang="zh-CN" dirty="0"/>
              <a:t>Warp: </a:t>
            </a:r>
            <a:r>
              <a:rPr lang="zh-CN" altLang="en-US" dirty="0"/>
              <a:t>在不同地址数据下，执行相同指令的线程集合</a:t>
            </a:r>
            <a:endParaRPr lang="en-US" altLang="zh-CN" dirty="0"/>
          </a:p>
          <a:p>
            <a:r>
              <a:rPr lang="zh-CN" altLang="en-US" dirty="0"/>
              <a:t>所有线程执行相同的代码</a:t>
            </a:r>
            <a:endParaRPr lang="en-US" altLang="zh-CN" dirty="0"/>
          </a:p>
        </p:txBody>
      </p:sp>
      <p:pic>
        <p:nvPicPr>
          <p:cNvPr id="6" name="图片 5">
            <a:extLst>
              <a:ext uri="{FF2B5EF4-FFF2-40B4-BE49-F238E27FC236}">
                <a16:creationId xmlns:a16="http://schemas.microsoft.com/office/drawing/2014/main" id="{620339A7-67D3-784E-9F80-8E857CCA741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01804" y="3245286"/>
            <a:ext cx="8993154" cy="2514381"/>
          </a:xfrm>
          <a:prstGeom prst="rect">
            <a:avLst/>
          </a:prstGeom>
        </p:spPr>
      </p:pic>
    </p:spTree>
    <p:extLst>
      <p:ext uri="{BB962C8B-B14F-4D97-AF65-F5344CB8AC3E}">
        <p14:creationId xmlns:p14="http://schemas.microsoft.com/office/powerpoint/2010/main" val="250312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A9BAA21-252F-444B-8679-FF06C065AA56}"/>
              </a:ext>
            </a:extLst>
          </p:cNvPr>
          <p:cNvSpPr>
            <a:spLocks noGrp="1"/>
          </p:cNvSpPr>
          <p:nvPr>
            <p:ph type="title"/>
          </p:nvPr>
        </p:nvSpPr>
        <p:spPr/>
        <p:txBody>
          <a:bodyPr/>
          <a:lstStyle/>
          <a:p>
            <a:r>
              <a:rPr lang="zh-CN" altLang="en-US" dirty="0"/>
              <a:t>通过 </a:t>
            </a:r>
            <a:r>
              <a:rPr lang="en-US" altLang="zh-CN" dirty="0"/>
              <a:t>Wrap-level</a:t>
            </a:r>
            <a:r>
              <a:rPr lang="zh-CN" altLang="en-US" dirty="0"/>
              <a:t> </a:t>
            </a:r>
            <a:r>
              <a:rPr lang="en-US" altLang="zh-CN" dirty="0"/>
              <a:t>FGMT</a:t>
            </a:r>
            <a:r>
              <a:rPr lang="zh-CN" altLang="en-US" dirty="0"/>
              <a:t> 隐藏延迟</a:t>
            </a:r>
          </a:p>
        </p:txBody>
      </p:sp>
      <p:sp>
        <p:nvSpPr>
          <p:cNvPr id="5" name="内容占位符 4">
            <a:extLst>
              <a:ext uri="{FF2B5EF4-FFF2-40B4-BE49-F238E27FC236}">
                <a16:creationId xmlns:a16="http://schemas.microsoft.com/office/drawing/2014/main" id="{7FE96D21-D3F1-E34F-88D9-8B89B3C0BD7F}"/>
              </a:ext>
            </a:extLst>
          </p:cNvPr>
          <p:cNvSpPr>
            <a:spLocks noGrp="1"/>
          </p:cNvSpPr>
          <p:nvPr>
            <p:ph sz="half" idx="1"/>
          </p:nvPr>
        </p:nvSpPr>
        <p:spPr>
          <a:xfrm>
            <a:off x="623636" y="1360170"/>
            <a:ext cx="6050434" cy="3306423"/>
          </a:xfrm>
        </p:spPr>
        <p:txBody>
          <a:bodyPr/>
          <a:lstStyle/>
          <a:p>
            <a:r>
              <a:rPr lang="en-US" altLang="zh-CN" dirty="0"/>
              <a:t>SIMT</a:t>
            </a:r>
            <a:r>
              <a:rPr lang="zh-CN" altLang="en-US" dirty="0"/>
              <a:t> 架构通过细粒度多线程（</a:t>
            </a:r>
            <a:r>
              <a:rPr lang="en-US" altLang="zh-CN" dirty="0"/>
              <a:t>FGMT</a:t>
            </a:r>
            <a:r>
              <a:rPr lang="zh-CN" altLang="en-US" dirty="0"/>
              <a:t>）实现：</a:t>
            </a:r>
            <a:endParaRPr lang="en-US" altLang="zh-CN" dirty="0"/>
          </a:p>
          <a:p>
            <a:pPr lvl="1"/>
            <a:r>
              <a:rPr lang="en-US" altLang="zh-CN" dirty="0"/>
              <a:t>Pipeline</a:t>
            </a:r>
            <a:r>
              <a:rPr lang="zh-CN" altLang="en-US" dirty="0"/>
              <a:t> 中中每个线程一次一条指令</a:t>
            </a:r>
            <a:endParaRPr lang="en-US" altLang="zh-CN" dirty="0"/>
          </a:p>
          <a:p>
            <a:pPr lvl="1"/>
            <a:r>
              <a:rPr lang="en-US" altLang="zh-CN" dirty="0"/>
              <a:t>Warp</a:t>
            </a:r>
            <a:r>
              <a:rPr lang="zh-CN" altLang="en-US" dirty="0"/>
              <a:t> 乱序执行以隐藏访存延迟</a:t>
            </a:r>
            <a:endParaRPr lang="en-US" altLang="zh-CN" dirty="0"/>
          </a:p>
          <a:p>
            <a:pPr lvl="1"/>
            <a:r>
              <a:rPr lang="zh-CN" altLang="en-US" dirty="0"/>
              <a:t>线程寄存器值都保留在 </a:t>
            </a:r>
            <a:r>
              <a:rPr lang="en-US" altLang="zh-CN" dirty="0"/>
              <a:t>RF</a:t>
            </a:r>
            <a:r>
              <a:rPr lang="zh-CN" altLang="en-US" dirty="0"/>
              <a:t> 中</a:t>
            </a:r>
            <a:endParaRPr lang="en-US" altLang="zh-CN" dirty="0"/>
          </a:p>
          <a:p>
            <a:pPr lvl="1"/>
            <a:r>
              <a:rPr lang="en-US" altLang="zh-CN" dirty="0"/>
              <a:t>FGMT</a:t>
            </a:r>
            <a:r>
              <a:rPr lang="zh-CN" altLang="en-US" dirty="0"/>
              <a:t> 允许长延迟</a:t>
            </a:r>
            <a:endParaRPr lang="en-US" altLang="zh-CN" dirty="0"/>
          </a:p>
        </p:txBody>
      </p:sp>
      <p:sp>
        <p:nvSpPr>
          <p:cNvPr id="8" name="内容占位符 2">
            <a:extLst>
              <a:ext uri="{FF2B5EF4-FFF2-40B4-BE49-F238E27FC236}">
                <a16:creationId xmlns:a16="http://schemas.microsoft.com/office/drawing/2014/main" id="{209A3B94-8EA8-7B40-88E5-EA35145D4778}"/>
              </a:ext>
            </a:extLst>
          </p:cNvPr>
          <p:cNvSpPr txBox="1">
            <a:spLocks/>
          </p:cNvSpPr>
          <p:nvPr/>
        </p:nvSpPr>
        <p:spPr>
          <a:xfrm>
            <a:off x="623636" y="4831950"/>
            <a:ext cx="6050434" cy="1134248"/>
          </a:xfrm>
          <a:prstGeom prst="rect">
            <a:avLst/>
          </a:prstGeom>
          <a:solidFill>
            <a:schemeClr val="bg1">
              <a:lumMod val="95000"/>
            </a:schemeClr>
          </a:solid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zh-CN" altLang="en-US" b="1" dirty="0"/>
              <a:t>先访存完毕 </a:t>
            </a:r>
            <a:r>
              <a:rPr lang="en-US" altLang="zh-CN" b="1" dirty="0"/>
              <a:t>Warp</a:t>
            </a:r>
            <a:r>
              <a:rPr lang="zh-CN" altLang="en-US" b="1" dirty="0"/>
              <a:t> 去执行尽可能多的指令，隐藏其它 </a:t>
            </a:r>
            <a:r>
              <a:rPr lang="en-US" altLang="zh-CN" b="1" dirty="0"/>
              <a:t>Warp</a:t>
            </a:r>
            <a:r>
              <a:rPr lang="zh-CN" altLang="en-US" b="1" dirty="0"/>
              <a:t> 的访存时间。</a:t>
            </a:r>
          </a:p>
        </p:txBody>
      </p:sp>
      <p:pic>
        <p:nvPicPr>
          <p:cNvPr id="3" name="图片 2">
            <a:extLst>
              <a:ext uri="{FF2B5EF4-FFF2-40B4-BE49-F238E27FC236}">
                <a16:creationId xmlns:a16="http://schemas.microsoft.com/office/drawing/2014/main" id="{52D01B52-A0BE-374E-B32B-247337F2603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305927" y="1147604"/>
            <a:ext cx="4267200" cy="5257800"/>
          </a:xfrm>
          <a:prstGeom prst="rect">
            <a:avLst/>
          </a:prstGeom>
        </p:spPr>
      </p:pic>
    </p:spTree>
    <p:extLst>
      <p:ext uri="{BB962C8B-B14F-4D97-AF65-F5344CB8AC3E}">
        <p14:creationId xmlns:p14="http://schemas.microsoft.com/office/powerpoint/2010/main" val="63329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88586DF-30EB-4F43-994F-6B0AD83BBE49}"/>
              </a:ext>
            </a:extLst>
          </p:cNvPr>
          <p:cNvSpPr>
            <a:spLocks noGrp="1"/>
          </p:cNvSpPr>
          <p:nvPr>
            <p:ph type="title"/>
          </p:nvPr>
        </p:nvSpPr>
        <p:spPr/>
        <p:txBody>
          <a:bodyPr/>
          <a:lstStyle/>
          <a:p>
            <a:r>
              <a:rPr lang="en-US" altLang="zh-CN" dirty="0"/>
              <a:t>Warp</a:t>
            </a:r>
            <a:r>
              <a:rPr lang="zh-CN" altLang="en-US" dirty="0"/>
              <a:t> 指令级并行 </a:t>
            </a:r>
          </a:p>
        </p:txBody>
      </p:sp>
      <p:sp>
        <p:nvSpPr>
          <p:cNvPr id="8" name="内容占位符 7">
            <a:extLst>
              <a:ext uri="{FF2B5EF4-FFF2-40B4-BE49-F238E27FC236}">
                <a16:creationId xmlns:a16="http://schemas.microsoft.com/office/drawing/2014/main" id="{A738EA8A-86CB-DB44-8058-F0C825EC9504}"/>
              </a:ext>
            </a:extLst>
          </p:cNvPr>
          <p:cNvSpPr>
            <a:spLocks noGrp="1"/>
          </p:cNvSpPr>
          <p:nvPr>
            <p:ph sz="half" idx="1"/>
          </p:nvPr>
        </p:nvSpPr>
        <p:spPr/>
        <p:txBody>
          <a:bodyPr/>
          <a:lstStyle/>
          <a:p>
            <a:pPr>
              <a:lnSpc>
                <a:spcPct val="120000"/>
              </a:lnSpc>
            </a:pPr>
            <a:r>
              <a:rPr lang="en-US" altLang="zh-CN" dirty="0"/>
              <a:t>SIMT</a:t>
            </a:r>
            <a:r>
              <a:rPr lang="zh-CN" altLang="en-US" dirty="0"/>
              <a:t> 相比 </a:t>
            </a:r>
            <a:r>
              <a:rPr lang="en-US" altLang="zh-CN" dirty="0"/>
              <a:t>SIMD</a:t>
            </a:r>
            <a:r>
              <a:rPr lang="zh-CN" altLang="en-US" dirty="0"/>
              <a:t> 在可编程性上最根本性的优势在于硬件解决了大部分流水编排的问题：</a:t>
            </a:r>
            <a:endParaRPr lang="en-US" altLang="zh-CN" dirty="0"/>
          </a:p>
          <a:p>
            <a:pPr lvl="1">
              <a:lnSpc>
                <a:spcPct val="120000"/>
              </a:lnSpc>
            </a:pPr>
            <a:r>
              <a:rPr lang="zh-CN" altLang="en-US" dirty="0"/>
              <a:t>示例中每个 </a:t>
            </a:r>
            <a:r>
              <a:rPr lang="en-US" altLang="zh-CN" dirty="0"/>
              <a:t>warp</a:t>
            </a:r>
            <a:r>
              <a:rPr lang="zh-CN" altLang="en-US" dirty="0"/>
              <a:t> 有 </a:t>
            </a:r>
            <a:r>
              <a:rPr lang="en-US" altLang="zh-CN" dirty="0"/>
              <a:t>32</a:t>
            </a:r>
            <a:r>
              <a:rPr lang="zh-CN" altLang="en-US" dirty="0"/>
              <a:t> 个线程和 </a:t>
            </a:r>
            <a:r>
              <a:rPr lang="en-US" altLang="zh-CN" dirty="0"/>
              <a:t>8</a:t>
            </a:r>
            <a:r>
              <a:rPr lang="zh-CN" altLang="en-US" dirty="0"/>
              <a:t> 条执行通道</a:t>
            </a:r>
          </a:p>
          <a:p>
            <a:pPr lvl="1">
              <a:lnSpc>
                <a:spcPct val="120000"/>
              </a:lnSpc>
            </a:pPr>
            <a:r>
              <a:rPr lang="zh-CN" altLang="en-US" dirty="0"/>
              <a:t>完成 </a:t>
            </a:r>
            <a:r>
              <a:rPr lang="en-US" altLang="zh-CN" dirty="0"/>
              <a:t>24</a:t>
            </a:r>
            <a:r>
              <a:rPr lang="zh-CN" altLang="en-US" dirty="0"/>
              <a:t> </a:t>
            </a:r>
            <a:r>
              <a:rPr lang="en-US" altLang="zh-CN" dirty="0"/>
              <a:t>Operations/cycle</a:t>
            </a:r>
            <a:r>
              <a:rPr lang="zh-CN" altLang="en-US" dirty="0"/>
              <a:t>，同时发出</a:t>
            </a:r>
            <a:r>
              <a:rPr lang="en-US" altLang="zh-CN" dirty="0"/>
              <a:t>1</a:t>
            </a:r>
            <a:r>
              <a:rPr lang="zh-CN" altLang="en-US" dirty="0"/>
              <a:t> </a:t>
            </a:r>
            <a:r>
              <a:rPr lang="en-US" altLang="zh-CN" dirty="0"/>
              <a:t>Warp/cycle</a:t>
            </a:r>
            <a:endParaRPr lang="zh-CN" altLang="en-US" dirty="0"/>
          </a:p>
        </p:txBody>
      </p:sp>
      <p:pic>
        <p:nvPicPr>
          <p:cNvPr id="3" name="图片 2">
            <a:extLst>
              <a:ext uri="{FF2B5EF4-FFF2-40B4-BE49-F238E27FC236}">
                <a16:creationId xmlns:a16="http://schemas.microsoft.com/office/drawing/2014/main" id="{AD61EBB1-2B5F-E942-B940-F97AAE534AF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10581" y="2981215"/>
            <a:ext cx="7975600" cy="3060700"/>
          </a:xfrm>
          <a:prstGeom prst="rect">
            <a:avLst/>
          </a:prstGeom>
        </p:spPr>
      </p:pic>
    </p:spTree>
    <p:extLst>
      <p:ext uri="{BB962C8B-B14F-4D97-AF65-F5344CB8AC3E}">
        <p14:creationId xmlns:p14="http://schemas.microsoft.com/office/powerpoint/2010/main" val="176975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F744909-8E73-1840-8EEF-498A685B3DDD}"/>
              </a:ext>
            </a:extLst>
          </p:cNvPr>
          <p:cNvSpPr>
            <a:spLocks noGrp="1"/>
          </p:cNvSpPr>
          <p:nvPr>
            <p:ph type="title"/>
          </p:nvPr>
        </p:nvSpPr>
        <p:spPr/>
        <p:txBody>
          <a:bodyPr/>
          <a:lstStyle/>
          <a:p>
            <a:r>
              <a:rPr lang="en-US" altLang="zh-CN" dirty="0"/>
              <a:t>High-level</a:t>
            </a:r>
            <a:r>
              <a:rPr lang="zh-CN" altLang="en-US" dirty="0"/>
              <a:t> </a:t>
            </a:r>
            <a:r>
              <a:rPr lang="en-US" altLang="zh-CN" dirty="0"/>
              <a:t>view</a:t>
            </a:r>
            <a:r>
              <a:rPr lang="zh-CN" altLang="en-US" dirty="0"/>
              <a:t> </a:t>
            </a:r>
            <a:r>
              <a:rPr lang="en-US" altLang="zh-CN" dirty="0"/>
              <a:t>of</a:t>
            </a:r>
            <a:r>
              <a:rPr lang="zh-CN" altLang="en-US" dirty="0"/>
              <a:t> </a:t>
            </a:r>
            <a:r>
              <a:rPr lang="en-US" altLang="zh-CN" dirty="0"/>
              <a:t>GPU</a:t>
            </a:r>
            <a:endParaRPr lang="zh-CN" altLang="en-US" dirty="0"/>
          </a:p>
        </p:txBody>
      </p:sp>
      <p:pic>
        <p:nvPicPr>
          <p:cNvPr id="3" name="图片 2">
            <a:extLst>
              <a:ext uri="{FF2B5EF4-FFF2-40B4-BE49-F238E27FC236}">
                <a16:creationId xmlns:a16="http://schemas.microsoft.com/office/drawing/2014/main" id="{BB890B60-40B1-7941-8E4B-257282AC5F7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85300" y="1244329"/>
            <a:ext cx="9426161" cy="4876581"/>
          </a:xfrm>
          <a:prstGeom prst="rect">
            <a:avLst/>
          </a:prstGeom>
        </p:spPr>
      </p:pic>
    </p:spTree>
    <p:extLst>
      <p:ext uri="{BB962C8B-B14F-4D97-AF65-F5344CB8AC3E}">
        <p14:creationId xmlns:p14="http://schemas.microsoft.com/office/powerpoint/2010/main" val="48467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C7DEFEE-B010-3844-83C3-846973B206FA}"/>
              </a:ext>
            </a:extLst>
          </p:cNvPr>
          <p:cNvSpPr>
            <a:spLocks noGrp="1"/>
          </p:cNvSpPr>
          <p:nvPr>
            <p:ph sz="half" idx="1"/>
          </p:nvPr>
        </p:nvSpPr>
        <p:spPr/>
        <p:txBody>
          <a:bodyPr>
            <a:normAutofit/>
          </a:bodyPr>
          <a:lstStyle/>
          <a:p>
            <a:pPr>
              <a:lnSpc>
                <a:spcPct val="130000"/>
              </a:lnSpc>
            </a:pPr>
            <a:r>
              <a:rPr lang="en-US" altLang="zh-CN" dirty="0">
                <a:latin typeface="Futura Medium" panose="020B0602020204020303" pitchFamily="34" charset="-79"/>
                <a:cs typeface="Futura Medium" panose="020B0602020204020303" pitchFamily="34" charset="-79"/>
              </a:rPr>
              <a:t>5.</a:t>
            </a:r>
            <a:r>
              <a:rPr lang="zh-CN" altLang="en-US" dirty="0">
                <a:latin typeface="Futura Medium" panose="020B0602020204020303" pitchFamily="34" charset="-79"/>
                <a:cs typeface="Futura Medium" panose="020B0602020204020303" pitchFamily="34" charset="-79"/>
              </a:rPr>
              <a:t> 总结</a:t>
            </a:r>
            <a:endParaRPr lang="en-US" altLang="zh-CN"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15370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35653C1-9338-A54E-B879-469A775073F5}"/>
              </a:ext>
            </a:extLst>
          </p:cNvPr>
          <p:cNvSpPr>
            <a:spLocks noGrp="1"/>
          </p:cNvSpPr>
          <p:nvPr>
            <p:ph type="title"/>
          </p:nvPr>
        </p:nvSpPr>
        <p:spPr/>
        <p:txBody>
          <a:bodyPr/>
          <a:lstStyle/>
          <a:p>
            <a:r>
              <a:rPr lang="zh-CN" altLang="en-US" dirty="0"/>
              <a:t>执行模型：</a:t>
            </a:r>
            <a:r>
              <a:rPr lang="en-US" altLang="zh-CN" dirty="0"/>
              <a:t> Traditional SIMD</a:t>
            </a:r>
            <a:r>
              <a:rPr lang="zh-CN" altLang="en-US" dirty="0"/>
              <a:t> </a:t>
            </a:r>
            <a:r>
              <a:rPr lang="en-US" altLang="zh-CN" dirty="0"/>
              <a:t>vs</a:t>
            </a:r>
            <a:r>
              <a:rPr lang="zh-CN" altLang="en-US" dirty="0"/>
              <a:t> </a:t>
            </a:r>
            <a:r>
              <a:rPr lang="en-US" altLang="zh-CN" dirty="0"/>
              <a:t>Warp-base</a:t>
            </a:r>
            <a:r>
              <a:rPr lang="zh-CN" altLang="en-US" dirty="0"/>
              <a:t> </a:t>
            </a:r>
            <a:r>
              <a:rPr lang="en-US" altLang="zh-CN" dirty="0"/>
              <a:t>SIMD(SIMT)</a:t>
            </a:r>
            <a:endParaRPr lang="zh-CN" altLang="en-US" dirty="0"/>
          </a:p>
        </p:txBody>
      </p:sp>
      <p:sp>
        <p:nvSpPr>
          <p:cNvPr id="8" name="内容占位符 7">
            <a:extLst>
              <a:ext uri="{FF2B5EF4-FFF2-40B4-BE49-F238E27FC236}">
                <a16:creationId xmlns:a16="http://schemas.microsoft.com/office/drawing/2014/main" id="{5466B370-705D-7E43-9FA0-447BB1253F99}"/>
              </a:ext>
            </a:extLst>
          </p:cNvPr>
          <p:cNvSpPr>
            <a:spLocks noGrp="1"/>
          </p:cNvSpPr>
          <p:nvPr>
            <p:ph sz="half" idx="1"/>
          </p:nvPr>
        </p:nvSpPr>
        <p:spPr>
          <a:xfrm>
            <a:off x="2659117" y="1360170"/>
            <a:ext cx="8927991" cy="4994910"/>
          </a:xfrm>
        </p:spPr>
        <p:txBody>
          <a:bodyPr/>
          <a:lstStyle/>
          <a:p>
            <a:pPr>
              <a:spcAft>
                <a:spcPts val="0"/>
              </a:spcAft>
            </a:pPr>
            <a:r>
              <a:rPr lang="zh-CN" altLang="en-US" dirty="0"/>
              <a:t>包含单条指令执行</a:t>
            </a:r>
            <a:endParaRPr lang="en-US" altLang="zh-CN" dirty="0"/>
          </a:p>
          <a:p>
            <a:pPr>
              <a:spcAft>
                <a:spcPts val="0"/>
              </a:spcAft>
            </a:pPr>
            <a:r>
              <a:rPr lang="en-US" altLang="zh-CN" dirty="0"/>
              <a:t>ISA</a:t>
            </a:r>
            <a:r>
              <a:rPr lang="zh-CN" altLang="en-US" dirty="0"/>
              <a:t>包含矢量</a:t>
            </a:r>
            <a:r>
              <a:rPr lang="en-US" altLang="zh-CN" dirty="0"/>
              <a:t>/SMD</a:t>
            </a:r>
            <a:r>
              <a:rPr lang="zh-CN" altLang="en-US" dirty="0"/>
              <a:t>指令信息</a:t>
            </a:r>
          </a:p>
          <a:p>
            <a:pPr>
              <a:spcAft>
                <a:spcPts val="0"/>
              </a:spcAft>
            </a:pPr>
            <a:r>
              <a:rPr lang="en-US" altLang="zh-CN" dirty="0"/>
              <a:t>SIMD</a:t>
            </a:r>
            <a:r>
              <a:rPr lang="zh-CN" altLang="en-US" dirty="0"/>
              <a:t>指令中的锁同步操作，即顺序指令执行</a:t>
            </a:r>
            <a:endParaRPr lang="en-US" altLang="zh-CN" dirty="0"/>
          </a:p>
          <a:p>
            <a:pPr>
              <a:spcAft>
                <a:spcPts val="0"/>
              </a:spcAft>
            </a:pPr>
            <a:r>
              <a:rPr lang="zh-CN" altLang="en-US" dirty="0"/>
              <a:t>编程模型是直接控制指令，没有额外线程控制，软件层面需要知道数据长度</a:t>
            </a:r>
          </a:p>
          <a:p>
            <a:pPr>
              <a:spcAft>
                <a:spcPts val="0"/>
              </a:spcAft>
            </a:pPr>
            <a:endParaRPr lang="en-US" altLang="zh-CN" dirty="0"/>
          </a:p>
          <a:p>
            <a:pPr>
              <a:spcAft>
                <a:spcPts val="0"/>
              </a:spcAft>
            </a:pPr>
            <a:endParaRPr lang="en-US" altLang="zh-CN" dirty="0"/>
          </a:p>
          <a:p>
            <a:pPr>
              <a:spcAft>
                <a:spcPts val="0"/>
              </a:spcAft>
            </a:pPr>
            <a:r>
              <a:rPr lang="zh-CN" altLang="en-US" dirty="0"/>
              <a:t>以 </a:t>
            </a:r>
            <a:r>
              <a:rPr lang="en-US" altLang="zh-CN" dirty="0"/>
              <a:t>SIMD</a:t>
            </a:r>
            <a:r>
              <a:rPr lang="zh-CN" altLang="en-US" dirty="0"/>
              <a:t> 方式执行的多个标量线程组成</a:t>
            </a:r>
            <a:endParaRPr lang="en-US" altLang="zh-CN" dirty="0"/>
          </a:p>
          <a:p>
            <a:pPr>
              <a:spcAft>
                <a:spcPts val="0"/>
              </a:spcAft>
            </a:pPr>
            <a:r>
              <a:rPr lang="en-US" altLang="zh-CN" dirty="0"/>
              <a:t>ISA</a:t>
            </a:r>
            <a:r>
              <a:rPr lang="zh-CN" altLang="en-US" dirty="0"/>
              <a:t>是标量，</a:t>
            </a:r>
            <a:r>
              <a:rPr lang="en-US" altLang="zh-CN" dirty="0"/>
              <a:t>SIMD</a:t>
            </a:r>
            <a:r>
              <a:rPr lang="zh-CN" altLang="en-US" dirty="0"/>
              <a:t> 操作可以动态形成</a:t>
            </a:r>
            <a:endParaRPr lang="en-US" altLang="zh-CN" dirty="0"/>
          </a:p>
          <a:p>
            <a:pPr>
              <a:spcAft>
                <a:spcPts val="0"/>
              </a:spcAft>
            </a:pPr>
            <a:r>
              <a:rPr lang="zh-CN" altLang="en-US" dirty="0"/>
              <a:t>每条线程都可以单独处理，启用多线程和灵活的线程动态分组</a:t>
            </a:r>
          </a:p>
          <a:p>
            <a:pPr>
              <a:spcAft>
                <a:spcPts val="0"/>
              </a:spcAft>
            </a:pPr>
            <a:r>
              <a:rPr lang="zh-CN" altLang="en-US" dirty="0"/>
              <a:t>本质上，是在 </a:t>
            </a:r>
            <a:r>
              <a:rPr lang="en-US" altLang="zh-CN" dirty="0"/>
              <a:t>SIMD</a:t>
            </a:r>
            <a:r>
              <a:rPr lang="zh-CN" altLang="en-US" dirty="0"/>
              <a:t> 硬件上实现 </a:t>
            </a:r>
            <a:r>
              <a:rPr lang="en-US" altLang="zh-CN" dirty="0"/>
              <a:t>SPMD</a:t>
            </a:r>
            <a:r>
              <a:rPr lang="zh-CN" altLang="en-US" dirty="0"/>
              <a:t> 编程模型</a:t>
            </a:r>
          </a:p>
          <a:p>
            <a:pPr>
              <a:spcAft>
                <a:spcPts val="0"/>
              </a:spcAft>
            </a:pPr>
            <a:endParaRPr lang="zh-CN" altLang="en-US" dirty="0"/>
          </a:p>
          <a:p>
            <a:pPr>
              <a:spcAft>
                <a:spcPts val="0"/>
              </a:spcAft>
            </a:pPr>
            <a:endParaRPr lang="zh-CN" altLang="en-US" dirty="0"/>
          </a:p>
          <a:p>
            <a:pPr>
              <a:spcAft>
                <a:spcPts val="0"/>
              </a:spcAft>
            </a:pPr>
            <a:endParaRPr lang="zh-CN" altLang="en-US" dirty="0"/>
          </a:p>
        </p:txBody>
      </p:sp>
      <p:sp>
        <p:nvSpPr>
          <p:cNvPr id="3" name="矩形 2">
            <a:extLst>
              <a:ext uri="{FF2B5EF4-FFF2-40B4-BE49-F238E27FC236}">
                <a16:creationId xmlns:a16="http://schemas.microsoft.com/office/drawing/2014/main" id="{AAF38026-BA16-864D-8852-8E0FDBEF5373}"/>
              </a:ext>
            </a:extLst>
          </p:cNvPr>
          <p:cNvSpPr/>
          <p:nvPr/>
        </p:nvSpPr>
        <p:spPr>
          <a:xfrm>
            <a:off x="746235" y="1507315"/>
            <a:ext cx="1545020" cy="17088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utura Medium" panose="020B0602020204020303" pitchFamily="34" charset="-79"/>
                <a:cs typeface="Futura Medium" panose="020B0602020204020303" pitchFamily="34" charset="-79"/>
              </a:rPr>
              <a:t>Traditional SIMD</a:t>
            </a:r>
            <a:r>
              <a:rPr lang="zh-CN" altLang="en-US" dirty="0">
                <a:latin typeface="Futura Medium" panose="020B0602020204020303" pitchFamily="34" charset="-79"/>
                <a:cs typeface="Futura Medium" panose="020B0602020204020303" pitchFamily="34" charset="-79"/>
              </a:rPr>
              <a:t> </a:t>
            </a:r>
          </a:p>
        </p:txBody>
      </p:sp>
      <p:sp>
        <p:nvSpPr>
          <p:cNvPr id="9" name="矩形 8">
            <a:extLst>
              <a:ext uri="{FF2B5EF4-FFF2-40B4-BE49-F238E27FC236}">
                <a16:creationId xmlns:a16="http://schemas.microsoft.com/office/drawing/2014/main" id="{A528DB02-6312-A340-94E4-557CFCCD4E22}"/>
              </a:ext>
            </a:extLst>
          </p:cNvPr>
          <p:cNvSpPr/>
          <p:nvPr/>
        </p:nvSpPr>
        <p:spPr>
          <a:xfrm>
            <a:off x="746235" y="4213729"/>
            <a:ext cx="1545020" cy="17088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utura Medium" panose="020B0602020204020303" pitchFamily="34" charset="-79"/>
                <a:cs typeface="Futura Medium" panose="020B0602020204020303" pitchFamily="34" charset="-79"/>
              </a:rPr>
              <a:t>Warp-base</a:t>
            </a:r>
            <a:r>
              <a:rPr lang="zh-CN" altLang="en-US" dirty="0">
                <a:latin typeface="Futura Medium" panose="020B0602020204020303" pitchFamily="34" charset="-79"/>
                <a:cs typeface="Futura Medium" panose="020B0602020204020303" pitchFamily="34" charset="-79"/>
              </a:rPr>
              <a:t> </a:t>
            </a:r>
            <a:r>
              <a:rPr lang="en-US" altLang="zh-CN" dirty="0">
                <a:latin typeface="Futura Medium" panose="020B0602020204020303" pitchFamily="34" charset="-79"/>
                <a:cs typeface="Futura Medium" panose="020B0602020204020303" pitchFamily="34" charset="-79"/>
              </a:rPr>
              <a:t>SIMD</a:t>
            </a:r>
          </a:p>
          <a:p>
            <a:pPr algn="ctr"/>
            <a:r>
              <a:rPr lang="en-US" altLang="zh-CN" dirty="0">
                <a:latin typeface="Futura Medium" panose="020B0602020204020303" pitchFamily="34" charset="-79"/>
                <a:cs typeface="Futura Medium" panose="020B0602020204020303" pitchFamily="34" charset="-79"/>
              </a:rPr>
              <a:t>(SIMT)</a:t>
            </a:r>
            <a:endParaRPr lang="zh-CN" altLang="en-US"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366264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A0EF21C-AB17-9E4B-8313-56797A1EC284}"/>
              </a:ext>
            </a:extLst>
          </p:cNvPr>
          <p:cNvSpPr>
            <a:spLocks noGrp="1"/>
          </p:cNvSpPr>
          <p:nvPr>
            <p:ph type="title"/>
          </p:nvPr>
        </p:nvSpPr>
        <p:spPr/>
        <p:txBody>
          <a:bodyPr/>
          <a:lstStyle/>
          <a:p>
            <a:r>
              <a:rPr lang="zh-CN" altLang="en-US" dirty="0"/>
              <a:t>编程模型：</a:t>
            </a:r>
            <a:r>
              <a:rPr lang="en-US" altLang="zh-CN" dirty="0"/>
              <a:t>SPMD</a:t>
            </a:r>
            <a:endParaRPr lang="zh-CN" altLang="en-US" dirty="0"/>
          </a:p>
        </p:txBody>
      </p:sp>
      <p:sp>
        <p:nvSpPr>
          <p:cNvPr id="8" name="内容占位符 7">
            <a:extLst>
              <a:ext uri="{FF2B5EF4-FFF2-40B4-BE49-F238E27FC236}">
                <a16:creationId xmlns:a16="http://schemas.microsoft.com/office/drawing/2014/main" id="{8F5C6FE6-B134-7D4B-B01A-63E56705311A}"/>
              </a:ext>
            </a:extLst>
          </p:cNvPr>
          <p:cNvSpPr>
            <a:spLocks noGrp="1"/>
          </p:cNvSpPr>
          <p:nvPr>
            <p:ph sz="half" idx="1"/>
          </p:nvPr>
        </p:nvSpPr>
        <p:spPr/>
        <p:txBody>
          <a:bodyPr/>
          <a:lstStyle/>
          <a:p>
            <a:r>
              <a:rPr lang="zh-CN" altLang="en-US" b="1" dirty="0"/>
              <a:t>通过单个程序，控制多路数据</a:t>
            </a:r>
            <a:endParaRPr lang="en-US" altLang="zh-CN" b="1" dirty="0"/>
          </a:p>
          <a:p>
            <a:r>
              <a:rPr lang="zh-CN" altLang="en-US" b="1" dirty="0"/>
              <a:t>针对不同的数据，单个线程执行相同的过程代码</a:t>
            </a:r>
            <a:endParaRPr lang="en-US" altLang="zh-CN" b="1" dirty="0"/>
          </a:p>
          <a:p>
            <a:r>
              <a:rPr lang="zh-CN" altLang="en-US" b="1" dirty="0"/>
              <a:t>本质上，多个指令流执行同一个程序</a:t>
            </a:r>
            <a:endParaRPr lang="en-US" altLang="zh-CN" b="1" dirty="0"/>
          </a:p>
          <a:p>
            <a:pPr lvl="1"/>
            <a:r>
              <a:rPr lang="zh-CN" altLang="en-US" dirty="0"/>
              <a:t>每个程序：</a:t>
            </a:r>
            <a:r>
              <a:rPr lang="en-US" altLang="zh-CN" dirty="0"/>
              <a:t>1</a:t>
            </a:r>
            <a:r>
              <a:rPr lang="zh-CN" altLang="en-US" dirty="0"/>
              <a:t>）处理不同数据，</a:t>
            </a:r>
            <a:r>
              <a:rPr lang="en-US" altLang="zh-CN" dirty="0"/>
              <a:t>2</a:t>
            </a:r>
            <a:r>
              <a:rPr lang="zh-CN" altLang="en-US" dirty="0"/>
              <a:t>）在运行时可以执行不同的控制流路径</a:t>
            </a:r>
          </a:p>
          <a:p>
            <a:pPr lvl="1"/>
            <a:r>
              <a:rPr lang="zh-CN" altLang="en-US" dirty="0"/>
              <a:t>在 </a:t>
            </a:r>
            <a:r>
              <a:rPr lang="en-US" altLang="zh-CN" dirty="0"/>
              <a:t>SIMD</a:t>
            </a:r>
            <a:r>
              <a:rPr lang="zh-CN" altLang="en-US" dirty="0"/>
              <a:t> 硬件上以 </a:t>
            </a:r>
            <a:r>
              <a:rPr lang="en-US" altLang="zh-CN" dirty="0"/>
              <a:t>SPMD</a:t>
            </a:r>
            <a:r>
              <a:rPr lang="zh-CN" altLang="en-US" dirty="0"/>
              <a:t> 的方式对 </a:t>
            </a:r>
            <a:r>
              <a:rPr lang="en-US" altLang="zh-CN" dirty="0"/>
              <a:t>GPGPU</a:t>
            </a:r>
            <a:r>
              <a:rPr lang="zh-CN" altLang="en-US" dirty="0"/>
              <a:t> 进行编程控制</a:t>
            </a:r>
            <a:r>
              <a:rPr lang="zh-CN" altLang="en-US" dirty="0">
                <a:latin typeface="+mn-ea"/>
                <a:ea typeface="+mn-ea"/>
              </a:rPr>
              <a:t> </a:t>
            </a:r>
            <a:r>
              <a:rPr lang="en-US" altLang="zh-CN" dirty="0">
                <a:latin typeface="+mn-ea"/>
                <a:ea typeface="+mn-ea"/>
              </a:rPr>
              <a:t>-&gt;</a:t>
            </a:r>
            <a:r>
              <a:rPr lang="zh-CN" altLang="en-US" dirty="0">
                <a:latin typeface="+mn-ea"/>
                <a:ea typeface="+mn-ea"/>
              </a:rPr>
              <a:t> </a:t>
            </a:r>
            <a:r>
              <a:rPr lang="en-US" altLang="zh-CN" dirty="0"/>
              <a:t>CUDA</a:t>
            </a:r>
            <a:r>
              <a:rPr lang="zh-CN" altLang="en-US" dirty="0"/>
              <a:t> 编程</a:t>
            </a:r>
          </a:p>
        </p:txBody>
      </p:sp>
    </p:spTree>
    <p:extLst>
      <p:ext uri="{BB962C8B-B14F-4D97-AF65-F5344CB8AC3E}">
        <p14:creationId xmlns:p14="http://schemas.microsoft.com/office/powerpoint/2010/main" val="682899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9AAE4A8-F402-714B-A4C5-4E3D9E4EABD1}"/>
              </a:ext>
            </a:extLst>
          </p:cNvPr>
          <p:cNvSpPr>
            <a:spLocks noGrp="1"/>
          </p:cNvSpPr>
          <p:nvPr>
            <p:ph type="title"/>
          </p:nvPr>
        </p:nvSpPr>
        <p:spPr/>
        <p:txBody>
          <a:bodyPr/>
          <a:lstStyle/>
          <a:p>
            <a:r>
              <a:rPr kumimoji="1" lang="zh-CN" altLang="en-US" dirty="0">
                <a:latin typeface="Futura Medium" panose="020B0602020204020303" pitchFamily="34" charset="-79"/>
                <a:cs typeface="Futura Medium" panose="020B0602020204020303" pitchFamily="34" charset="-79"/>
              </a:rPr>
              <a:t>思考</a:t>
            </a:r>
          </a:p>
        </p:txBody>
      </p:sp>
      <p:sp>
        <p:nvSpPr>
          <p:cNvPr id="4" name="内容占位符 3">
            <a:extLst>
              <a:ext uri="{FF2B5EF4-FFF2-40B4-BE49-F238E27FC236}">
                <a16:creationId xmlns:a16="http://schemas.microsoft.com/office/drawing/2014/main" id="{E8BD8875-76D4-5741-9C72-1A90AFC56D1B}"/>
              </a:ext>
            </a:extLst>
          </p:cNvPr>
          <p:cNvSpPr>
            <a:spLocks noGrp="1"/>
          </p:cNvSpPr>
          <p:nvPr>
            <p:ph sz="half" idx="1"/>
          </p:nvPr>
        </p:nvSpPr>
        <p:spPr>
          <a:xfrm>
            <a:off x="623637" y="1143002"/>
            <a:ext cx="10958765" cy="4996542"/>
          </a:xfrm>
        </p:spPr>
        <p:txBody>
          <a:bodyPr/>
          <a:lstStyle/>
          <a:p>
            <a:r>
              <a:rPr lang="en-US" altLang="zh-CN" dirty="0">
                <a:latin typeface="Gill Sans MT" panose="020B0502020104020203" pitchFamily="34" charset="0"/>
              </a:rPr>
              <a:t>AMD</a:t>
            </a:r>
            <a:r>
              <a:rPr lang="zh-CN" altLang="en-US" dirty="0">
                <a:latin typeface="Gill Sans MT" panose="020B0502020104020203" pitchFamily="34" charset="0"/>
              </a:rPr>
              <a:t> 的显卡也是有大量的计算单元和计算核心，为什么没有 </a:t>
            </a:r>
            <a:r>
              <a:rPr lang="en-US" altLang="zh-CN" dirty="0">
                <a:latin typeface="Gill Sans MT" panose="020B0502020104020203" pitchFamily="34" charset="0"/>
              </a:rPr>
              <a:t>SIMT</a:t>
            </a:r>
            <a:r>
              <a:rPr lang="zh-CN" altLang="en-US" dirty="0">
                <a:latin typeface="Gill Sans MT" panose="020B0502020104020203" pitchFamily="34" charset="0"/>
              </a:rPr>
              <a:t> 的编程模式？</a:t>
            </a:r>
            <a:endParaRPr lang="en-US" altLang="zh-CN" dirty="0">
              <a:latin typeface="Gill Sans MT" panose="020B0502020104020203" pitchFamily="34" charset="0"/>
            </a:endParaRPr>
          </a:p>
          <a:p>
            <a:r>
              <a:rPr lang="en-US" altLang="zh-CN" dirty="0">
                <a:latin typeface="Gill Sans MT" panose="020B0502020104020203" pitchFamily="34" charset="0"/>
              </a:rPr>
              <a:t>NVIDA</a:t>
            </a:r>
            <a:r>
              <a:rPr lang="zh-CN" altLang="en-US" dirty="0">
                <a:latin typeface="Gill Sans MT" panose="020B0502020104020203" pitchFamily="34" charset="0"/>
              </a:rPr>
              <a:t> 推出 </a:t>
            </a:r>
            <a:r>
              <a:rPr lang="en-US" altLang="zh-CN" dirty="0">
                <a:latin typeface="Gill Sans MT" panose="020B0502020104020203" pitchFamily="34" charset="0"/>
              </a:rPr>
              <a:t>CUDA</a:t>
            </a:r>
            <a:r>
              <a:rPr lang="zh-CN" altLang="en-US" dirty="0">
                <a:latin typeface="Gill Sans MT" panose="020B0502020104020203" pitchFamily="34" charset="0"/>
              </a:rPr>
              <a:t> 并遵循自定义的 </a:t>
            </a:r>
            <a:r>
              <a:rPr lang="en-US" altLang="zh-CN" dirty="0">
                <a:latin typeface="Gill Sans MT" panose="020B0502020104020203" pitchFamily="34" charset="0"/>
              </a:rPr>
              <a:t>SIMT</a:t>
            </a:r>
            <a:r>
              <a:rPr lang="zh-CN" altLang="en-US" dirty="0">
                <a:latin typeface="Gill Sans MT" panose="020B0502020104020203" pitchFamily="34" charset="0"/>
              </a:rPr>
              <a:t> 架构做对了什么？</a:t>
            </a:r>
            <a:endParaRPr lang="en-US" altLang="zh-CN" dirty="0">
              <a:latin typeface="Gill Sans MT" panose="020B0502020104020203" pitchFamily="34" charset="0"/>
            </a:endParaRPr>
          </a:p>
          <a:p>
            <a:endParaRPr lang="en-US" altLang="zh-CN" dirty="0"/>
          </a:p>
        </p:txBody>
      </p:sp>
      <p:pic>
        <p:nvPicPr>
          <p:cNvPr id="10" name="图片 9">
            <a:extLst>
              <a:ext uri="{FF2B5EF4-FFF2-40B4-BE49-F238E27FC236}">
                <a16:creationId xmlns:a16="http://schemas.microsoft.com/office/drawing/2014/main" id="{5EE863C7-601B-784B-AC57-942F0FCDA0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31304" y="3589789"/>
            <a:ext cx="3439096" cy="2732657"/>
          </a:xfrm>
          <a:prstGeom prst="rect">
            <a:avLst/>
          </a:prstGeom>
        </p:spPr>
      </p:pic>
    </p:spTree>
    <p:extLst>
      <p:ext uri="{BB962C8B-B14F-4D97-AF65-F5344CB8AC3E}">
        <p14:creationId xmlns:p14="http://schemas.microsoft.com/office/powerpoint/2010/main" val="126164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10361030" cy="5232450"/>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计算体系</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深度学习计算模式</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计算体系与矩阵运算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芯片基础</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通用处理器 </a:t>
            </a:r>
            <a:r>
              <a:rPr lang="en-US" altLang="zh-CN" sz="2000" dirty="0">
                <a:solidFill>
                  <a:srgbClr val="595757"/>
                </a:solidFill>
                <a:latin typeface="Gill Sans MT" panose="020B0502020104020203" pitchFamily="34" charset="0"/>
              </a:rPr>
              <a:t>CPU</a:t>
            </a: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通用图形处理器 </a:t>
            </a:r>
            <a:r>
              <a:rPr lang="en-US" altLang="zh-CN" sz="2000" dirty="0">
                <a:solidFill>
                  <a:srgbClr val="595757"/>
                </a:solidFill>
                <a:latin typeface="Gill Sans MT" panose="020B0502020104020203" pitchFamily="34" charset="0"/>
              </a:rPr>
              <a:t>GPU</a:t>
            </a: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专用处理器 </a:t>
            </a:r>
            <a:r>
              <a:rPr lang="en-US" altLang="zh-CN" sz="2000" dirty="0">
                <a:solidFill>
                  <a:srgbClr val="595757"/>
                </a:solidFill>
                <a:latin typeface="Gill Sans MT" panose="020B0502020104020203" pitchFamily="34" charset="0"/>
              </a:rPr>
              <a:t>NPU/TPU</a:t>
            </a:r>
          </a:p>
          <a:p>
            <a:pPr marL="457200" indent="-457200">
              <a:buFont typeface="+mj-lt"/>
              <a:buAutoNum type="arabicPeriod"/>
            </a:pPr>
            <a:r>
              <a:rPr lang="en-US" altLang="zh-CN" sz="2400" b="1" dirty="0">
                <a:solidFill>
                  <a:srgbClr val="595757"/>
                </a:solidFill>
                <a:latin typeface="Gill Sans MT" panose="020B0502020104020203" pitchFamily="34" charset="0"/>
              </a:rPr>
              <a:t>GPU</a:t>
            </a:r>
            <a:r>
              <a:rPr lang="zh-CN" altLang="en-US" sz="2400" b="1" dirty="0">
                <a:solidFill>
                  <a:srgbClr val="595757"/>
                </a:solidFill>
                <a:latin typeface="Gill Sans MT" panose="020B0502020104020203" pitchFamily="34" charset="0"/>
              </a:rPr>
              <a:t>详解</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英伟达</a:t>
            </a:r>
            <a:r>
              <a:rPr lang="en-US" altLang="zh-CN" sz="2000" dirty="0">
                <a:solidFill>
                  <a:srgbClr val="595757"/>
                </a:solidFill>
                <a:latin typeface="Gill Sans MT" panose="020B0502020104020203" pitchFamily="34" charset="0"/>
              </a:rPr>
              <a:t>GPU</a:t>
            </a:r>
            <a:r>
              <a:rPr lang="zh-CN" altLang="en-US" sz="2000" dirty="0">
                <a:solidFill>
                  <a:srgbClr val="595757"/>
                </a:solidFill>
                <a:latin typeface="Gill Sans MT" panose="020B0502020104020203" pitchFamily="34" charset="0"/>
              </a:rPr>
              <a:t>架构发展</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Tensor</a:t>
            </a:r>
            <a:r>
              <a:rPr lang="zh-CN" altLang="en-US" sz="2000" dirty="0">
                <a:solidFill>
                  <a:srgbClr val="595757"/>
                </a:solidFill>
                <a:latin typeface="Gill Sans MT" panose="020B0502020104020203" pitchFamily="34" charset="0"/>
              </a:rPr>
              <a:t> </a:t>
            </a:r>
            <a:r>
              <a:rPr lang="en-US" altLang="zh-CN" sz="2000" dirty="0">
                <a:solidFill>
                  <a:srgbClr val="595757"/>
                </a:solidFill>
                <a:latin typeface="Gill Sans MT" panose="020B0502020104020203" pitchFamily="34" charset="0"/>
              </a:rPr>
              <a:t>Core</a:t>
            </a:r>
            <a:r>
              <a:rPr lang="zh-CN" altLang="en-US" sz="2000" dirty="0">
                <a:solidFill>
                  <a:srgbClr val="595757"/>
                </a:solidFill>
                <a:latin typeface="Gill Sans MT" panose="020B0502020104020203" pitchFamily="34" charset="0"/>
              </a:rPr>
              <a:t>和</a:t>
            </a:r>
            <a:r>
              <a:rPr lang="en-US" altLang="zh-CN" sz="2000" dirty="0">
                <a:solidFill>
                  <a:srgbClr val="595757"/>
                </a:solidFill>
                <a:latin typeface="Gill Sans MT" panose="020B0502020104020203" pitchFamily="34" charset="0"/>
              </a:rPr>
              <a:t>NVLink</a:t>
            </a:r>
            <a:endParaRPr lang="en-US" altLang="zh-CN" sz="2400" b="1"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国外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特斯拉 </a:t>
            </a:r>
            <a:r>
              <a:rPr lang="en-US" altLang="zh-CN" sz="2000" dirty="0">
                <a:solidFill>
                  <a:srgbClr val="595757"/>
                </a:solidFill>
                <a:latin typeface="Gill Sans MT" panose="020B0502020104020203" pitchFamily="34" charset="0"/>
              </a:rPr>
              <a:t>DOJO</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谷歌 </a:t>
            </a:r>
            <a:r>
              <a:rPr lang="en-US" altLang="zh-CN" sz="2000" dirty="0">
                <a:solidFill>
                  <a:srgbClr val="595757"/>
                </a:solidFill>
                <a:latin typeface="Gill Sans MT" panose="020B0502020104020203" pitchFamily="34" charset="0"/>
              </a:rPr>
              <a:t>TPU</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国内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壁仞科技芯片架构</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寒武纪科技芯片架构</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芯片的思考</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SIMD&amp;SIMT</a:t>
            </a:r>
            <a:r>
              <a:rPr lang="zh-CN" altLang="en-US" sz="2000" dirty="0">
                <a:solidFill>
                  <a:srgbClr val="595757"/>
                </a:solidFill>
                <a:latin typeface="Gill Sans MT" panose="020B0502020104020203" pitchFamily="34" charset="0"/>
              </a:rPr>
              <a:t>与编程体系</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芯片的架构思路与思考</a:t>
            </a:r>
            <a:endParaRPr lang="en-US" altLang="zh-CN" sz="2000" dirty="0">
              <a:solidFill>
                <a:srgbClr val="595757"/>
              </a:solidFill>
              <a:latin typeface="Gill Sans MT" panose="020B0502020104020203" pitchFamily="34" charset="0"/>
            </a:endParaRPr>
          </a:p>
        </p:txBody>
      </p:sp>
    </p:spTree>
    <p:extLst>
      <p:ext uri="{BB962C8B-B14F-4D97-AF65-F5344CB8AC3E}">
        <p14:creationId xmlns:p14="http://schemas.microsoft.com/office/powerpoint/2010/main" val="57323779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4" y="1268759"/>
            <a:ext cx="10963473" cy="4785199"/>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GPU</a:t>
            </a:r>
            <a:r>
              <a:rPr lang="zh-CN" altLang="en-US" sz="3200" b="1" dirty="0">
                <a:solidFill>
                  <a:srgbClr val="374154"/>
                </a:solidFill>
                <a:latin typeface="Gill Sans MT" panose="020B0502020104020203" pitchFamily="34" charset="0"/>
              </a:rPr>
              <a:t> 在 </a:t>
            </a:r>
            <a:r>
              <a:rPr lang="en-US" altLang="zh-CN" sz="3200" b="1" dirty="0">
                <a:solidFill>
                  <a:srgbClr val="374154"/>
                </a:solidFill>
                <a:latin typeface="Gill Sans MT" panose="020B0502020104020203" pitchFamily="34" charset="0"/>
              </a:rPr>
              <a:t>SIMT</a:t>
            </a:r>
            <a:r>
              <a:rPr lang="zh-CN" altLang="en-US" sz="3200" b="1" dirty="0">
                <a:solidFill>
                  <a:srgbClr val="374154"/>
                </a:solidFill>
                <a:latin typeface="Gill Sans MT" panose="020B0502020104020203" pitchFamily="34" charset="0"/>
              </a:rPr>
              <a:t> 编程本质</a:t>
            </a:r>
            <a:endParaRPr lang="en-US" altLang="zh-CN" sz="2800" dirty="0">
              <a:solidFill>
                <a:srgbClr val="374154"/>
              </a:solidFill>
              <a:latin typeface="Gill Sans MT" panose="020B0502020104020203" pitchFamily="34" charset="0"/>
            </a:endParaRPr>
          </a:p>
          <a:p>
            <a:pPr lvl="1"/>
            <a:r>
              <a:rPr lang="en-US" altLang="zh-CN" sz="2800" dirty="0">
                <a:solidFill>
                  <a:srgbClr val="374154"/>
                </a:solidFill>
                <a:latin typeface="Gill Sans MT" panose="020B0502020104020203" pitchFamily="34" charset="0"/>
              </a:rPr>
              <a:t>SIMD</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vs</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SIMT</a:t>
            </a:r>
            <a:r>
              <a:rPr lang="zh-CN" altLang="en-US" sz="2800" dirty="0">
                <a:solidFill>
                  <a:srgbClr val="374154"/>
                </a:solidFill>
                <a:latin typeface="Gill Sans MT" panose="020B0502020104020203" pitchFamily="34" charset="0"/>
              </a:rPr>
              <a:t> 回顾</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编程模型 </a:t>
            </a:r>
            <a:r>
              <a:rPr lang="en-US" altLang="zh-CN" sz="2800" dirty="0">
                <a:solidFill>
                  <a:srgbClr val="374154"/>
                </a:solidFill>
                <a:latin typeface="Gill Sans MT" panose="020B0502020104020203" pitchFamily="34" charset="0"/>
              </a:rPr>
              <a:t>vs</a:t>
            </a:r>
            <a:r>
              <a:rPr lang="zh-CN" altLang="en-US" sz="2800" dirty="0">
                <a:solidFill>
                  <a:srgbClr val="374154"/>
                </a:solidFill>
                <a:latin typeface="Gill Sans MT" panose="020B0502020104020203" pitchFamily="34" charset="0"/>
              </a:rPr>
              <a:t> 执行模型</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并行的编程方式</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英伟达 </a:t>
            </a:r>
            <a:r>
              <a:rPr lang="en-US" altLang="zh-CN" sz="2800" dirty="0">
                <a:solidFill>
                  <a:srgbClr val="374154"/>
                </a:solidFill>
                <a:latin typeface="Gill Sans MT" panose="020B0502020104020203" pitchFamily="34" charset="0"/>
              </a:rPr>
              <a:t>GPU</a:t>
            </a:r>
            <a:r>
              <a:rPr lang="zh-CN" altLang="en-US" sz="2800" dirty="0">
                <a:solidFill>
                  <a:srgbClr val="374154"/>
                </a:solidFill>
                <a:latin typeface="Gill Sans MT" panose="020B0502020104020203" pitchFamily="34" charset="0"/>
              </a:rPr>
              <a:t> 编程模型</a:t>
            </a:r>
            <a:endParaRPr lang="en-US" altLang="zh-CN"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42899105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C7DEFEE-B010-3844-83C3-846973B206FA}"/>
              </a:ext>
            </a:extLst>
          </p:cNvPr>
          <p:cNvSpPr>
            <a:spLocks noGrp="1"/>
          </p:cNvSpPr>
          <p:nvPr>
            <p:ph sz="half" idx="1"/>
          </p:nvPr>
        </p:nvSpPr>
        <p:spPr/>
        <p:txBody>
          <a:bodyPr>
            <a:normAutofit/>
          </a:bodyPr>
          <a:lstStyle/>
          <a:p>
            <a:pPr>
              <a:lnSpc>
                <a:spcPct val="130000"/>
              </a:lnSpc>
            </a:pPr>
            <a:r>
              <a:rPr lang="en-US" altLang="zh-CN" dirty="0">
                <a:latin typeface="Futura Medium" panose="020B0602020204020303" pitchFamily="34" charset="-79"/>
                <a:cs typeface="Futura Medium" panose="020B0602020204020303" pitchFamily="34" charset="-79"/>
              </a:rPr>
              <a:t>4.</a:t>
            </a:r>
            <a:r>
              <a:rPr lang="zh-CN" altLang="en-US" dirty="0">
                <a:latin typeface="Futura Medium" panose="020B0602020204020303" pitchFamily="34" charset="-79"/>
                <a:cs typeface="Futura Medium" panose="020B0602020204020303" pitchFamily="34" charset="-79"/>
              </a:rPr>
              <a:t> </a:t>
            </a:r>
            <a:r>
              <a:rPr lang="en-US" altLang="zh-CN" dirty="0">
                <a:latin typeface="Futura Medium" panose="020B0602020204020303" pitchFamily="34" charset="-79"/>
                <a:cs typeface="Futura Medium" panose="020B0602020204020303" pitchFamily="34" charset="-79"/>
              </a:rPr>
              <a:t>GPU</a:t>
            </a:r>
            <a:r>
              <a:rPr lang="zh-CN" altLang="en-US" dirty="0">
                <a:latin typeface="Futura Medium" panose="020B0602020204020303" pitchFamily="34" charset="-79"/>
                <a:cs typeface="Futura Medium" panose="020B0602020204020303" pitchFamily="34" charset="-79"/>
              </a:rPr>
              <a:t>的编程模型</a:t>
            </a:r>
            <a:endParaRPr lang="en-US" altLang="zh-CN"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565963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A7A9-3852-1440-8C4D-FFDB2F08D35C}"/>
              </a:ext>
            </a:extLst>
          </p:cNvPr>
          <p:cNvSpPr>
            <a:spLocks noGrp="1"/>
          </p:cNvSpPr>
          <p:nvPr>
            <p:ph type="title"/>
          </p:nvPr>
        </p:nvSpPr>
        <p:spPr/>
        <p:txBody>
          <a:bodyPr/>
          <a:lstStyle/>
          <a:p>
            <a:r>
              <a:rPr lang="en-US" altLang="zh-CN" dirty="0"/>
              <a:t>SIMD vs. SIMT </a:t>
            </a:r>
            <a:r>
              <a:rPr lang="zh-CN" altLang="en-US" dirty="0"/>
              <a:t>执行模式</a:t>
            </a:r>
          </a:p>
        </p:txBody>
      </p:sp>
      <p:sp>
        <p:nvSpPr>
          <p:cNvPr id="4" name="内容占位符 7">
            <a:extLst>
              <a:ext uri="{FF2B5EF4-FFF2-40B4-BE49-F238E27FC236}">
                <a16:creationId xmlns:a16="http://schemas.microsoft.com/office/drawing/2014/main" id="{5ADC8699-4BFA-D440-950F-37A3B96B94B2}"/>
              </a:ext>
            </a:extLst>
          </p:cNvPr>
          <p:cNvSpPr txBox="1">
            <a:spLocks/>
          </p:cNvSpPr>
          <p:nvPr/>
        </p:nvSpPr>
        <p:spPr>
          <a:xfrm>
            <a:off x="623635" y="1360170"/>
            <a:ext cx="10963473" cy="2160796"/>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en-US" altLang="zh-CN" b="1" dirty="0"/>
              <a:t>SIMD</a:t>
            </a:r>
            <a:r>
              <a:rPr lang="zh-CN" altLang="en-US" b="1" dirty="0"/>
              <a:t>：</a:t>
            </a:r>
            <a:r>
              <a:rPr lang="zh-CN" altLang="en-US" dirty="0"/>
              <a:t>单顺序的指令流执行 </a:t>
            </a:r>
            <a:r>
              <a:rPr lang="en-US" altLang="zh-CN" dirty="0">
                <a:latin typeface="+mj-ea"/>
                <a:ea typeface="+mj-ea"/>
                <a:cs typeface="Futura Medium" panose="020B0602020204020303" pitchFamily="34" charset="-79"/>
              </a:rPr>
              <a:t>-&gt;</a:t>
            </a:r>
            <a:r>
              <a:rPr lang="zh-CN" altLang="en-US" dirty="0"/>
              <a:t> 每条指令多个数据输入同时执行</a:t>
            </a:r>
            <a:endParaRPr lang="en-US" altLang="zh-CN" dirty="0"/>
          </a:p>
          <a:p>
            <a:pPr lvl="1"/>
            <a:r>
              <a:rPr lang="en-US" altLang="zh-CN" dirty="0"/>
              <a:t>[VLD, VLD, VADD, VST], VLEN</a:t>
            </a:r>
          </a:p>
          <a:p>
            <a:pPr marL="239106" lvl="1" indent="-239106">
              <a:buFont typeface="Arial" pitchFamily="34" charset="0"/>
              <a:buChar char="•"/>
            </a:pPr>
            <a:r>
              <a:rPr lang="en-US" altLang="zh-CN" sz="2000" b="1" dirty="0"/>
              <a:t>SIMT</a:t>
            </a:r>
            <a:r>
              <a:rPr lang="zh-CN" altLang="en-US" sz="2000" b="1" dirty="0"/>
              <a:t>：</a:t>
            </a:r>
            <a:r>
              <a:rPr lang="zh-CN" altLang="en-US" sz="2000" dirty="0"/>
              <a:t>标量指令的多个指令流 </a:t>
            </a:r>
            <a:r>
              <a:rPr lang="en-US" altLang="zh-CN" sz="2000" dirty="0">
                <a:latin typeface="+mj-ea"/>
                <a:ea typeface="+mj-ea"/>
              </a:rPr>
              <a:t>-&gt;</a:t>
            </a:r>
            <a:r>
              <a:rPr lang="zh-CN" altLang="en-US" sz="2000" dirty="0"/>
              <a:t> 动态地把线程按</a:t>
            </a:r>
            <a:r>
              <a:rPr lang="en-US" altLang="zh-CN" sz="2000" dirty="0"/>
              <a:t>wrap</a:t>
            </a:r>
            <a:r>
              <a:rPr lang="zh-CN" altLang="en-US" sz="2000" dirty="0"/>
              <a:t>分组执行</a:t>
            </a:r>
            <a:endParaRPr lang="en-US" altLang="zh-CN" sz="2000" dirty="0"/>
          </a:p>
          <a:p>
            <a:pPr marL="596706" lvl="2" indent="-239106">
              <a:buFont typeface="Arial" pitchFamily="34" charset="0"/>
              <a:buChar char="•"/>
            </a:pPr>
            <a:r>
              <a:rPr lang="en-US" altLang="zh-CN" sz="1800" dirty="0"/>
              <a:t>[LD, LD, ADD, ST], </a:t>
            </a:r>
            <a:r>
              <a:rPr lang="en-US" altLang="zh-CN" sz="1800" dirty="0" err="1"/>
              <a:t>NumThreads</a:t>
            </a:r>
            <a:endParaRPr lang="en-US" altLang="zh-CN" sz="1800" dirty="0"/>
          </a:p>
          <a:p>
            <a:pPr lvl="1"/>
            <a:endParaRPr lang="en-US" altLang="zh-CN" dirty="0"/>
          </a:p>
        </p:txBody>
      </p:sp>
    </p:spTree>
    <p:extLst>
      <p:ext uri="{BB962C8B-B14F-4D97-AF65-F5344CB8AC3E}">
        <p14:creationId xmlns:p14="http://schemas.microsoft.com/office/powerpoint/2010/main" val="158177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A7A9-3852-1440-8C4D-FFDB2F08D35C}"/>
              </a:ext>
            </a:extLst>
          </p:cNvPr>
          <p:cNvSpPr>
            <a:spLocks noGrp="1"/>
          </p:cNvSpPr>
          <p:nvPr>
            <p:ph type="title"/>
          </p:nvPr>
        </p:nvSpPr>
        <p:spPr/>
        <p:txBody>
          <a:bodyPr/>
          <a:lstStyle/>
          <a:p>
            <a:r>
              <a:rPr lang="en-US" altLang="zh-CN" dirty="0"/>
              <a:t>SIMD vs. SIMT </a:t>
            </a:r>
            <a:r>
              <a:rPr lang="zh-CN" altLang="en-US" dirty="0"/>
              <a:t>执行模式</a:t>
            </a:r>
          </a:p>
        </p:txBody>
      </p:sp>
      <p:sp>
        <p:nvSpPr>
          <p:cNvPr id="3" name="内容占位符 2">
            <a:extLst>
              <a:ext uri="{FF2B5EF4-FFF2-40B4-BE49-F238E27FC236}">
                <a16:creationId xmlns:a16="http://schemas.microsoft.com/office/drawing/2014/main" id="{110762AC-6AB1-A645-B2FA-EEE12BEADD07}"/>
              </a:ext>
            </a:extLst>
          </p:cNvPr>
          <p:cNvSpPr>
            <a:spLocks noGrp="1"/>
          </p:cNvSpPr>
          <p:nvPr>
            <p:ph sz="half" idx="1"/>
          </p:nvPr>
        </p:nvSpPr>
        <p:spPr>
          <a:xfrm>
            <a:off x="623635" y="3733532"/>
            <a:ext cx="10963473" cy="2621548"/>
          </a:xfrm>
          <a:solidFill>
            <a:schemeClr val="bg1">
              <a:lumMod val="95000"/>
            </a:schemeClr>
          </a:solidFill>
        </p:spPr>
        <p:txBody>
          <a:bodyPr/>
          <a:lstStyle/>
          <a:p>
            <a:pPr marL="239106" lvl="1" indent="-239106">
              <a:buFont typeface="Arial" pitchFamily="34" charset="0"/>
              <a:buChar char="•"/>
            </a:pPr>
            <a:r>
              <a:rPr lang="en-US" altLang="zh-CN" sz="2000" b="1" dirty="0"/>
              <a:t>SIMT</a:t>
            </a:r>
            <a:r>
              <a:rPr lang="zh-CN" altLang="en-US" sz="2000" b="1" dirty="0"/>
              <a:t>的优势：</a:t>
            </a:r>
            <a:endParaRPr lang="en-US" altLang="zh-CN" sz="2000" b="1" dirty="0"/>
          </a:p>
          <a:p>
            <a:pPr lvl="1"/>
            <a:r>
              <a:rPr lang="zh-CN" altLang="en-US" dirty="0"/>
              <a:t>无需开发者费力把数据凑成合适的矢量长度</a:t>
            </a:r>
            <a:endParaRPr lang="en-US" altLang="zh-CN" dirty="0"/>
          </a:p>
          <a:p>
            <a:pPr lvl="1"/>
            <a:r>
              <a:rPr lang="zh-CN" altLang="en-US" dirty="0"/>
              <a:t>从硬件设计上解决大部分 </a:t>
            </a:r>
            <a:r>
              <a:rPr lang="en-US" altLang="zh-CN" dirty="0"/>
              <a:t>SIMD</a:t>
            </a:r>
            <a:r>
              <a:rPr lang="zh-CN" altLang="en-US" dirty="0"/>
              <a:t> </a:t>
            </a:r>
            <a:r>
              <a:rPr lang="en-US" altLang="zh-CN" dirty="0"/>
              <a:t>data path</a:t>
            </a:r>
            <a:r>
              <a:rPr lang="zh-CN" altLang="en-US" dirty="0"/>
              <a:t> 的流水编排问题</a:t>
            </a:r>
            <a:endParaRPr lang="en-US" altLang="zh-CN" dirty="0"/>
          </a:p>
          <a:p>
            <a:pPr lvl="1"/>
            <a:r>
              <a:rPr lang="zh-CN" altLang="en-US" dirty="0"/>
              <a:t>线程可以独立执行，使得每个 </a:t>
            </a:r>
            <a:r>
              <a:rPr lang="en-US" altLang="zh-CN" dirty="0"/>
              <a:t>thread</a:t>
            </a:r>
            <a:r>
              <a:rPr lang="zh-CN" altLang="en-US" dirty="0"/>
              <a:t> 相对灵活，允许每个线程有不同的分支</a:t>
            </a:r>
            <a:endParaRPr lang="en-US" altLang="zh-CN" dirty="0"/>
          </a:p>
          <a:p>
            <a:pPr lvl="1"/>
            <a:r>
              <a:rPr lang="zh-CN" altLang="en-US" dirty="0"/>
              <a:t>一组执行相同指令的线程由硬件动态组织成 </a:t>
            </a:r>
            <a:r>
              <a:rPr lang="en-US" altLang="zh-CN" dirty="0"/>
              <a:t>warp</a:t>
            </a:r>
            <a:r>
              <a:rPr lang="zh-CN" altLang="en-US" dirty="0"/>
              <a:t>，加快了 </a:t>
            </a:r>
            <a:r>
              <a:rPr lang="en-US" altLang="zh-CN" dirty="0"/>
              <a:t>SIMD</a:t>
            </a:r>
            <a:r>
              <a:rPr lang="zh-CN" altLang="en-US" dirty="0"/>
              <a:t> 的计算并行度</a:t>
            </a:r>
            <a:endParaRPr lang="en-US" altLang="zh-CN" dirty="0"/>
          </a:p>
        </p:txBody>
      </p:sp>
      <p:sp>
        <p:nvSpPr>
          <p:cNvPr id="4" name="内容占位符 7">
            <a:extLst>
              <a:ext uri="{FF2B5EF4-FFF2-40B4-BE49-F238E27FC236}">
                <a16:creationId xmlns:a16="http://schemas.microsoft.com/office/drawing/2014/main" id="{5ADC8699-4BFA-D440-950F-37A3B96B94B2}"/>
              </a:ext>
            </a:extLst>
          </p:cNvPr>
          <p:cNvSpPr txBox="1">
            <a:spLocks/>
          </p:cNvSpPr>
          <p:nvPr/>
        </p:nvSpPr>
        <p:spPr>
          <a:xfrm>
            <a:off x="623635" y="1360170"/>
            <a:ext cx="10963473" cy="2160796"/>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en-US" altLang="zh-CN" b="1" dirty="0"/>
              <a:t>SIMD</a:t>
            </a:r>
            <a:r>
              <a:rPr lang="zh-CN" altLang="en-US" b="1" dirty="0"/>
              <a:t>：</a:t>
            </a:r>
            <a:r>
              <a:rPr lang="zh-CN" altLang="en-US" dirty="0"/>
              <a:t>单顺序的指令流执行 </a:t>
            </a:r>
            <a:r>
              <a:rPr lang="en-US" altLang="zh-CN" dirty="0">
                <a:latin typeface="+mj-ea"/>
                <a:ea typeface="+mj-ea"/>
                <a:cs typeface="Futura Medium" panose="020B0602020204020303" pitchFamily="34" charset="-79"/>
              </a:rPr>
              <a:t>-&gt;</a:t>
            </a:r>
            <a:r>
              <a:rPr lang="zh-CN" altLang="en-US" dirty="0"/>
              <a:t> 每条指令多个数据输入同时执行</a:t>
            </a:r>
            <a:endParaRPr lang="en-US" altLang="zh-CN" dirty="0"/>
          </a:p>
          <a:p>
            <a:pPr lvl="1"/>
            <a:r>
              <a:rPr lang="en-US" altLang="zh-CN" dirty="0"/>
              <a:t>[VLD, VLD, VADD, VST], VLEN</a:t>
            </a:r>
          </a:p>
          <a:p>
            <a:pPr marL="239106" lvl="1" indent="-239106">
              <a:buFont typeface="Arial" pitchFamily="34" charset="0"/>
              <a:buChar char="•"/>
            </a:pPr>
            <a:r>
              <a:rPr lang="en-US" altLang="zh-CN" sz="2000" b="1" dirty="0"/>
              <a:t>SIMT</a:t>
            </a:r>
            <a:r>
              <a:rPr lang="zh-CN" altLang="en-US" sz="2000" b="1" dirty="0"/>
              <a:t>：</a:t>
            </a:r>
            <a:r>
              <a:rPr lang="zh-CN" altLang="en-US" sz="2000" dirty="0"/>
              <a:t>标量指令的多个指令流 </a:t>
            </a:r>
            <a:r>
              <a:rPr lang="en-US" altLang="zh-CN" sz="2000" dirty="0">
                <a:latin typeface="+mj-ea"/>
                <a:ea typeface="+mj-ea"/>
              </a:rPr>
              <a:t>-&gt;</a:t>
            </a:r>
            <a:r>
              <a:rPr lang="zh-CN" altLang="en-US" sz="2000" dirty="0"/>
              <a:t> 动态地把线程按</a:t>
            </a:r>
            <a:r>
              <a:rPr lang="en-US" altLang="zh-CN" sz="2000" dirty="0"/>
              <a:t>wrap</a:t>
            </a:r>
            <a:r>
              <a:rPr lang="zh-CN" altLang="en-US" sz="2000" dirty="0"/>
              <a:t>分组执行</a:t>
            </a:r>
            <a:endParaRPr lang="en-US" altLang="zh-CN" sz="2000" dirty="0"/>
          </a:p>
          <a:p>
            <a:pPr marL="596706" lvl="2" indent="-239106">
              <a:buFont typeface="Arial" pitchFamily="34" charset="0"/>
              <a:buChar char="•"/>
            </a:pPr>
            <a:r>
              <a:rPr lang="en-US" altLang="zh-CN" sz="1800" dirty="0"/>
              <a:t>[LD, LD, ADD, ST], </a:t>
            </a:r>
            <a:r>
              <a:rPr lang="en-US" altLang="zh-CN" sz="1800" dirty="0" err="1"/>
              <a:t>NumThreads</a:t>
            </a:r>
            <a:endParaRPr lang="en-US" altLang="zh-CN" sz="1800" dirty="0"/>
          </a:p>
          <a:p>
            <a:pPr lvl="1"/>
            <a:endParaRPr lang="en-US" altLang="zh-CN" dirty="0"/>
          </a:p>
        </p:txBody>
      </p:sp>
    </p:spTree>
    <p:extLst>
      <p:ext uri="{BB962C8B-B14F-4D97-AF65-F5344CB8AC3E}">
        <p14:creationId xmlns:p14="http://schemas.microsoft.com/office/powerpoint/2010/main" val="125236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01839-301E-6F4A-81B5-2AC1B7545728}"/>
              </a:ext>
            </a:extLst>
          </p:cNvPr>
          <p:cNvSpPr>
            <a:spLocks noGrp="1"/>
          </p:cNvSpPr>
          <p:nvPr>
            <p:ph type="title"/>
          </p:nvPr>
        </p:nvSpPr>
        <p:spPr/>
        <p:txBody>
          <a:bodyPr/>
          <a:lstStyle/>
          <a:p>
            <a:r>
              <a:rPr lang="en-US" altLang="zh-CN" dirty="0"/>
              <a:t>Multithreading of Warps</a:t>
            </a:r>
            <a:endParaRPr lang="zh-CN" altLang="en-US" dirty="0"/>
          </a:p>
        </p:txBody>
      </p:sp>
      <p:sp>
        <p:nvSpPr>
          <p:cNvPr id="10" name="内容占位符 9">
            <a:extLst>
              <a:ext uri="{FF2B5EF4-FFF2-40B4-BE49-F238E27FC236}">
                <a16:creationId xmlns:a16="http://schemas.microsoft.com/office/drawing/2014/main" id="{FC95CE75-8B3E-E14A-8204-C8813E1CE442}"/>
              </a:ext>
            </a:extLst>
          </p:cNvPr>
          <p:cNvSpPr>
            <a:spLocks noGrp="1"/>
          </p:cNvSpPr>
          <p:nvPr>
            <p:ph sz="half" idx="1"/>
          </p:nvPr>
        </p:nvSpPr>
        <p:spPr/>
        <p:txBody>
          <a:bodyPr/>
          <a:lstStyle/>
          <a:p>
            <a:r>
              <a:rPr lang="en-US" altLang="zh-CN" dirty="0"/>
              <a:t>GPU</a:t>
            </a:r>
            <a:r>
              <a:rPr lang="zh-CN" altLang="en-US" dirty="0"/>
              <a:t>中线程调度的基本单位是</a:t>
            </a:r>
            <a:r>
              <a:rPr lang="en-US" altLang="zh-CN" dirty="0"/>
              <a:t>Warp</a:t>
            </a:r>
          </a:p>
          <a:p>
            <a:r>
              <a:rPr lang="zh-CN" altLang="en-US" dirty="0"/>
              <a:t>假设一个 </a:t>
            </a:r>
            <a:r>
              <a:rPr lang="en-US" altLang="zh-CN" dirty="0"/>
              <a:t>warp</a:t>
            </a:r>
            <a:r>
              <a:rPr lang="zh-CN" altLang="en-US" dirty="0"/>
              <a:t> 包含</a:t>
            </a:r>
            <a:r>
              <a:rPr lang="en-US" altLang="zh-CN" dirty="0"/>
              <a:t>32</a:t>
            </a:r>
            <a:r>
              <a:rPr lang="zh-CN" altLang="en-US" dirty="0"/>
              <a:t>个线程</a:t>
            </a:r>
            <a:endParaRPr lang="en-US" altLang="zh-CN" dirty="0"/>
          </a:p>
          <a:p>
            <a:r>
              <a:rPr lang="zh-CN" altLang="en-US" dirty="0"/>
              <a:t>现在要进行 </a:t>
            </a:r>
            <a:r>
              <a:rPr lang="en-US" altLang="zh-CN" dirty="0"/>
              <a:t>32K</a:t>
            </a:r>
            <a:r>
              <a:rPr lang="zh-CN" altLang="en-US" dirty="0"/>
              <a:t> 次迭代，每个迭代一个线程 </a:t>
            </a:r>
            <a:r>
              <a:rPr lang="en-US" altLang="zh-CN" dirty="0">
                <a:latin typeface="+mj-ea"/>
                <a:ea typeface="+mj-ea"/>
              </a:rPr>
              <a:t>-&gt;</a:t>
            </a:r>
            <a:r>
              <a:rPr lang="zh-CN" altLang="en-US" dirty="0"/>
              <a:t> </a:t>
            </a:r>
            <a:r>
              <a:rPr lang="en-US" altLang="zh-CN" dirty="0"/>
              <a:t>1K</a:t>
            </a:r>
            <a:r>
              <a:rPr lang="zh-CN" altLang="en-US" dirty="0"/>
              <a:t> </a:t>
            </a:r>
            <a:r>
              <a:rPr lang="en-US" altLang="zh-CN" dirty="0"/>
              <a:t>wrap</a:t>
            </a:r>
          </a:p>
        </p:txBody>
      </p:sp>
      <p:pic>
        <p:nvPicPr>
          <p:cNvPr id="7" name="图片 6">
            <a:extLst>
              <a:ext uri="{FF2B5EF4-FFF2-40B4-BE49-F238E27FC236}">
                <a16:creationId xmlns:a16="http://schemas.microsoft.com/office/drawing/2014/main" id="{259BB722-A2F0-284C-B0BB-A6AE20CC8E4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84271" y="3165147"/>
            <a:ext cx="7442200" cy="2755900"/>
          </a:xfrm>
          <a:prstGeom prst="rect">
            <a:avLst/>
          </a:prstGeom>
        </p:spPr>
      </p:pic>
    </p:spTree>
    <p:extLst>
      <p:ext uri="{BB962C8B-B14F-4D97-AF65-F5344CB8AC3E}">
        <p14:creationId xmlns:p14="http://schemas.microsoft.com/office/powerpoint/2010/main" val="2555171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01839-301E-6F4A-81B5-2AC1B7545728}"/>
              </a:ext>
            </a:extLst>
          </p:cNvPr>
          <p:cNvSpPr>
            <a:spLocks noGrp="1"/>
          </p:cNvSpPr>
          <p:nvPr>
            <p:ph type="title"/>
          </p:nvPr>
        </p:nvSpPr>
        <p:spPr/>
        <p:txBody>
          <a:bodyPr/>
          <a:lstStyle/>
          <a:p>
            <a:r>
              <a:rPr lang="en-US" altLang="zh-CN" dirty="0"/>
              <a:t>Multithreading of Warps</a:t>
            </a:r>
            <a:endParaRPr lang="zh-CN" altLang="en-US" dirty="0"/>
          </a:p>
        </p:txBody>
      </p:sp>
      <p:sp>
        <p:nvSpPr>
          <p:cNvPr id="10" name="内容占位符 9">
            <a:extLst>
              <a:ext uri="{FF2B5EF4-FFF2-40B4-BE49-F238E27FC236}">
                <a16:creationId xmlns:a16="http://schemas.microsoft.com/office/drawing/2014/main" id="{FC95CE75-8B3E-E14A-8204-C8813E1CE442}"/>
              </a:ext>
            </a:extLst>
          </p:cNvPr>
          <p:cNvSpPr>
            <a:spLocks noGrp="1"/>
          </p:cNvSpPr>
          <p:nvPr>
            <p:ph sz="half" idx="1"/>
          </p:nvPr>
        </p:nvSpPr>
        <p:spPr/>
        <p:txBody>
          <a:bodyPr/>
          <a:lstStyle/>
          <a:p>
            <a:r>
              <a:rPr lang="en-US" altLang="zh-CN" dirty="0"/>
              <a:t>GPU</a:t>
            </a:r>
            <a:r>
              <a:rPr lang="zh-CN" altLang="en-US" dirty="0"/>
              <a:t>中线程调度的基本单位是</a:t>
            </a:r>
            <a:r>
              <a:rPr lang="en-US" altLang="zh-CN" dirty="0"/>
              <a:t>Warp</a:t>
            </a:r>
          </a:p>
          <a:p>
            <a:r>
              <a:rPr lang="zh-CN" altLang="en-US" dirty="0"/>
              <a:t>假设一个 </a:t>
            </a:r>
            <a:r>
              <a:rPr lang="en-US" altLang="zh-CN" dirty="0"/>
              <a:t>warp</a:t>
            </a:r>
            <a:r>
              <a:rPr lang="zh-CN" altLang="en-US" dirty="0"/>
              <a:t> 包含</a:t>
            </a:r>
            <a:r>
              <a:rPr lang="en-US" altLang="zh-CN" dirty="0"/>
              <a:t>32</a:t>
            </a:r>
            <a:r>
              <a:rPr lang="zh-CN" altLang="en-US" dirty="0"/>
              <a:t>个线程</a:t>
            </a:r>
            <a:endParaRPr lang="en-US" altLang="zh-CN" dirty="0"/>
          </a:p>
          <a:p>
            <a:r>
              <a:rPr lang="zh-CN" altLang="en-US" dirty="0"/>
              <a:t>现在要进行 </a:t>
            </a:r>
            <a:r>
              <a:rPr lang="en-US" altLang="zh-CN" dirty="0"/>
              <a:t>32K</a:t>
            </a:r>
            <a:r>
              <a:rPr lang="zh-CN" altLang="en-US" dirty="0"/>
              <a:t> 次迭代，每个迭代一个线程 </a:t>
            </a:r>
            <a:r>
              <a:rPr lang="en-US" altLang="zh-CN" dirty="0">
                <a:latin typeface="+mj-ea"/>
                <a:ea typeface="+mj-ea"/>
              </a:rPr>
              <a:t>-&gt;</a:t>
            </a:r>
            <a:r>
              <a:rPr lang="zh-CN" altLang="en-US" dirty="0"/>
              <a:t> </a:t>
            </a:r>
            <a:r>
              <a:rPr lang="en-US" altLang="zh-CN" dirty="0"/>
              <a:t>1K</a:t>
            </a:r>
            <a:r>
              <a:rPr lang="zh-CN" altLang="en-US" dirty="0"/>
              <a:t> </a:t>
            </a:r>
            <a:r>
              <a:rPr lang="en-US" altLang="zh-CN" dirty="0"/>
              <a:t>wrap</a:t>
            </a:r>
          </a:p>
        </p:txBody>
      </p:sp>
      <p:pic>
        <p:nvPicPr>
          <p:cNvPr id="5" name="图片 4">
            <a:extLst>
              <a:ext uri="{FF2B5EF4-FFF2-40B4-BE49-F238E27FC236}">
                <a16:creationId xmlns:a16="http://schemas.microsoft.com/office/drawing/2014/main" id="{4E03702C-2A2C-184F-90E1-E19B96AD43A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87791" y="3175659"/>
            <a:ext cx="7442200" cy="2755900"/>
          </a:xfrm>
          <a:prstGeom prst="rect">
            <a:avLst/>
          </a:prstGeom>
        </p:spPr>
      </p:pic>
    </p:spTree>
    <p:extLst>
      <p:ext uri="{BB962C8B-B14F-4D97-AF65-F5344CB8AC3E}">
        <p14:creationId xmlns:p14="http://schemas.microsoft.com/office/powerpoint/2010/main" val="143360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01839-301E-6F4A-81B5-2AC1B7545728}"/>
              </a:ext>
            </a:extLst>
          </p:cNvPr>
          <p:cNvSpPr>
            <a:spLocks noGrp="1"/>
          </p:cNvSpPr>
          <p:nvPr>
            <p:ph type="title"/>
          </p:nvPr>
        </p:nvSpPr>
        <p:spPr/>
        <p:txBody>
          <a:bodyPr/>
          <a:lstStyle/>
          <a:p>
            <a:r>
              <a:rPr lang="en-US" altLang="zh-CN" dirty="0"/>
              <a:t>Multithreading of Warps</a:t>
            </a:r>
            <a:endParaRPr lang="zh-CN" altLang="en-US" dirty="0"/>
          </a:p>
        </p:txBody>
      </p:sp>
      <p:sp>
        <p:nvSpPr>
          <p:cNvPr id="10" name="内容占位符 9">
            <a:extLst>
              <a:ext uri="{FF2B5EF4-FFF2-40B4-BE49-F238E27FC236}">
                <a16:creationId xmlns:a16="http://schemas.microsoft.com/office/drawing/2014/main" id="{FC95CE75-8B3E-E14A-8204-C8813E1CE442}"/>
              </a:ext>
            </a:extLst>
          </p:cNvPr>
          <p:cNvSpPr>
            <a:spLocks noGrp="1"/>
          </p:cNvSpPr>
          <p:nvPr>
            <p:ph sz="half" idx="1"/>
          </p:nvPr>
        </p:nvSpPr>
        <p:spPr/>
        <p:txBody>
          <a:bodyPr/>
          <a:lstStyle/>
          <a:p>
            <a:r>
              <a:rPr lang="en-US" altLang="zh-CN" dirty="0"/>
              <a:t>GPU</a:t>
            </a:r>
            <a:r>
              <a:rPr lang="zh-CN" altLang="en-US" dirty="0"/>
              <a:t>中线程调度的基本单位是</a:t>
            </a:r>
            <a:r>
              <a:rPr lang="en-US" altLang="zh-CN" dirty="0"/>
              <a:t>Warp</a:t>
            </a:r>
          </a:p>
          <a:p>
            <a:r>
              <a:rPr lang="zh-CN" altLang="en-US" dirty="0"/>
              <a:t>假设一个 </a:t>
            </a:r>
            <a:r>
              <a:rPr lang="en-US" altLang="zh-CN" dirty="0"/>
              <a:t>warp</a:t>
            </a:r>
            <a:r>
              <a:rPr lang="zh-CN" altLang="en-US" dirty="0"/>
              <a:t> 包含</a:t>
            </a:r>
            <a:r>
              <a:rPr lang="en-US" altLang="zh-CN" dirty="0"/>
              <a:t>32</a:t>
            </a:r>
            <a:r>
              <a:rPr lang="zh-CN" altLang="en-US" dirty="0"/>
              <a:t>个线程</a:t>
            </a:r>
            <a:endParaRPr lang="en-US" altLang="zh-CN" dirty="0"/>
          </a:p>
          <a:p>
            <a:r>
              <a:rPr lang="zh-CN" altLang="en-US" dirty="0"/>
              <a:t>现在要进行 </a:t>
            </a:r>
            <a:r>
              <a:rPr lang="en-US" altLang="zh-CN" dirty="0"/>
              <a:t>32K</a:t>
            </a:r>
            <a:r>
              <a:rPr lang="zh-CN" altLang="en-US" dirty="0"/>
              <a:t> 次迭代，每个迭代一个线程 </a:t>
            </a:r>
            <a:r>
              <a:rPr lang="en-US" altLang="zh-CN" dirty="0">
                <a:latin typeface="+mj-ea"/>
                <a:ea typeface="+mj-ea"/>
              </a:rPr>
              <a:t>-&gt;</a:t>
            </a:r>
            <a:r>
              <a:rPr lang="zh-CN" altLang="en-US" dirty="0"/>
              <a:t> </a:t>
            </a:r>
            <a:r>
              <a:rPr lang="en-US" altLang="zh-CN" dirty="0"/>
              <a:t>1K</a:t>
            </a:r>
            <a:r>
              <a:rPr lang="zh-CN" altLang="en-US" dirty="0"/>
              <a:t> </a:t>
            </a:r>
            <a:r>
              <a:rPr lang="en-US" altLang="zh-CN" dirty="0"/>
              <a:t>wrap</a:t>
            </a:r>
          </a:p>
        </p:txBody>
      </p:sp>
      <p:pic>
        <p:nvPicPr>
          <p:cNvPr id="5" name="图片 4">
            <a:extLst>
              <a:ext uri="{FF2B5EF4-FFF2-40B4-BE49-F238E27FC236}">
                <a16:creationId xmlns:a16="http://schemas.microsoft.com/office/drawing/2014/main" id="{69556024-ED10-8A4E-9726-BEC4CD07891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2821" y="3295431"/>
            <a:ext cx="7785100" cy="2768600"/>
          </a:xfrm>
          <a:prstGeom prst="rect">
            <a:avLst/>
          </a:prstGeom>
        </p:spPr>
      </p:pic>
    </p:spTree>
    <p:extLst>
      <p:ext uri="{BB962C8B-B14F-4D97-AF65-F5344CB8AC3E}">
        <p14:creationId xmlns:p14="http://schemas.microsoft.com/office/powerpoint/2010/main" val="94158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4.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20428</TotalTime>
  <Words>849</Words>
  <Application>Microsoft Macintosh PowerPoint</Application>
  <PresentationFormat>自定义</PresentationFormat>
  <Paragraphs>101</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19</vt:i4>
      </vt:variant>
    </vt:vector>
  </HeadingPairs>
  <TitlesOfParts>
    <vt:vector size="34" baseType="lpstr">
      <vt:lpstr>Microsoft YaHei</vt:lpstr>
      <vt:lpstr>Microsoft YaHei</vt:lpstr>
      <vt:lpstr>ACGN-MiaoGB-Flash</vt:lpstr>
      <vt:lpstr>Arial</vt:lpstr>
      <vt:lpstr>Calibri</vt:lpstr>
      <vt:lpstr>Futura Medium</vt:lpstr>
      <vt:lpstr>Gill Sans MT</vt:lpstr>
      <vt:lpstr>Wingdings</vt:lpstr>
      <vt:lpstr>封面页_图片版 </vt:lpstr>
      <vt:lpstr>1_内容Copytext </vt:lpstr>
      <vt:lpstr>5_内容Copytext </vt:lpstr>
      <vt:lpstr>4_内容Copytext </vt:lpstr>
      <vt:lpstr>code01</vt:lpstr>
      <vt:lpstr>1_code01</vt:lpstr>
      <vt:lpstr>结束页</vt:lpstr>
      <vt:lpstr>PowerPoint 演示文稿</vt:lpstr>
      <vt:lpstr>PowerPoint 演示文稿</vt:lpstr>
      <vt:lpstr>PowerPoint 演示文稿</vt:lpstr>
      <vt:lpstr>PowerPoint 演示文稿</vt:lpstr>
      <vt:lpstr>SIMD vs. SIMT 执行模式</vt:lpstr>
      <vt:lpstr>SIMD vs. SIMT 执行模式</vt:lpstr>
      <vt:lpstr>Multithreading of Warps</vt:lpstr>
      <vt:lpstr>Multithreading of Warps</vt:lpstr>
      <vt:lpstr>Multithreading of Warps</vt:lpstr>
      <vt:lpstr>解决并行的瓶颈</vt:lpstr>
      <vt:lpstr>Warps 和 Warp-Level FGMT 关系</vt:lpstr>
      <vt:lpstr>通过 Wrap-level FGMT 隐藏延迟</vt:lpstr>
      <vt:lpstr>Warp 指令级并行 </vt:lpstr>
      <vt:lpstr>High-level view of GPU</vt:lpstr>
      <vt:lpstr>PowerPoint 演示文稿</vt:lpstr>
      <vt:lpstr>执行模型： Traditional SIMD vs Warp-base SIMD(SIMT)</vt:lpstr>
      <vt:lpstr>编程模型：SPMD</vt:lpstr>
      <vt:lpstr>思考</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6152</cp:revision>
  <dcterms:created xsi:type="dcterms:W3CDTF">2020-08-28T08:44:19Z</dcterms:created>
  <dcterms:modified xsi:type="dcterms:W3CDTF">2023-12-10T00:58:16Z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