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2029" r:id="rId8"/>
    <p:sldId id="2068" r:id="rId9"/>
    <p:sldId id="2030" r:id="rId10"/>
    <p:sldId id="2061" r:id="rId11"/>
    <p:sldId id="2069" r:id="rId12"/>
    <p:sldId id="2074" r:id="rId13"/>
    <p:sldId id="2070" r:id="rId14"/>
    <p:sldId id="2075" r:id="rId15"/>
    <p:sldId id="2081" r:id="rId16"/>
    <p:sldId id="2076" r:id="rId17"/>
    <p:sldId id="2077" r:id="rId18"/>
    <p:sldId id="2071" r:id="rId19"/>
    <p:sldId id="2078" r:id="rId20"/>
    <p:sldId id="2072" r:id="rId21"/>
    <p:sldId id="2079" r:id="rId22"/>
    <p:sldId id="2073" r:id="rId23"/>
    <p:sldId id="2080" r:id="rId24"/>
    <p:sldId id="2057"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374154"/>
    <a:srgbClr val="4E9AEE"/>
    <a:srgbClr val="59595A"/>
    <a:srgbClr val="00FA00"/>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2022/12/26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2DAD91E-1176-6C4C-9900-614D82F668FD}"/>
              </a:ext>
            </a:extLst>
          </p:cNvPr>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804" rtl="0" eaLnBrk="0" fontAlgn="base" latinLnBrk="0" hangingPunct="0">
              <a:lnSpc>
                <a:spcPct val="120000"/>
              </a:lnSpc>
              <a:spcBef>
                <a:spcPts val="0"/>
              </a:spcBef>
              <a:spcAft>
                <a:spcPct val="0"/>
              </a:spcAft>
              <a:buClr>
                <a:srgbClr val="71B2FF"/>
              </a:buClr>
              <a:buNone/>
              <a:tabLst/>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标题</a:t>
            </a:r>
          </a:p>
        </p:txBody>
      </p:sp>
    </p:spTree>
    <p:extLst>
      <p:ext uri="{BB962C8B-B14F-4D97-AF65-F5344CB8AC3E}">
        <p14:creationId xmlns:p14="http://schemas.microsoft.com/office/powerpoint/2010/main" val="214543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hyperlink" Target="http://www.hiascend.com/" TargetMode="Externa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0.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5"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4" r:id="rId2"/>
    <p:sldLayoutId id="2147483905"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err="1">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ohnysswlab.com/loop-optimizations-taking-matters-into-your-hands/" TargetMode="External"/><Relationship Id="rId2" Type="http://schemas.openxmlformats.org/officeDocument/2006/relationships/hyperlink" Target="https://johnysswlab.com/loop-optimizations-how-does-the-compiler-do-it/" TargetMode="External"/><Relationship Id="rId1" Type="http://schemas.openxmlformats.org/officeDocument/2006/relationships/slideLayout" Target="../slideLayouts/slideLayout5.xml"/><Relationship Id="rId6" Type="http://schemas.openxmlformats.org/officeDocument/2006/relationships/hyperlink" Target="https://en.wikipedia.org/wiki/Loop_optimization" TargetMode="External"/><Relationship Id="rId5" Type="http://schemas.openxmlformats.org/officeDocument/2006/relationships/hyperlink" Target="https://www.zhihu.com/people/chenqingyang" TargetMode="External"/><Relationship Id="rId4" Type="http://schemas.openxmlformats.org/officeDocument/2006/relationships/hyperlink" Target="https://blog.csdn.net/qq_36287943/article/details/10854245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a:solidFill>
                  <a:schemeClr val="bg1"/>
                </a:solidFill>
                <a:latin typeface="Microsoft YaHei" panose="020B0503020204020204" pitchFamily="34" charset="-122"/>
                <a:ea typeface="Microsoft YaHei" panose="020B0503020204020204" pitchFamily="34" charset="-122"/>
              </a:rPr>
              <a:t>-</a:t>
            </a:r>
            <a:r>
              <a:rPr lang="zh-CN" altLang="en-US" sz="4000">
                <a:solidFill>
                  <a:schemeClr val="bg1"/>
                </a:solidFill>
                <a:latin typeface="Microsoft YaHei" panose="020B0503020204020204" pitchFamily="34" charset="-122"/>
                <a:ea typeface="Microsoft YaHei" panose="020B0503020204020204" pitchFamily="34" charset="-122"/>
              </a:rPr>
              <a:t>后</a:t>
            </a:r>
            <a:r>
              <a:rPr lang="zh-CN" altLang="en-US" sz="4000" dirty="0">
                <a:solidFill>
                  <a:schemeClr val="bg1"/>
                </a:solidFill>
                <a:latin typeface="Microsoft YaHei" panose="020B0503020204020204" pitchFamily="34" charset="-122"/>
                <a:ea typeface="Microsoft YaHei" panose="020B0503020204020204" pitchFamily="34" charset="-122"/>
              </a:rPr>
              <a:t>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63284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循环优化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0E0AA-224C-7343-8513-F1A444EBEBFE}"/>
              </a:ext>
            </a:extLst>
          </p:cNvPr>
          <p:cNvSpPr>
            <a:spLocks noGrp="1"/>
          </p:cNvSpPr>
          <p:nvPr>
            <p:ph type="title"/>
          </p:nvPr>
        </p:nvSpPr>
        <p:spPr/>
        <p:txBody>
          <a:bodyPr/>
          <a:lstStyle/>
          <a:p>
            <a:r>
              <a:rPr lang="zh-CN" altLang="en-US" dirty="0">
                <a:ea typeface="Microsoft YaHei" panose="020B0503020204020204" pitchFamily="34" charset="-122"/>
              </a:rPr>
              <a:t>循环分块 </a:t>
            </a:r>
            <a:r>
              <a:rPr lang="en-US" altLang="zh-CN" dirty="0">
                <a:ea typeface="Microsoft YaHei" panose="020B0503020204020204" pitchFamily="34" charset="-122"/>
              </a:rPr>
              <a:t>Loop tiling</a:t>
            </a:r>
            <a:endParaRPr kumimoji="1" lang="zh-CN" altLang="en-US" dirty="0"/>
          </a:p>
        </p:txBody>
      </p:sp>
      <p:pic>
        <p:nvPicPr>
          <p:cNvPr id="4" name="图片 3">
            <a:extLst>
              <a:ext uri="{FF2B5EF4-FFF2-40B4-BE49-F238E27FC236}">
                <a16:creationId xmlns:a16="http://schemas.microsoft.com/office/drawing/2014/main" id="{4E781702-0566-0C4D-B1CE-0D0E7006C743}"/>
              </a:ext>
            </a:extLst>
          </p:cNvPr>
          <p:cNvPicPr>
            <a:picLocks noChangeAspect="1"/>
          </p:cNvPicPr>
          <p:nvPr/>
        </p:nvPicPr>
        <p:blipFill>
          <a:blip r:embed="rId2"/>
          <a:stretch>
            <a:fillRect/>
          </a:stretch>
        </p:blipFill>
        <p:spPr>
          <a:xfrm>
            <a:off x="2683551" y="1569918"/>
            <a:ext cx="6843640" cy="4608512"/>
          </a:xfrm>
          <a:prstGeom prst="rect">
            <a:avLst/>
          </a:prstGeom>
        </p:spPr>
      </p:pic>
    </p:spTree>
    <p:extLst>
      <p:ext uri="{BB962C8B-B14F-4D97-AF65-F5344CB8AC3E}">
        <p14:creationId xmlns:p14="http://schemas.microsoft.com/office/powerpoint/2010/main" val="3420863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BB490-2980-624E-BF4D-13783B865D25}"/>
              </a:ext>
            </a:extLst>
          </p:cNvPr>
          <p:cNvSpPr>
            <a:spLocks noGrp="1"/>
          </p:cNvSpPr>
          <p:nvPr>
            <p:ph type="title"/>
          </p:nvPr>
        </p:nvSpPr>
        <p:spPr/>
        <p:txBody>
          <a:bodyPr/>
          <a:lstStyle/>
          <a:p>
            <a:r>
              <a:rPr lang="zh-CN" altLang="en-US" dirty="0">
                <a:ea typeface="Microsoft YaHei" panose="020B0503020204020204" pitchFamily="34" charset="-122"/>
              </a:rPr>
              <a:t>循环分块 </a:t>
            </a:r>
            <a:r>
              <a:rPr lang="en-US" altLang="zh-CN" dirty="0">
                <a:ea typeface="Microsoft YaHei" panose="020B0503020204020204" pitchFamily="34" charset="-122"/>
              </a:rPr>
              <a:t>Loop tiling</a:t>
            </a:r>
            <a:endParaRPr kumimoji="1" lang="zh-CN" altLang="en-US" dirty="0"/>
          </a:p>
        </p:txBody>
      </p:sp>
      <p:pic>
        <p:nvPicPr>
          <p:cNvPr id="6" name="图片 5">
            <a:extLst>
              <a:ext uri="{FF2B5EF4-FFF2-40B4-BE49-F238E27FC236}">
                <a16:creationId xmlns:a16="http://schemas.microsoft.com/office/drawing/2014/main" id="{DBDA9155-9C2B-FE44-B084-504C340FDEAC}"/>
              </a:ext>
            </a:extLst>
          </p:cNvPr>
          <p:cNvPicPr>
            <a:picLocks noChangeAspect="1"/>
          </p:cNvPicPr>
          <p:nvPr/>
        </p:nvPicPr>
        <p:blipFill>
          <a:blip r:embed="rId2"/>
          <a:stretch>
            <a:fillRect/>
          </a:stretch>
        </p:blipFill>
        <p:spPr>
          <a:xfrm>
            <a:off x="1001539" y="1628800"/>
            <a:ext cx="10193684" cy="4341937"/>
          </a:xfrm>
          <a:prstGeom prst="rect">
            <a:avLst/>
          </a:prstGeom>
        </p:spPr>
      </p:pic>
    </p:spTree>
    <p:extLst>
      <p:ext uri="{BB962C8B-B14F-4D97-AF65-F5344CB8AC3E}">
        <p14:creationId xmlns:p14="http://schemas.microsoft.com/office/powerpoint/2010/main" val="2336614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B22B4-C59A-7B4D-84E4-2A69B3EAAFC1}"/>
              </a:ext>
            </a:extLst>
          </p:cNvPr>
          <p:cNvSpPr>
            <a:spLocks noGrp="1"/>
          </p:cNvSpPr>
          <p:nvPr>
            <p:ph type="title"/>
          </p:nvPr>
        </p:nvSpPr>
        <p:spPr/>
        <p:txBody>
          <a:bodyPr/>
          <a:lstStyle/>
          <a:p>
            <a:r>
              <a:rPr kumimoji="1" lang="en-US" altLang="zh-CN" dirty="0"/>
              <a:t>Question</a:t>
            </a:r>
            <a:r>
              <a:rPr kumimoji="1" lang="zh-CN" altLang="en-US" dirty="0"/>
              <a:t> </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7530E697-B28E-774B-BDD2-B466738D7513}"/>
              </a:ext>
            </a:extLst>
          </p:cNvPr>
          <p:cNvSpPr>
            <a:spLocks noGrp="1"/>
          </p:cNvSpPr>
          <p:nvPr>
            <p:ph sz="half" idx="1"/>
          </p:nvPr>
        </p:nvSpPr>
        <p:spPr/>
        <p:txBody>
          <a:bodyPr/>
          <a:lstStyle/>
          <a:p>
            <a:r>
              <a:rPr kumimoji="1" lang="zh-CN" altLang="en-US" dirty="0"/>
              <a:t>一般处理 </a:t>
            </a:r>
            <a:r>
              <a:rPr kumimoji="1" lang="en-US" altLang="zh-CN" dirty="0"/>
              <a:t>CPU/GPU/NPU</a:t>
            </a:r>
            <a:r>
              <a:rPr kumimoji="1" lang="zh-CN" altLang="en-US" dirty="0"/>
              <a:t> 都有多级缓存，</a:t>
            </a:r>
            <a:r>
              <a:rPr kumimoji="1" lang="en-US" altLang="zh-CN" dirty="0"/>
              <a:t>Tiling</a:t>
            </a:r>
            <a:r>
              <a:rPr kumimoji="1" lang="zh-CN" altLang="en-US" dirty="0"/>
              <a:t>如何对应到多级缓存？</a:t>
            </a:r>
            <a:endParaRPr kumimoji="1" lang="en-US" altLang="zh-CN" dirty="0"/>
          </a:p>
          <a:p>
            <a:r>
              <a:rPr kumimoji="1" lang="en-US" altLang="zh-CN" dirty="0"/>
              <a:t>AI</a:t>
            </a:r>
            <a:r>
              <a:rPr kumimoji="1" lang="zh-CN" altLang="en-US" dirty="0"/>
              <a:t>编译器主要是处理张量，张量的数据排布本来就复杂，人工优化到多级缓存难度高不高？</a:t>
            </a:r>
          </a:p>
        </p:txBody>
      </p:sp>
      <p:pic>
        <p:nvPicPr>
          <p:cNvPr id="4" name="图片 3">
            <a:extLst>
              <a:ext uri="{FF2B5EF4-FFF2-40B4-BE49-F238E27FC236}">
                <a16:creationId xmlns:a16="http://schemas.microsoft.com/office/drawing/2014/main" id="{E03C66FA-6376-0440-9AB2-BB873055979C}"/>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26953" y="3365790"/>
            <a:ext cx="3439096" cy="2732657"/>
          </a:xfrm>
          <a:prstGeom prst="rect">
            <a:avLst/>
          </a:prstGeom>
        </p:spPr>
      </p:pic>
    </p:spTree>
    <p:extLst>
      <p:ext uri="{BB962C8B-B14F-4D97-AF65-F5344CB8AC3E}">
        <p14:creationId xmlns:p14="http://schemas.microsoft.com/office/powerpoint/2010/main" val="215292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7908B-371A-1D45-916E-68989A164895}"/>
              </a:ext>
            </a:extLst>
          </p:cNvPr>
          <p:cNvSpPr>
            <a:spLocks noGrp="1"/>
          </p:cNvSpPr>
          <p:nvPr>
            <p:ph type="title"/>
          </p:nvPr>
        </p:nvSpPr>
        <p:spPr/>
        <p:txBody>
          <a:bodyPr/>
          <a:lstStyle/>
          <a:p>
            <a:r>
              <a:rPr lang="zh-CN" altLang="en-US" dirty="0">
                <a:ea typeface="Microsoft YaHei" panose="020B0503020204020204" pitchFamily="34" charset="-122"/>
              </a:rPr>
              <a:t>循环重排 </a:t>
            </a:r>
            <a:r>
              <a:rPr lang="en-US" altLang="zh-CN" dirty="0">
                <a:ea typeface="Microsoft YaHei" panose="020B0503020204020204" pitchFamily="34" charset="-122"/>
              </a:rPr>
              <a:t>Loop Reorder</a:t>
            </a:r>
            <a:endParaRPr kumimoji="1" lang="zh-CN" altLang="en-US" dirty="0"/>
          </a:p>
        </p:txBody>
      </p:sp>
      <p:sp>
        <p:nvSpPr>
          <p:cNvPr id="3" name="内容占位符 2">
            <a:extLst>
              <a:ext uri="{FF2B5EF4-FFF2-40B4-BE49-F238E27FC236}">
                <a16:creationId xmlns:a16="http://schemas.microsoft.com/office/drawing/2014/main" id="{7E8E5CA0-D7B5-E14C-A3DF-66D59F27FE42}"/>
              </a:ext>
            </a:extLst>
          </p:cNvPr>
          <p:cNvSpPr>
            <a:spLocks noGrp="1"/>
          </p:cNvSpPr>
          <p:nvPr>
            <p:ph sz="half" idx="1"/>
          </p:nvPr>
        </p:nvSpPr>
        <p:spPr/>
        <p:txBody>
          <a:bodyPr/>
          <a:lstStyle/>
          <a:p>
            <a:r>
              <a:rPr lang="zh-CN" altLang="en-US" dirty="0"/>
              <a:t>内外层循环重排，改善空间局部性，并最大限度地利用引入缓存的数据。对循环进行重新排序，以最大程度地减少跨步并将访问模式与内存中的数据存储模式对齐。</a:t>
            </a:r>
            <a:endParaRPr kumimoji="1" lang="zh-CN" altLang="en-US" dirty="0"/>
          </a:p>
        </p:txBody>
      </p:sp>
    </p:spTree>
    <p:extLst>
      <p:ext uri="{BB962C8B-B14F-4D97-AF65-F5344CB8AC3E}">
        <p14:creationId xmlns:p14="http://schemas.microsoft.com/office/powerpoint/2010/main" val="34833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7908B-371A-1D45-916E-68989A164895}"/>
              </a:ext>
            </a:extLst>
          </p:cNvPr>
          <p:cNvSpPr>
            <a:spLocks noGrp="1"/>
          </p:cNvSpPr>
          <p:nvPr>
            <p:ph type="title"/>
          </p:nvPr>
        </p:nvSpPr>
        <p:spPr/>
        <p:txBody>
          <a:bodyPr/>
          <a:lstStyle/>
          <a:p>
            <a:r>
              <a:rPr lang="zh-CN" altLang="en-US" dirty="0">
                <a:ea typeface="Microsoft YaHei" panose="020B0503020204020204" pitchFamily="34" charset="-122"/>
              </a:rPr>
              <a:t>循环重排 </a:t>
            </a:r>
            <a:r>
              <a:rPr lang="en-US" altLang="zh-CN" dirty="0">
                <a:ea typeface="Microsoft YaHei" panose="020B0503020204020204" pitchFamily="34" charset="-122"/>
              </a:rPr>
              <a:t>Loop Reorder</a:t>
            </a:r>
            <a:endParaRPr kumimoji="1" lang="zh-CN" altLang="en-US" dirty="0"/>
          </a:p>
        </p:txBody>
      </p:sp>
      <p:pic>
        <p:nvPicPr>
          <p:cNvPr id="4" name="图片 3">
            <a:extLst>
              <a:ext uri="{FF2B5EF4-FFF2-40B4-BE49-F238E27FC236}">
                <a16:creationId xmlns:a16="http://schemas.microsoft.com/office/drawing/2014/main" id="{322ABB92-3C12-8A4E-AEEA-5823D4BD30BF}"/>
              </a:ext>
            </a:extLst>
          </p:cNvPr>
          <p:cNvPicPr>
            <a:picLocks noChangeAspect="1"/>
          </p:cNvPicPr>
          <p:nvPr/>
        </p:nvPicPr>
        <p:blipFill>
          <a:blip r:embed="rId2"/>
          <a:stretch>
            <a:fillRect/>
          </a:stretch>
        </p:blipFill>
        <p:spPr>
          <a:xfrm>
            <a:off x="900301" y="1484784"/>
            <a:ext cx="10396160" cy="4463757"/>
          </a:xfrm>
          <a:prstGeom prst="rect">
            <a:avLst/>
          </a:prstGeom>
        </p:spPr>
      </p:pic>
    </p:spTree>
    <p:extLst>
      <p:ext uri="{BB962C8B-B14F-4D97-AF65-F5344CB8AC3E}">
        <p14:creationId xmlns:p14="http://schemas.microsoft.com/office/powerpoint/2010/main" val="1520996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083928-2B1F-D542-86E5-6FECD69F1DE3}"/>
              </a:ext>
            </a:extLst>
          </p:cNvPr>
          <p:cNvSpPr>
            <a:spLocks noGrp="1"/>
          </p:cNvSpPr>
          <p:nvPr>
            <p:ph type="title"/>
          </p:nvPr>
        </p:nvSpPr>
        <p:spPr/>
        <p:txBody>
          <a:bodyPr/>
          <a:lstStyle/>
          <a:p>
            <a:r>
              <a:rPr lang="zh-CN" altLang="en-US" dirty="0">
                <a:ea typeface="Microsoft YaHei" panose="020B0503020204020204" pitchFamily="34" charset="-122"/>
              </a:rPr>
              <a:t>循环融合 </a:t>
            </a:r>
            <a:r>
              <a:rPr lang="en-US" altLang="zh-CN" dirty="0">
                <a:ea typeface="Microsoft YaHei" panose="020B0503020204020204" pitchFamily="34" charset="-122"/>
              </a:rPr>
              <a:t>Loop Fusion</a:t>
            </a:r>
            <a:endParaRPr kumimoji="1" lang="zh-CN" altLang="en-US" dirty="0"/>
          </a:p>
        </p:txBody>
      </p:sp>
      <p:sp>
        <p:nvSpPr>
          <p:cNvPr id="3" name="内容占位符 2">
            <a:extLst>
              <a:ext uri="{FF2B5EF4-FFF2-40B4-BE49-F238E27FC236}">
                <a16:creationId xmlns:a16="http://schemas.microsoft.com/office/drawing/2014/main" id="{B668FC35-2BB2-2A4C-B22C-640CDAFCC4B2}"/>
              </a:ext>
            </a:extLst>
          </p:cNvPr>
          <p:cNvSpPr>
            <a:spLocks noGrp="1"/>
          </p:cNvSpPr>
          <p:nvPr>
            <p:ph sz="half" idx="1"/>
          </p:nvPr>
        </p:nvSpPr>
        <p:spPr/>
        <p:txBody>
          <a:bodyPr/>
          <a:lstStyle/>
          <a:p>
            <a:r>
              <a:rPr lang="zh-CN" altLang="en-US" dirty="0"/>
              <a:t>循环融合将相邻或紧密间隔的循环融合在一起，减少的循环开销和增加的计算密度可改善软件流水线，数据结构的缓存局部性增加。 </a:t>
            </a:r>
            <a:br>
              <a:rPr lang="zh-CN" altLang="en-US" dirty="0"/>
            </a:br>
            <a:endParaRPr kumimoji="1" lang="zh-CN" altLang="en-US" dirty="0"/>
          </a:p>
        </p:txBody>
      </p:sp>
    </p:spTree>
    <p:extLst>
      <p:ext uri="{BB962C8B-B14F-4D97-AF65-F5344CB8AC3E}">
        <p14:creationId xmlns:p14="http://schemas.microsoft.com/office/powerpoint/2010/main" val="2121482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5B6C2-9B99-B84C-A520-DE9CCA5357FB}"/>
              </a:ext>
            </a:extLst>
          </p:cNvPr>
          <p:cNvSpPr>
            <a:spLocks noGrp="1"/>
          </p:cNvSpPr>
          <p:nvPr>
            <p:ph type="title"/>
          </p:nvPr>
        </p:nvSpPr>
        <p:spPr/>
        <p:txBody>
          <a:bodyPr/>
          <a:lstStyle/>
          <a:p>
            <a:r>
              <a:rPr lang="zh-CN" altLang="en-US" dirty="0">
                <a:ea typeface="Microsoft YaHei" panose="020B0503020204020204" pitchFamily="34" charset="-122"/>
              </a:rPr>
              <a:t>循环融合 </a:t>
            </a:r>
            <a:r>
              <a:rPr lang="en-US" altLang="zh-CN" dirty="0">
                <a:ea typeface="Microsoft YaHei" panose="020B0503020204020204" pitchFamily="34" charset="-122"/>
              </a:rPr>
              <a:t>Loop Fusion</a:t>
            </a:r>
            <a:endParaRPr kumimoji="1" lang="zh-CN" altLang="en-US" dirty="0"/>
          </a:p>
        </p:txBody>
      </p:sp>
      <p:pic>
        <p:nvPicPr>
          <p:cNvPr id="5" name="图片 4">
            <a:extLst>
              <a:ext uri="{FF2B5EF4-FFF2-40B4-BE49-F238E27FC236}">
                <a16:creationId xmlns:a16="http://schemas.microsoft.com/office/drawing/2014/main" id="{F964A904-0313-FD40-B782-CAB95619E08E}"/>
              </a:ext>
            </a:extLst>
          </p:cNvPr>
          <p:cNvPicPr>
            <a:picLocks noChangeAspect="1"/>
          </p:cNvPicPr>
          <p:nvPr/>
        </p:nvPicPr>
        <p:blipFill>
          <a:blip r:embed="rId2"/>
          <a:stretch>
            <a:fillRect/>
          </a:stretch>
        </p:blipFill>
        <p:spPr>
          <a:xfrm>
            <a:off x="805793" y="1445463"/>
            <a:ext cx="10585176" cy="4703467"/>
          </a:xfrm>
          <a:prstGeom prst="rect">
            <a:avLst/>
          </a:prstGeom>
        </p:spPr>
      </p:pic>
    </p:spTree>
    <p:extLst>
      <p:ext uri="{BB962C8B-B14F-4D97-AF65-F5344CB8AC3E}">
        <p14:creationId xmlns:p14="http://schemas.microsoft.com/office/powerpoint/2010/main" val="249183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42FF2-2087-E146-914A-904EAD767C5C}"/>
              </a:ext>
            </a:extLst>
          </p:cNvPr>
          <p:cNvSpPr>
            <a:spLocks noGrp="1"/>
          </p:cNvSpPr>
          <p:nvPr>
            <p:ph type="title"/>
          </p:nvPr>
        </p:nvSpPr>
        <p:spPr/>
        <p:txBody>
          <a:bodyPr/>
          <a:lstStyle/>
          <a:p>
            <a:r>
              <a:rPr lang="zh-CN" altLang="en-US" dirty="0">
                <a:ea typeface="Microsoft YaHei" panose="020B0503020204020204" pitchFamily="34" charset="-122"/>
              </a:rPr>
              <a:t>循环拆分 </a:t>
            </a:r>
            <a:r>
              <a:rPr lang="en-US" altLang="zh-CN" dirty="0">
                <a:ea typeface="Microsoft YaHei" panose="020B0503020204020204" pitchFamily="34" charset="-122"/>
              </a:rPr>
              <a:t>Loop Split</a:t>
            </a:r>
            <a:endParaRPr kumimoji="1" lang="zh-CN" altLang="en-US" dirty="0"/>
          </a:p>
        </p:txBody>
      </p:sp>
      <p:sp>
        <p:nvSpPr>
          <p:cNvPr id="3" name="内容占位符 2">
            <a:extLst>
              <a:ext uri="{FF2B5EF4-FFF2-40B4-BE49-F238E27FC236}">
                <a16:creationId xmlns:a16="http://schemas.microsoft.com/office/drawing/2014/main" id="{84F420A0-2803-E84B-B4A0-7D12457F572D}"/>
              </a:ext>
            </a:extLst>
          </p:cNvPr>
          <p:cNvSpPr>
            <a:spLocks noGrp="1"/>
          </p:cNvSpPr>
          <p:nvPr>
            <p:ph sz="half" idx="1"/>
          </p:nvPr>
        </p:nvSpPr>
        <p:spPr/>
        <p:txBody>
          <a:bodyPr/>
          <a:lstStyle/>
          <a:p>
            <a:r>
              <a:rPr lang="zh-CN" altLang="en-US" dirty="0"/>
              <a:t>拆分主要是将循环分成多个循环，可以在有条件的循环中使用，分为无条件循环和含条件循环。</a:t>
            </a:r>
            <a:br>
              <a:rPr lang="zh-CN" altLang="en-US" dirty="0"/>
            </a:br>
            <a:endParaRPr kumimoji="1" lang="zh-CN" altLang="en-US" dirty="0"/>
          </a:p>
        </p:txBody>
      </p:sp>
    </p:spTree>
    <p:extLst>
      <p:ext uri="{BB962C8B-B14F-4D97-AF65-F5344CB8AC3E}">
        <p14:creationId xmlns:p14="http://schemas.microsoft.com/office/powerpoint/2010/main" val="825378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42FF2-2087-E146-914A-904EAD767C5C}"/>
              </a:ext>
            </a:extLst>
          </p:cNvPr>
          <p:cNvSpPr>
            <a:spLocks noGrp="1"/>
          </p:cNvSpPr>
          <p:nvPr>
            <p:ph type="title"/>
          </p:nvPr>
        </p:nvSpPr>
        <p:spPr/>
        <p:txBody>
          <a:bodyPr/>
          <a:lstStyle/>
          <a:p>
            <a:r>
              <a:rPr lang="zh-CN" altLang="en-US" dirty="0">
                <a:ea typeface="Microsoft YaHei" panose="020B0503020204020204" pitchFamily="34" charset="-122"/>
              </a:rPr>
              <a:t>循环拆分 </a:t>
            </a:r>
            <a:r>
              <a:rPr lang="en-US" altLang="zh-CN" dirty="0">
                <a:ea typeface="Microsoft YaHei" panose="020B0503020204020204" pitchFamily="34" charset="-122"/>
              </a:rPr>
              <a:t>Loop Split</a:t>
            </a:r>
            <a:endParaRPr kumimoji="1" lang="zh-CN" altLang="en-US" dirty="0"/>
          </a:p>
        </p:txBody>
      </p:sp>
      <p:pic>
        <p:nvPicPr>
          <p:cNvPr id="6" name="图片 5">
            <a:extLst>
              <a:ext uri="{FF2B5EF4-FFF2-40B4-BE49-F238E27FC236}">
                <a16:creationId xmlns:a16="http://schemas.microsoft.com/office/drawing/2014/main" id="{60D0B498-1D4E-9F4E-9B06-2DE618D4531F}"/>
              </a:ext>
            </a:extLst>
          </p:cNvPr>
          <p:cNvPicPr>
            <a:picLocks noChangeAspect="1"/>
          </p:cNvPicPr>
          <p:nvPr/>
        </p:nvPicPr>
        <p:blipFill rotWithShape="1">
          <a:blip r:embed="rId2"/>
          <a:srcRect b="5009"/>
          <a:stretch/>
        </p:blipFill>
        <p:spPr>
          <a:xfrm>
            <a:off x="774350" y="1242117"/>
            <a:ext cx="10648062" cy="4998730"/>
          </a:xfrm>
          <a:prstGeom prst="rect">
            <a:avLst/>
          </a:prstGeom>
        </p:spPr>
      </p:pic>
    </p:spTree>
    <p:extLst>
      <p:ext uri="{BB962C8B-B14F-4D97-AF65-F5344CB8AC3E}">
        <p14:creationId xmlns:p14="http://schemas.microsoft.com/office/powerpoint/2010/main" val="4054690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D8FC43A-07C3-464D-81BE-834830491CCC}"/>
              </a:ext>
            </a:extLst>
          </p:cNvPr>
          <p:cNvSpPr>
            <a:spLocks noGrp="1"/>
          </p:cNvSpPr>
          <p:nvPr>
            <p:ph type="title"/>
          </p:nvPr>
        </p:nvSpPr>
        <p:spPr/>
        <p:txBody>
          <a:bodyPr/>
          <a:lstStyle/>
          <a:p>
            <a:r>
              <a:rPr lang="en-US" altLang="zh-CN" dirty="0"/>
              <a:t>Inference</a:t>
            </a:r>
            <a:endParaRPr lang="zh-CN" altLang="en-US" dirty="0"/>
          </a:p>
        </p:txBody>
      </p:sp>
      <p:sp>
        <p:nvSpPr>
          <p:cNvPr id="5" name="内容占位符 4">
            <a:extLst>
              <a:ext uri="{FF2B5EF4-FFF2-40B4-BE49-F238E27FC236}">
                <a16:creationId xmlns:a16="http://schemas.microsoft.com/office/drawing/2014/main" id="{49964E30-311D-F54F-9C1E-A4AB7AA61903}"/>
              </a:ext>
            </a:extLst>
          </p:cNvPr>
          <p:cNvSpPr>
            <a:spLocks noGrp="1"/>
          </p:cNvSpPr>
          <p:nvPr>
            <p:ph sz="half" idx="1"/>
          </p:nvPr>
        </p:nvSpPr>
        <p:spPr/>
        <p:txBody>
          <a:bodyPr/>
          <a:lstStyle/>
          <a:p>
            <a:r>
              <a:rPr lang="en-US" altLang="zh-CN" sz="1200" dirty="0">
                <a:latin typeface="Gill Sans MT" panose="020B0502020104020203" pitchFamily="34" charset="0"/>
              </a:rPr>
              <a:t>Li, Mingzhen, et al. "The deep learning compiler: A comprehensive survey." </a:t>
            </a:r>
            <a:r>
              <a:rPr lang="en-US" altLang="zh-CN" sz="1200" i="1" dirty="0">
                <a:latin typeface="Gill Sans MT" panose="020B0502020104020203" pitchFamily="34" charset="0"/>
              </a:rPr>
              <a:t>IEEE Transactions on Parallel and Distributed Systems</a:t>
            </a:r>
            <a:r>
              <a:rPr lang="en-US" altLang="zh-CN" sz="1200" dirty="0">
                <a:latin typeface="Gill Sans MT" panose="020B0502020104020203" pitchFamily="34" charset="0"/>
              </a:rPr>
              <a:t> 32.3 (2020): 708-727.</a:t>
            </a:r>
          </a:p>
          <a:p>
            <a:r>
              <a:rPr lang="en-US" altLang="zh-CN" sz="1200" dirty="0">
                <a:latin typeface="Gill Sans MT" panose="020B0502020104020203" pitchFamily="34" charset="0"/>
              </a:rPr>
              <a:t>Ning, Chao, and Fengqi You. "Optimization under uncertainty in the era of big data and deep learning: When machine learning meets mathematical programming." </a:t>
            </a:r>
            <a:r>
              <a:rPr lang="en-US" altLang="zh-CN" sz="1200" i="1" dirty="0">
                <a:latin typeface="Gill Sans MT" panose="020B0502020104020203" pitchFamily="34" charset="0"/>
              </a:rPr>
              <a:t>Computers &amp; Chemical Engineering</a:t>
            </a:r>
            <a:r>
              <a:rPr lang="en-US" altLang="zh-CN" sz="1200" dirty="0">
                <a:latin typeface="Gill Sans MT" panose="020B0502020104020203" pitchFamily="34" charset="0"/>
              </a:rPr>
              <a:t> 125 (2019): 434-448.</a:t>
            </a:r>
          </a:p>
          <a:p>
            <a:r>
              <a:rPr lang="en-US" altLang="zh-CN" sz="1200" dirty="0">
                <a:latin typeface="Gill Sans MT" panose="020B0502020104020203" pitchFamily="34" charset="0"/>
              </a:rPr>
              <a:t>Xu, Zhiying, et al. "ALT: Breaking the Wall between Graph and Operator Level Optimizations for Deep Learning Compilation." </a:t>
            </a:r>
            <a:r>
              <a:rPr lang="en-US" altLang="zh-CN" sz="1200" i="1" dirty="0">
                <a:latin typeface="Gill Sans MT" panose="020B0502020104020203" pitchFamily="34" charset="0"/>
              </a:rPr>
              <a:t>arXiv preprint arXiv:2210.12415</a:t>
            </a:r>
            <a:r>
              <a:rPr lang="en-US" altLang="zh-CN" sz="1200" dirty="0">
                <a:latin typeface="Gill Sans MT" panose="020B0502020104020203" pitchFamily="34" charset="0"/>
              </a:rPr>
              <a:t> (2022).</a:t>
            </a:r>
          </a:p>
          <a:p>
            <a:r>
              <a:rPr lang="en-US" altLang="zh-CN" sz="1200" dirty="0">
                <a:latin typeface="Gill Sans MT" panose="020B0502020104020203" pitchFamily="34" charset="0"/>
              </a:rPr>
              <a:t>Baghdadi, Riyadh, et al. "A deep learning based cost model for automatic code optimization." </a:t>
            </a:r>
            <a:r>
              <a:rPr lang="en-US" altLang="zh-CN" sz="1200" i="1" dirty="0">
                <a:latin typeface="Gill Sans MT" panose="020B0502020104020203" pitchFamily="34" charset="0"/>
              </a:rPr>
              <a:t>Proceedings of Machine Learning and Systems</a:t>
            </a:r>
            <a:r>
              <a:rPr lang="en-US" altLang="zh-CN" sz="1200" dirty="0">
                <a:latin typeface="Gill Sans MT" panose="020B0502020104020203" pitchFamily="34" charset="0"/>
              </a:rPr>
              <a:t> 3 (2021): 181-193.</a:t>
            </a:r>
          </a:p>
          <a:p>
            <a:r>
              <a:rPr lang="en-US" altLang="zh-CN" sz="1200" dirty="0">
                <a:latin typeface="Gill Sans MT" panose="020B0502020104020203" pitchFamily="34" charset="0"/>
              </a:rPr>
              <a:t>Chen, Tianqi, et al. "TVM: end-to-end optimization stack for deep learning." </a:t>
            </a:r>
            <a:r>
              <a:rPr lang="en-US" altLang="zh-CN" sz="1200" i="1" dirty="0">
                <a:latin typeface="Gill Sans MT" panose="020B0502020104020203" pitchFamily="34" charset="0"/>
              </a:rPr>
              <a:t>arXiv preprint arXiv:1802.04799</a:t>
            </a:r>
            <a:r>
              <a:rPr lang="en-US" altLang="zh-CN" sz="1200" dirty="0">
                <a:latin typeface="Gill Sans MT" panose="020B0502020104020203" pitchFamily="34" charset="0"/>
              </a:rPr>
              <a:t> 11.2018 (2018): 20.</a:t>
            </a:r>
          </a:p>
          <a:p>
            <a:r>
              <a:rPr lang="en-US" altLang="zh-CN" sz="1200" dirty="0">
                <a:latin typeface="Gill Sans MT" panose="020B0502020104020203" pitchFamily="34" charset="0"/>
              </a:rPr>
              <a:t>Loop Optimizations: how does the compiler do it?</a:t>
            </a:r>
            <a:r>
              <a:rPr lang="zh-CN" altLang="en-US" sz="1200" dirty="0">
                <a:latin typeface="Gill Sans MT" panose="020B0502020104020203" pitchFamily="34" charset="0"/>
              </a:rPr>
              <a:t> </a:t>
            </a:r>
            <a:r>
              <a:rPr lang="en-US" altLang="zh-CN" sz="1200" dirty="0">
                <a:latin typeface="Gill Sans MT" panose="020B0502020104020203" pitchFamily="34" charset="0"/>
                <a:hlinkClick r:id="rId2"/>
              </a:rPr>
              <a:t>https://johnysswlab.com/loop-optimizations-how-does-the-compiler-do-it/</a:t>
            </a:r>
            <a:endParaRPr lang="en-US" altLang="zh-CN" sz="1200" dirty="0">
              <a:latin typeface="Gill Sans MT" panose="020B0502020104020203" pitchFamily="34" charset="0"/>
            </a:endParaRPr>
          </a:p>
          <a:p>
            <a:r>
              <a:rPr lang="en-US" altLang="zh-CN" sz="1200" dirty="0">
                <a:latin typeface="Gill Sans MT" panose="020B0502020104020203" pitchFamily="34" charset="0"/>
              </a:rPr>
              <a:t>Loop Optimizations: taking matters into your hands</a:t>
            </a:r>
            <a:r>
              <a:rPr lang="zh-CN" altLang="en-US" sz="1200" dirty="0">
                <a:latin typeface="Gill Sans MT" panose="020B0502020104020203" pitchFamily="34" charset="0"/>
              </a:rPr>
              <a:t> </a:t>
            </a:r>
            <a:r>
              <a:rPr lang="en-US" altLang="zh-CN" sz="1200" dirty="0">
                <a:latin typeface="Gill Sans MT" panose="020B0502020104020203" pitchFamily="34" charset="0"/>
                <a:hlinkClick r:id="rId3"/>
              </a:rPr>
              <a:t>https://johnysswlab.com/loop-optimizations-taking-matters-into-your-hands/</a:t>
            </a:r>
            <a:endParaRPr lang="en-US" altLang="zh-CN" sz="1200" dirty="0">
              <a:latin typeface="Gill Sans MT" panose="020B0502020104020203" pitchFamily="34" charset="0"/>
            </a:endParaRPr>
          </a:p>
          <a:p>
            <a:r>
              <a:rPr lang="zh-CN" altLang="en-US" sz="1200" dirty="0">
                <a:latin typeface="Gill Sans MT" panose="020B0502020104020203" pitchFamily="34" charset="0"/>
              </a:rPr>
              <a:t>编译优化之 </a:t>
            </a:r>
            <a:r>
              <a:rPr lang="en-US" altLang="zh-CN" sz="1200" dirty="0">
                <a:latin typeface="Gill Sans MT" panose="020B0502020104020203" pitchFamily="34" charset="0"/>
              </a:rPr>
              <a:t>- </a:t>
            </a:r>
            <a:r>
              <a:rPr lang="zh-CN" altLang="en-US" sz="1200" dirty="0">
                <a:latin typeface="Gill Sans MT" panose="020B0502020104020203" pitchFamily="34" charset="0"/>
              </a:rPr>
              <a:t>通用循环优化 </a:t>
            </a:r>
            <a:r>
              <a:rPr lang="en-US" altLang="zh-CN" sz="1200" dirty="0">
                <a:latin typeface="Gill Sans MT" panose="020B0502020104020203" pitchFamily="34" charset="0"/>
                <a:hlinkClick r:id="rId4"/>
              </a:rPr>
              <a:t>https://blog.csdn.net/qq_36287943/article/details/108542455</a:t>
            </a:r>
            <a:endParaRPr lang="en-US" altLang="zh-CN" sz="1200" dirty="0">
              <a:latin typeface="Gill Sans MT" panose="020B0502020104020203" pitchFamily="34" charset="0"/>
            </a:endParaRPr>
          </a:p>
          <a:p>
            <a:r>
              <a:rPr lang="zh-CN" altLang="en-US" sz="1200" dirty="0">
                <a:latin typeface="Gill Sans MT" panose="020B0502020104020203" pitchFamily="34" charset="0"/>
              </a:rPr>
              <a:t>陈清扬编译优化，并行计算 </a:t>
            </a:r>
            <a:r>
              <a:rPr lang="en-US" altLang="zh-CN" sz="1200" dirty="0">
                <a:latin typeface="Gill Sans MT" panose="020B0502020104020203" pitchFamily="34" charset="0"/>
                <a:hlinkClick r:id="rId5"/>
              </a:rPr>
              <a:t>https://www.zhihu.com/people/chenqingyang</a:t>
            </a:r>
            <a:endParaRPr lang="en-US" altLang="zh-CN" sz="1200" dirty="0">
              <a:latin typeface="Gill Sans MT" panose="020B0502020104020203" pitchFamily="34" charset="0"/>
            </a:endParaRPr>
          </a:p>
          <a:p>
            <a:r>
              <a:rPr lang="en-US" altLang="zh-CN" sz="1200" dirty="0">
                <a:latin typeface="Gill Sans MT" panose="020B0502020104020203" pitchFamily="34" charset="0"/>
              </a:rPr>
              <a:t>Loop optimization</a:t>
            </a:r>
            <a:r>
              <a:rPr lang="zh-CN" altLang="en-US" sz="1200" dirty="0">
                <a:latin typeface="Gill Sans MT" panose="020B0502020104020203" pitchFamily="34" charset="0"/>
              </a:rPr>
              <a:t> </a:t>
            </a:r>
            <a:r>
              <a:rPr lang="en-US" altLang="zh-CN" sz="1200" dirty="0">
                <a:latin typeface="Gill Sans MT" panose="020B0502020104020203" pitchFamily="34" charset="0"/>
                <a:hlinkClick r:id="rId6"/>
              </a:rPr>
              <a:t>https://en.wikipedia.org/wiki/Loop_optimization</a:t>
            </a:r>
            <a:endParaRPr lang="en-US" altLang="zh-CN" sz="1200" dirty="0">
              <a:latin typeface="Gill Sans MT" panose="020B0502020104020203" pitchFamily="34" charset="0"/>
            </a:endParaRPr>
          </a:p>
        </p:txBody>
      </p:sp>
    </p:spTree>
    <p:extLst>
      <p:ext uri="{BB962C8B-B14F-4D97-AF65-F5344CB8AC3E}">
        <p14:creationId xmlns:p14="http://schemas.microsoft.com/office/powerpoint/2010/main" val="3931890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3CF00009-9A0B-FE42-A068-F4907FEE972D}"/>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编译器后端优化</a:t>
            </a:r>
            <a:endParaRPr lang="en-US" altLang="zh-CN" sz="3200" b="1" dirty="0">
              <a:solidFill>
                <a:srgbClr val="374154"/>
              </a:solidFill>
              <a:latin typeface="Gill Sans MT" panose="020B0502020104020203" pitchFamily="34" charset="0"/>
            </a:endParaRPr>
          </a:p>
          <a:p>
            <a:pPr lvl="1"/>
            <a:r>
              <a:rPr lang="zh-CN" altLang="en-US" sz="2800" dirty="0">
                <a:solidFill>
                  <a:schemeClr val="bg1">
                    <a:lumMod val="75000"/>
                  </a:schemeClr>
                </a:solidFill>
                <a:latin typeface="Gill Sans MT" panose="020B0502020104020203" pitchFamily="34" charset="0"/>
              </a:rPr>
              <a:t>后端优化概念</a:t>
            </a:r>
            <a:endParaRPr lang="en-US" altLang="zh-CN" sz="2800" dirty="0">
              <a:solidFill>
                <a:schemeClr val="bg1">
                  <a:lumMod val="75000"/>
                </a:schemeClr>
              </a:solidFill>
              <a:latin typeface="Gill Sans MT" panose="020B0502020104020203" pitchFamily="34" charset="0"/>
            </a:endParaRPr>
          </a:p>
          <a:p>
            <a:pPr lvl="1"/>
            <a:r>
              <a:rPr lang="zh-CN" altLang="en-US" sz="2800" dirty="0">
                <a:solidFill>
                  <a:schemeClr val="bg1">
                    <a:lumMod val="75000"/>
                  </a:schemeClr>
                </a:solidFill>
                <a:latin typeface="Gill Sans MT" panose="020B0502020104020203" pitchFamily="34" charset="0"/>
              </a:rPr>
              <a:t>算子计算与调度</a:t>
            </a:r>
            <a:endParaRPr lang="en-US" altLang="zh-CN" sz="2800" dirty="0">
              <a:solidFill>
                <a:schemeClr val="bg1">
                  <a:lumMod val="75000"/>
                </a:schemeClr>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算子调度优化</a:t>
            </a:r>
            <a:endParaRPr lang="en-US" altLang="zh-CN" sz="2800" dirty="0">
              <a:solidFill>
                <a:srgbClr val="374154"/>
              </a:solidFill>
              <a:latin typeface="Gill Sans MT" panose="020B0502020104020203" pitchFamily="34" charset="0"/>
            </a:endParaRPr>
          </a:p>
          <a:p>
            <a:pPr lvl="1"/>
            <a:r>
              <a:rPr lang="en-US" altLang="zh-CN" sz="2800" dirty="0">
                <a:solidFill>
                  <a:schemeClr val="bg1">
                    <a:lumMod val="75000"/>
                  </a:schemeClr>
                </a:solidFill>
                <a:latin typeface="Gill Sans MT" panose="020B0502020104020203" pitchFamily="34" charset="0"/>
              </a:rPr>
              <a:t>Auto-Tuning</a:t>
            </a:r>
          </a:p>
          <a:p>
            <a:pPr lvl="1"/>
            <a:r>
              <a:rPr lang="en-US" altLang="zh-CN" sz="2800" dirty="0">
                <a:solidFill>
                  <a:schemeClr val="bg1">
                    <a:lumMod val="75000"/>
                  </a:schemeClr>
                </a:solidFill>
                <a:latin typeface="Gill Sans MT" panose="020B0502020104020203" pitchFamily="34" charset="0"/>
              </a:rPr>
              <a:t>Polyhedral</a:t>
            </a:r>
          </a:p>
        </p:txBody>
      </p:sp>
    </p:spTree>
    <p:extLst>
      <p:ext uri="{BB962C8B-B14F-4D97-AF65-F5344CB8AC3E}">
        <p14:creationId xmlns:p14="http://schemas.microsoft.com/office/powerpoint/2010/main" val="40109041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5585B-4949-0C40-9511-8F09BD147F04}"/>
              </a:ext>
            </a:extLst>
          </p:cNvPr>
          <p:cNvSpPr>
            <a:spLocks noGrp="1"/>
          </p:cNvSpPr>
          <p:nvPr>
            <p:ph type="title"/>
          </p:nvPr>
        </p:nvSpPr>
        <p:spPr/>
        <p:txBody>
          <a:bodyPr/>
          <a:lstStyle/>
          <a:p>
            <a:r>
              <a:rPr kumimoji="1" lang="zh-CN" altLang="en-US" dirty="0"/>
              <a:t>算子调度优化方法</a:t>
            </a:r>
          </a:p>
        </p:txBody>
      </p:sp>
      <p:sp>
        <p:nvSpPr>
          <p:cNvPr id="3" name="内容占位符 2">
            <a:extLst>
              <a:ext uri="{FF2B5EF4-FFF2-40B4-BE49-F238E27FC236}">
                <a16:creationId xmlns:a16="http://schemas.microsoft.com/office/drawing/2014/main" id="{BD997C3B-9956-B341-8767-FDB321223CA0}"/>
              </a:ext>
            </a:extLst>
          </p:cNvPr>
          <p:cNvSpPr>
            <a:spLocks noGrp="1"/>
          </p:cNvSpPr>
          <p:nvPr>
            <p:ph sz="half" idx="1"/>
          </p:nvPr>
        </p:nvSpPr>
        <p:spPr/>
        <p:txBody>
          <a:bodyPr/>
          <a:lstStyle/>
          <a:p>
            <a:r>
              <a:rPr lang="zh-CN" altLang="en-US" dirty="0">
                <a:latin typeface="Gill Sans MT" panose="020B0502020104020203" pitchFamily="34" charset="0"/>
                <a:ea typeface="Microsoft YaHei" panose="020B0503020204020204" pitchFamily="34" charset="-122"/>
              </a:rPr>
              <a:t>循环展开（</a:t>
            </a:r>
            <a:r>
              <a:rPr lang="en-US" altLang="zh-CN" dirty="0">
                <a:latin typeface="Gill Sans MT" panose="020B0502020104020203" pitchFamily="34" charset="0"/>
                <a:ea typeface="Microsoft YaHei" panose="020B0503020204020204" pitchFamily="34" charset="-122"/>
              </a:rPr>
              <a:t>Loop</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Unrolling</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循环分块（</a:t>
            </a:r>
            <a:r>
              <a:rPr lang="en-US" altLang="zh-CN" dirty="0">
                <a:latin typeface="Gill Sans MT" panose="020B0502020104020203" pitchFamily="34" charset="0"/>
                <a:ea typeface="Microsoft YaHei" panose="020B0503020204020204" pitchFamily="34" charset="-122"/>
              </a:rPr>
              <a:t>loop tiling</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循环重排（</a:t>
            </a:r>
            <a:r>
              <a:rPr lang="en-US" altLang="zh-CN" dirty="0">
                <a:latin typeface="Gill Sans MT" panose="020B0502020104020203" pitchFamily="34" charset="0"/>
                <a:ea typeface="Microsoft YaHei" panose="020B0503020204020204" pitchFamily="34" charset="-122"/>
              </a:rPr>
              <a:t>loop Reorder</a:t>
            </a:r>
            <a:r>
              <a:rPr lang="zh-CN" altLang="en-US" dirty="0">
                <a:latin typeface="Gill Sans MT" panose="020B0502020104020203" pitchFamily="34" charset="0"/>
                <a:ea typeface="Microsoft YaHei" panose="020B0503020204020204" pitchFamily="34" charset="-122"/>
              </a:rPr>
              <a:t>）</a:t>
            </a:r>
          </a:p>
          <a:p>
            <a:r>
              <a:rPr lang="zh-CN" altLang="en-US" dirty="0">
                <a:latin typeface="Gill Sans MT" panose="020B0502020104020203" pitchFamily="34" charset="0"/>
                <a:ea typeface="Microsoft YaHei" panose="020B0503020204020204" pitchFamily="34" charset="-122"/>
              </a:rPr>
              <a:t>循环融合（</a:t>
            </a:r>
            <a:r>
              <a:rPr lang="en-US" altLang="zh-CN" dirty="0">
                <a:latin typeface="Gill Sans MT" panose="020B0502020104020203" pitchFamily="34" charset="0"/>
                <a:ea typeface="Microsoft YaHei" panose="020B0503020204020204" pitchFamily="34" charset="-122"/>
              </a:rPr>
              <a:t>loop Fusion</a:t>
            </a:r>
            <a:r>
              <a:rPr lang="zh-CN" altLang="en-US" dirty="0">
                <a:latin typeface="Gill Sans MT" panose="020B0502020104020203" pitchFamily="34" charset="0"/>
                <a:ea typeface="Microsoft YaHei" panose="020B0503020204020204" pitchFamily="34" charset="-122"/>
              </a:rPr>
              <a:t>）</a:t>
            </a:r>
          </a:p>
          <a:p>
            <a:r>
              <a:rPr lang="zh-CN" altLang="en-US" dirty="0">
                <a:latin typeface="Gill Sans MT" panose="020B0502020104020203" pitchFamily="34" charset="0"/>
                <a:ea typeface="Microsoft YaHei" panose="020B0503020204020204" pitchFamily="34" charset="-122"/>
              </a:rPr>
              <a:t>循环拆分（</a:t>
            </a:r>
            <a:r>
              <a:rPr lang="en-US" altLang="zh-CN" dirty="0">
                <a:latin typeface="Gill Sans MT" panose="020B0502020104020203" pitchFamily="34" charset="0"/>
                <a:ea typeface="Microsoft YaHei" panose="020B0503020204020204" pitchFamily="34" charset="-122"/>
              </a:rPr>
              <a:t>loop Split</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向量化</a:t>
            </a:r>
            <a:r>
              <a:rPr lang="en-US" altLang="zh-CN" dirty="0">
                <a:latin typeface="Gill Sans MT" panose="020B0502020104020203" pitchFamily="34" charset="0"/>
                <a:ea typeface="Microsoft YaHei" panose="020B0503020204020204" pitchFamily="34" charset="-122"/>
              </a:rPr>
              <a:t> </a:t>
            </a:r>
            <a:r>
              <a:rPr lang="zh-CN" altLang="en-US" dirty="0">
                <a:latin typeface="Gill Sans MT" panose="020B0502020104020203" pitchFamily="34" charset="0"/>
                <a:ea typeface="Microsoft YaHei" panose="020B0503020204020204" pitchFamily="34" charset="-122"/>
              </a:rPr>
              <a:t>（</a:t>
            </a:r>
            <a:r>
              <a:rPr lang="en-US" altLang="zh-CN" dirty="0">
                <a:latin typeface="Gill Sans MT" panose="020B0502020104020203" pitchFamily="34" charset="0"/>
                <a:ea typeface="Microsoft YaHei" panose="020B0503020204020204" pitchFamily="34" charset="-122"/>
              </a:rPr>
              <a:t>Vector</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张量化（</a:t>
            </a:r>
            <a:r>
              <a:rPr lang="en-US" altLang="zh-CN" dirty="0">
                <a:latin typeface="Gill Sans MT" panose="020B0502020104020203" pitchFamily="34" charset="0"/>
                <a:ea typeface="Microsoft YaHei" panose="020B0503020204020204" pitchFamily="34" charset="-122"/>
              </a:rPr>
              <a:t>Tensor</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访存延迟（</a:t>
            </a:r>
            <a:r>
              <a:rPr lang="en-US" altLang="zh-CN" dirty="0">
                <a:latin typeface="Gill Sans MT" panose="020B0502020104020203" pitchFamily="34" charset="0"/>
                <a:ea typeface="Microsoft YaHei" panose="020B0503020204020204" pitchFamily="34" charset="-122"/>
              </a:rPr>
              <a:t> Latency Hiding </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a:p>
            <a:r>
              <a:rPr lang="zh-CN" altLang="en-US" dirty="0">
                <a:latin typeface="Gill Sans MT" panose="020B0502020104020203" pitchFamily="34" charset="0"/>
                <a:ea typeface="Microsoft YaHei" panose="020B0503020204020204" pitchFamily="34" charset="-122"/>
              </a:rPr>
              <a:t>存储分配（</a:t>
            </a:r>
            <a:r>
              <a:rPr lang="en-US" altLang="zh-CN" dirty="0">
                <a:latin typeface="Gill Sans MT" panose="020B0502020104020203" pitchFamily="34" charset="0"/>
                <a:ea typeface="Microsoft YaHei" panose="020B0503020204020204" pitchFamily="34" charset="-122"/>
              </a:rPr>
              <a:t>Memory</a:t>
            </a:r>
            <a:r>
              <a:rPr lang="zh-CN" altLang="en-US" dirty="0">
                <a:latin typeface="Gill Sans MT" panose="020B0502020104020203" pitchFamily="34" charset="0"/>
                <a:ea typeface="Microsoft YaHei" panose="020B0503020204020204" pitchFamily="34" charset="-122"/>
              </a:rPr>
              <a:t> </a:t>
            </a:r>
            <a:r>
              <a:rPr lang="en-US" altLang="zh-CN" dirty="0">
                <a:latin typeface="Gill Sans MT" panose="020B0502020104020203" pitchFamily="34" charset="0"/>
                <a:ea typeface="Microsoft YaHei" panose="020B0503020204020204" pitchFamily="34" charset="-122"/>
              </a:rPr>
              <a:t>Allocation</a:t>
            </a:r>
            <a:r>
              <a:rPr lang="zh-CN" altLang="en-US" dirty="0">
                <a:latin typeface="Gill Sans MT" panose="020B0502020104020203" pitchFamily="34" charset="0"/>
                <a:ea typeface="Microsoft YaHei" panose="020B0503020204020204" pitchFamily="34" charset="-122"/>
              </a:rPr>
              <a:t>）</a:t>
            </a:r>
            <a:endParaRPr lang="en-US" altLang="zh-CN" dirty="0">
              <a:latin typeface="Gill Sans MT" panose="020B0502020104020203" pitchFamily="34" charset="0"/>
              <a:ea typeface="Microsoft YaHei" panose="020B0503020204020204" pitchFamily="34" charset="-122"/>
            </a:endParaRPr>
          </a:p>
        </p:txBody>
      </p:sp>
      <p:sp>
        <p:nvSpPr>
          <p:cNvPr id="7" name="右大括号 6">
            <a:extLst>
              <a:ext uri="{FF2B5EF4-FFF2-40B4-BE49-F238E27FC236}">
                <a16:creationId xmlns:a16="http://schemas.microsoft.com/office/drawing/2014/main" id="{5FC7ECC9-74D9-6F4A-BAA3-5DA9FDCB3785}"/>
              </a:ext>
            </a:extLst>
          </p:cNvPr>
          <p:cNvSpPr/>
          <p:nvPr/>
        </p:nvSpPr>
        <p:spPr bwMode="auto">
          <a:xfrm>
            <a:off x="5090269" y="1628800"/>
            <a:ext cx="327813" cy="2232248"/>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2232248"/>
                      <a:gd name="connsiteX1" fmla="*/ 163907 w 327813"/>
                      <a:gd name="connsiteY1" fmla="*/ 27317 h 2232248"/>
                      <a:gd name="connsiteX2" fmla="*/ 163907 w 327813"/>
                      <a:gd name="connsiteY2" fmla="*/ 558062 h 2232248"/>
                      <a:gd name="connsiteX3" fmla="*/ 163907 w 327813"/>
                      <a:gd name="connsiteY3" fmla="*/ 1088807 h 2232248"/>
                      <a:gd name="connsiteX4" fmla="*/ 327814 w 327813"/>
                      <a:gd name="connsiteY4" fmla="*/ 1116124 h 2232248"/>
                      <a:gd name="connsiteX5" fmla="*/ 163907 w 327813"/>
                      <a:gd name="connsiteY5" fmla="*/ 1143441 h 2232248"/>
                      <a:gd name="connsiteX6" fmla="*/ 163907 w 327813"/>
                      <a:gd name="connsiteY6" fmla="*/ 1663571 h 2232248"/>
                      <a:gd name="connsiteX7" fmla="*/ 163907 w 327813"/>
                      <a:gd name="connsiteY7" fmla="*/ 2204931 h 2232248"/>
                      <a:gd name="connsiteX8" fmla="*/ 0 w 327813"/>
                      <a:gd name="connsiteY8" fmla="*/ 2232248 h 2232248"/>
                      <a:gd name="connsiteX9" fmla="*/ 0 w 327813"/>
                      <a:gd name="connsiteY9" fmla="*/ 1718831 h 2232248"/>
                      <a:gd name="connsiteX10" fmla="*/ 0 w 327813"/>
                      <a:gd name="connsiteY10" fmla="*/ 1227736 h 2232248"/>
                      <a:gd name="connsiteX11" fmla="*/ 0 w 327813"/>
                      <a:gd name="connsiteY11" fmla="*/ 691997 h 2232248"/>
                      <a:gd name="connsiteX12" fmla="*/ 0 w 327813"/>
                      <a:gd name="connsiteY12" fmla="*/ 0 h 2232248"/>
                      <a:gd name="connsiteX0" fmla="*/ 0 w 327813"/>
                      <a:gd name="connsiteY0" fmla="*/ 0 h 2232248"/>
                      <a:gd name="connsiteX1" fmla="*/ 163907 w 327813"/>
                      <a:gd name="connsiteY1" fmla="*/ 27317 h 2232248"/>
                      <a:gd name="connsiteX2" fmla="*/ 163907 w 327813"/>
                      <a:gd name="connsiteY2" fmla="*/ 558062 h 2232248"/>
                      <a:gd name="connsiteX3" fmla="*/ 163907 w 327813"/>
                      <a:gd name="connsiteY3" fmla="*/ 1088807 h 2232248"/>
                      <a:gd name="connsiteX4" fmla="*/ 327814 w 327813"/>
                      <a:gd name="connsiteY4" fmla="*/ 1116124 h 2232248"/>
                      <a:gd name="connsiteX5" fmla="*/ 163907 w 327813"/>
                      <a:gd name="connsiteY5" fmla="*/ 1143441 h 2232248"/>
                      <a:gd name="connsiteX6" fmla="*/ 163907 w 327813"/>
                      <a:gd name="connsiteY6" fmla="*/ 1695416 h 2232248"/>
                      <a:gd name="connsiteX7" fmla="*/ 163907 w 327813"/>
                      <a:gd name="connsiteY7" fmla="*/ 2204931 h 2232248"/>
                      <a:gd name="connsiteX8" fmla="*/ 0 w 327813"/>
                      <a:gd name="connsiteY8" fmla="*/ 2232248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813" h="2232248" stroke="0" extrusionOk="0">
                        <a:moveTo>
                          <a:pt x="0" y="0"/>
                        </a:moveTo>
                        <a:cubicBezTo>
                          <a:pt x="91131" y="-20"/>
                          <a:pt x="163131" y="11889"/>
                          <a:pt x="163907" y="27317"/>
                        </a:cubicBezTo>
                        <a:cubicBezTo>
                          <a:pt x="185331" y="138039"/>
                          <a:pt x="157110" y="341398"/>
                          <a:pt x="163907" y="558062"/>
                        </a:cubicBezTo>
                        <a:cubicBezTo>
                          <a:pt x="170704" y="774726"/>
                          <a:pt x="160298" y="969841"/>
                          <a:pt x="163907" y="1088807"/>
                        </a:cubicBezTo>
                        <a:cubicBezTo>
                          <a:pt x="161008" y="1099175"/>
                          <a:pt x="235204" y="1102563"/>
                          <a:pt x="327814" y="1116124"/>
                        </a:cubicBezTo>
                        <a:cubicBezTo>
                          <a:pt x="236198" y="1115885"/>
                          <a:pt x="163361" y="1127504"/>
                          <a:pt x="163907" y="1143441"/>
                        </a:cubicBezTo>
                        <a:cubicBezTo>
                          <a:pt x="165093" y="1387803"/>
                          <a:pt x="139206" y="1480933"/>
                          <a:pt x="163907" y="1663571"/>
                        </a:cubicBezTo>
                        <a:cubicBezTo>
                          <a:pt x="188609" y="1846209"/>
                          <a:pt x="168151" y="1954585"/>
                          <a:pt x="163907" y="2204931"/>
                        </a:cubicBezTo>
                        <a:cubicBezTo>
                          <a:pt x="153752" y="2228069"/>
                          <a:pt x="86459" y="2248240"/>
                          <a:pt x="0" y="2232248"/>
                        </a:cubicBezTo>
                        <a:cubicBezTo>
                          <a:pt x="25006" y="2067689"/>
                          <a:pt x="2386" y="1954098"/>
                          <a:pt x="0" y="1718831"/>
                        </a:cubicBezTo>
                        <a:cubicBezTo>
                          <a:pt x="-2386" y="1483564"/>
                          <a:pt x="20634" y="1373802"/>
                          <a:pt x="0" y="1227736"/>
                        </a:cubicBezTo>
                        <a:cubicBezTo>
                          <a:pt x="-20634" y="1081671"/>
                          <a:pt x="26090" y="849267"/>
                          <a:pt x="0" y="691997"/>
                        </a:cubicBezTo>
                        <a:cubicBezTo>
                          <a:pt x="-26090" y="534727"/>
                          <a:pt x="13052" y="248907"/>
                          <a:pt x="0" y="0"/>
                        </a:cubicBezTo>
                        <a:close/>
                      </a:path>
                      <a:path w="327813" h="2232248" fill="none" extrusionOk="0">
                        <a:moveTo>
                          <a:pt x="0" y="0"/>
                        </a:moveTo>
                        <a:cubicBezTo>
                          <a:pt x="91199" y="446"/>
                          <a:pt x="166301" y="11775"/>
                          <a:pt x="163907" y="27317"/>
                        </a:cubicBezTo>
                        <a:cubicBezTo>
                          <a:pt x="156946" y="166215"/>
                          <a:pt x="158193" y="315095"/>
                          <a:pt x="163907" y="558062"/>
                        </a:cubicBezTo>
                        <a:cubicBezTo>
                          <a:pt x="169621" y="801029"/>
                          <a:pt x="138481" y="950576"/>
                          <a:pt x="163907" y="1088807"/>
                        </a:cubicBezTo>
                        <a:cubicBezTo>
                          <a:pt x="174849" y="1112579"/>
                          <a:pt x="231645" y="1119201"/>
                          <a:pt x="327814" y="1116124"/>
                        </a:cubicBezTo>
                        <a:cubicBezTo>
                          <a:pt x="237117" y="1113099"/>
                          <a:pt x="161506" y="1130187"/>
                          <a:pt x="163907" y="1143441"/>
                        </a:cubicBezTo>
                        <a:cubicBezTo>
                          <a:pt x="141067" y="1405109"/>
                          <a:pt x="181280" y="1578666"/>
                          <a:pt x="163907" y="1695416"/>
                        </a:cubicBezTo>
                        <a:cubicBezTo>
                          <a:pt x="146534" y="1812167"/>
                          <a:pt x="156939" y="2035437"/>
                          <a:pt x="163907" y="2204931"/>
                        </a:cubicBezTo>
                        <a:cubicBezTo>
                          <a:pt x="160830" y="2212595"/>
                          <a:pt x="99275" y="2235256"/>
                          <a:pt x="0" y="2232248"/>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矩形 7">
            <a:extLst>
              <a:ext uri="{FF2B5EF4-FFF2-40B4-BE49-F238E27FC236}">
                <a16:creationId xmlns:a16="http://schemas.microsoft.com/office/drawing/2014/main" id="{494442C1-86D5-3040-B894-D634ECCAC127}"/>
              </a:ext>
            </a:extLst>
          </p:cNvPr>
          <p:cNvSpPr/>
          <p:nvPr/>
        </p:nvSpPr>
        <p:spPr>
          <a:xfrm>
            <a:off x="5961323" y="2514091"/>
            <a:ext cx="4395755"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循环优化（</a:t>
            </a:r>
            <a:r>
              <a:rPr lang="en-US" altLang="zh-CN" sz="2400" dirty="0">
                <a:solidFill>
                  <a:srgbClr val="374154"/>
                </a:solidFill>
                <a:latin typeface="Gill Sans MT" panose="020B0502020104020203" pitchFamily="34" charset="0"/>
                <a:ea typeface="Microsoft YaHei" panose="020B0503020204020204" pitchFamily="34" charset="-122"/>
              </a:rPr>
              <a:t>Loop</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
        <p:nvSpPr>
          <p:cNvPr id="9" name="右大括号 8">
            <a:extLst>
              <a:ext uri="{FF2B5EF4-FFF2-40B4-BE49-F238E27FC236}">
                <a16:creationId xmlns:a16="http://schemas.microsoft.com/office/drawing/2014/main" id="{31E10A60-00FD-814A-A536-883AE5C63D90}"/>
              </a:ext>
            </a:extLst>
          </p:cNvPr>
          <p:cNvSpPr/>
          <p:nvPr/>
        </p:nvSpPr>
        <p:spPr bwMode="auto">
          <a:xfrm>
            <a:off x="5090268" y="4015832"/>
            <a:ext cx="327813" cy="709312"/>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 name="connsiteX7" fmla="*/ 0 w 327813"/>
                      <a:gd name="connsiteY7" fmla="*/ 340470 h 709312"/>
                      <a:gd name="connsiteX8" fmla="*/ 0 w 327813"/>
                      <a:gd name="connsiteY8" fmla="*/ 0 h 709312"/>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813" h="709312" stroke="0" extrusionOk="0">
                        <a:moveTo>
                          <a:pt x="0" y="0"/>
                        </a:moveTo>
                        <a:cubicBezTo>
                          <a:pt x="91131" y="-20"/>
                          <a:pt x="163131" y="11889"/>
                          <a:pt x="163907" y="27317"/>
                        </a:cubicBezTo>
                        <a:cubicBezTo>
                          <a:pt x="176133" y="134174"/>
                          <a:pt x="167290" y="190053"/>
                          <a:pt x="163907" y="327339"/>
                        </a:cubicBezTo>
                        <a:cubicBezTo>
                          <a:pt x="162304" y="357864"/>
                          <a:pt x="243305" y="350398"/>
                          <a:pt x="327814" y="354656"/>
                        </a:cubicBezTo>
                        <a:cubicBezTo>
                          <a:pt x="238647" y="355269"/>
                          <a:pt x="162139" y="368282"/>
                          <a:pt x="163907" y="381973"/>
                        </a:cubicBezTo>
                        <a:cubicBezTo>
                          <a:pt x="156538" y="529491"/>
                          <a:pt x="156938" y="587623"/>
                          <a:pt x="163907" y="681995"/>
                        </a:cubicBezTo>
                        <a:cubicBezTo>
                          <a:pt x="164009" y="694797"/>
                          <a:pt x="92000" y="712599"/>
                          <a:pt x="0" y="709312"/>
                        </a:cubicBezTo>
                        <a:cubicBezTo>
                          <a:pt x="-13978" y="615372"/>
                          <a:pt x="1208" y="485214"/>
                          <a:pt x="0" y="340470"/>
                        </a:cubicBezTo>
                        <a:cubicBezTo>
                          <a:pt x="-1208" y="195726"/>
                          <a:pt x="3106" y="70592"/>
                          <a:pt x="0" y="0"/>
                        </a:cubicBezTo>
                        <a:close/>
                      </a:path>
                      <a:path w="327813" h="709312" fill="none" extrusionOk="0">
                        <a:moveTo>
                          <a:pt x="0" y="0"/>
                        </a:moveTo>
                        <a:cubicBezTo>
                          <a:pt x="86876" y="82"/>
                          <a:pt x="164227" y="8873"/>
                          <a:pt x="163907" y="27317"/>
                        </a:cubicBezTo>
                        <a:cubicBezTo>
                          <a:pt x="157877" y="130407"/>
                          <a:pt x="177877" y="203843"/>
                          <a:pt x="163907" y="327339"/>
                        </a:cubicBezTo>
                        <a:cubicBezTo>
                          <a:pt x="148908" y="353270"/>
                          <a:pt x="239003" y="352552"/>
                          <a:pt x="327814" y="354656"/>
                        </a:cubicBezTo>
                        <a:cubicBezTo>
                          <a:pt x="235560" y="354192"/>
                          <a:pt x="162571" y="369147"/>
                          <a:pt x="163907" y="381973"/>
                        </a:cubicBezTo>
                        <a:cubicBezTo>
                          <a:pt x="156907" y="489819"/>
                          <a:pt x="175991" y="614478"/>
                          <a:pt x="163907" y="681995"/>
                        </a:cubicBezTo>
                        <a:cubicBezTo>
                          <a:pt x="165380" y="708567"/>
                          <a:pt x="101465" y="717997"/>
                          <a:pt x="0" y="709312"/>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0" name="矩形 9">
            <a:extLst>
              <a:ext uri="{FF2B5EF4-FFF2-40B4-BE49-F238E27FC236}">
                <a16:creationId xmlns:a16="http://schemas.microsoft.com/office/drawing/2014/main" id="{1EECF1C5-7B4B-2746-9F76-F8D938A37350}"/>
              </a:ext>
            </a:extLst>
          </p:cNvPr>
          <p:cNvSpPr/>
          <p:nvPr/>
        </p:nvSpPr>
        <p:spPr>
          <a:xfrm>
            <a:off x="5967047" y="4139655"/>
            <a:ext cx="5301451"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指令优化（</a:t>
            </a:r>
            <a:r>
              <a:rPr lang="en-US" altLang="zh-CN" sz="2400" dirty="0">
                <a:solidFill>
                  <a:srgbClr val="374154"/>
                </a:solidFill>
                <a:latin typeface="Gill Sans MT" panose="020B0502020104020203" pitchFamily="34" charset="0"/>
                <a:ea typeface="Microsoft YaHei" panose="020B0503020204020204" pitchFamily="34" charset="-122"/>
              </a:rPr>
              <a:t>Instructions</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
        <p:nvSpPr>
          <p:cNvPr id="11" name="右大括号 10">
            <a:extLst>
              <a:ext uri="{FF2B5EF4-FFF2-40B4-BE49-F238E27FC236}">
                <a16:creationId xmlns:a16="http://schemas.microsoft.com/office/drawing/2014/main" id="{927A0BA3-CC53-014E-8CAD-0554BFC7D5FE}"/>
              </a:ext>
            </a:extLst>
          </p:cNvPr>
          <p:cNvSpPr/>
          <p:nvPr/>
        </p:nvSpPr>
        <p:spPr bwMode="auto">
          <a:xfrm>
            <a:off x="5088050" y="4852850"/>
            <a:ext cx="327813" cy="709312"/>
          </a:xfrm>
          <a:prstGeom prst="rightBrace">
            <a:avLst/>
          </a:prstGeom>
          <a:noFill/>
          <a:ln w="38100" cap="flat" cmpd="sng" algn="ctr">
            <a:solidFill>
              <a:srgbClr val="C00000"/>
            </a:solidFill>
            <a:prstDash val="solid"/>
            <a:round/>
            <a:headEnd type="none" w="med" len="med"/>
            <a:tailEnd type="none" w="med" len="med"/>
            <a:extLst>
              <a:ext uri="{C807C97D-BFC1-408E-A445-0C87EB9F89A2}">
                <ask:lineSketchStyleProps xmlns:ask="http://schemas.microsoft.com/office/drawing/2018/sketchyshapes" sd="2928395881">
                  <a:custGeom>
                    <a:avLst/>
                    <a:gdLst>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 name="connsiteX7" fmla="*/ 0 w 327813"/>
                      <a:gd name="connsiteY7" fmla="*/ 340470 h 709312"/>
                      <a:gd name="connsiteX8" fmla="*/ 0 w 327813"/>
                      <a:gd name="connsiteY8" fmla="*/ 0 h 709312"/>
                      <a:gd name="connsiteX0" fmla="*/ 0 w 327813"/>
                      <a:gd name="connsiteY0" fmla="*/ 0 h 709312"/>
                      <a:gd name="connsiteX1" fmla="*/ 163907 w 327813"/>
                      <a:gd name="connsiteY1" fmla="*/ 27317 h 709312"/>
                      <a:gd name="connsiteX2" fmla="*/ 163907 w 327813"/>
                      <a:gd name="connsiteY2" fmla="*/ 327339 h 709312"/>
                      <a:gd name="connsiteX3" fmla="*/ 327814 w 327813"/>
                      <a:gd name="connsiteY3" fmla="*/ 354656 h 709312"/>
                      <a:gd name="connsiteX4" fmla="*/ 163907 w 327813"/>
                      <a:gd name="connsiteY4" fmla="*/ 381973 h 709312"/>
                      <a:gd name="connsiteX5" fmla="*/ 163907 w 327813"/>
                      <a:gd name="connsiteY5" fmla="*/ 681995 h 709312"/>
                      <a:gd name="connsiteX6" fmla="*/ 0 w 327813"/>
                      <a:gd name="connsiteY6" fmla="*/ 709312 h 70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813" h="709312" stroke="0" extrusionOk="0">
                        <a:moveTo>
                          <a:pt x="0" y="0"/>
                        </a:moveTo>
                        <a:cubicBezTo>
                          <a:pt x="91131" y="-20"/>
                          <a:pt x="163131" y="11889"/>
                          <a:pt x="163907" y="27317"/>
                        </a:cubicBezTo>
                        <a:cubicBezTo>
                          <a:pt x="176133" y="134174"/>
                          <a:pt x="167290" y="190053"/>
                          <a:pt x="163907" y="327339"/>
                        </a:cubicBezTo>
                        <a:cubicBezTo>
                          <a:pt x="162304" y="357864"/>
                          <a:pt x="243305" y="350398"/>
                          <a:pt x="327814" y="354656"/>
                        </a:cubicBezTo>
                        <a:cubicBezTo>
                          <a:pt x="238647" y="355269"/>
                          <a:pt x="162139" y="368282"/>
                          <a:pt x="163907" y="381973"/>
                        </a:cubicBezTo>
                        <a:cubicBezTo>
                          <a:pt x="156538" y="529491"/>
                          <a:pt x="156938" y="587623"/>
                          <a:pt x="163907" y="681995"/>
                        </a:cubicBezTo>
                        <a:cubicBezTo>
                          <a:pt x="164009" y="694797"/>
                          <a:pt x="92000" y="712599"/>
                          <a:pt x="0" y="709312"/>
                        </a:cubicBezTo>
                        <a:cubicBezTo>
                          <a:pt x="-13978" y="615372"/>
                          <a:pt x="1208" y="485214"/>
                          <a:pt x="0" y="340470"/>
                        </a:cubicBezTo>
                        <a:cubicBezTo>
                          <a:pt x="-1208" y="195726"/>
                          <a:pt x="3106" y="70592"/>
                          <a:pt x="0" y="0"/>
                        </a:cubicBezTo>
                        <a:close/>
                      </a:path>
                      <a:path w="327813" h="709312" fill="none" extrusionOk="0">
                        <a:moveTo>
                          <a:pt x="0" y="0"/>
                        </a:moveTo>
                        <a:cubicBezTo>
                          <a:pt x="86876" y="82"/>
                          <a:pt x="164227" y="8873"/>
                          <a:pt x="163907" y="27317"/>
                        </a:cubicBezTo>
                        <a:cubicBezTo>
                          <a:pt x="157877" y="130407"/>
                          <a:pt x="177877" y="203843"/>
                          <a:pt x="163907" y="327339"/>
                        </a:cubicBezTo>
                        <a:cubicBezTo>
                          <a:pt x="148908" y="353270"/>
                          <a:pt x="239003" y="352552"/>
                          <a:pt x="327814" y="354656"/>
                        </a:cubicBezTo>
                        <a:cubicBezTo>
                          <a:pt x="235560" y="354192"/>
                          <a:pt x="162571" y="369147"/>
                          <a:pt x="163907" y="381973"/>
                        </a:cubicBezTo>
                        <a:cubicBezTo>
                          <a:pt x="156907" y="489819"/>
                          <a:pt x="175991" y="614478"/>
                          <a:pt x="163907" y="681995"/>
                        </a:cubicBezTo>
                        <a:cubicBezTo>
                          <a:pt x="165380" y="708567"/>
                          <a:pt x="101465" y="717997"/>
                          <a:pt x="0" y="709312"/>
                        </a:cubicBezTo>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12" name="矩形 11">
            <a:extLst>
              <a:ext uri="{FF2B5EF4-FFF2-40B4-BE49-F238E27FC236}">
                <a16:creationId xmlns:a16="http://schemas.microsoft.com/office/drawing/2014/main" id="{2CD3FFEB-C49A-A14A-BE67-D812655CE9BF}"/>
              </a:ext>
            </a:extLst>
          </p:cNvPr>
          <p:cNvSpPr/>
          <p:nvPr/>
        </p:nvSpPr>
        <p:spPr>
          <a:xfrm>
            <a:off x="5967046" y="4976673"/>
            <a:ext cx="4812087" cy="461665"/>
          </a:xfrm>
          <a:prstGeom prst="rect">
            <a:avLst/>
          </a:prstGeom>
        </p:spPr>
        <p:txBody>
          <a:bodyPr wrap="none">
            <a:spAutoFit/>
          </a:bodyPr>
          <a:lstStyle/>
          <a:p>
            <a:r>
              <a:rPr lang="zh-CN" altLang="en-US" sz="2400" dirty="0">
                <a:solidFill>
                  <a:srgbClr val="374154"/>
                </a:solidFill>
                <a:latin typeface="Gill Sans MT" panose="020B0502020104020203" pitchFamily="34" charset="0"/>
                <a:ea typeface="Microsoft YaHei" panose="020B0503020204020204" pitchFamily="34" charset="-122"/>
              </a:rPr>
              <a:t>存储优化（</a:t>
            </a:r>
            <a:r>
              <a:rPr lang="en-US" altLang="zh-CN" sz="2400" dirty="0">
                <a:solidFill>
                  <a:srgbClr val="374154"/>
                </a:solidFill>
                <a:latin typeface="Gill Sans MT" panose="020B0502020104020203" pitchFamily="34" charset="0"/>
                <a:ea typeface="Microsoft YaHei" panose="020B0503020204020204" pitchFamily="34" charset="-122"/>
              </a:rPr>
              <a:t>Memory</a:t>
            </a:r>
            <a:r>
              <a:rPr lang="zh-CN" altLang="en-US" sz="2400" dirty="0">
                <a:solidFill>
                  <a:srgbClr val="374154"/>
                </a:solidFill>
                <a:latin typeface="Gill Sans MT" panose="020B0502020104020203" pitchFamily="34" charset="0"/>
                <a:ea typeface="Microsoft YaHei" panose="020B0503020204020204" pitchFamily="34" charset="-122"/>
              </a:rPr>
              <a:t> </a:t>
            </a:r>
            <a:r>
              <a:rPr lang="en-US" altLang="zh-CN" sz="2400" dirty="0">
                <a:solidFill>
                  <a:srgbClr val="374154"/>
                </a:solidFill>
                <a:latin typeface="Gill Sans MT" panose="020B0502020104020203" pitchFamily="34" charset="0"/>
                <a:ea typeface="Microsoft YaHei" panose="020B0503020204020204" pitchFamily="34" charset="-122"/>
              </a:rPr>
              <a:t>Optimization</a:t>
            </a:r>
            <a:r>
              <a:rPr lang="zh-CN" altLang="en-US" sz="2400" dirty="0">
                <a:solidFill>
                  <a:srgbClr val="374154"/>
                </a:solidFill>
                <a:latin typeface="Gill Sans MT" panose="020B0502020104020203" pitchFamily="34" charset="0"/>
                <a:ea typeface="Microsoft YaHei" panose="020B0503020204020204" pitchFamily="34" charset="-122"/>
              </a:rPr>
              <a:t>）</a:t>
            </a:r>
          </a:p>
        </p:txBody>
      </p:sp>
    </p:spTree>
    <p:extLst>
      <p:ext uri="{BB962C8B-B14F-4D97-AF65-F5344CB8AC3E}">
        <p14:creationId xmlns:p14="http://schemas.microsoft.com/office/powerpoint/2010/main" val="429355526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0956D0-84BE-3043-85C7-BDCCA2CB7AFD}"/>
              </a:ext>
            </a:extLst>
          </p:cNvPr>
          <p:cNvSpPr>
            <a:spLocks noGrp="1"/>
          </p:cNvSpPr>
          <p:nvPr>
            <p:ph type="title"/>
          </p:nvPr>
        </p:nvSpPr>
        <p:spPr/>
        <p:txBody>
          <a:bodyPr/>
          <a:lstStyle/>
          <a:p>
            <a:r>
              <a:rPr lang="en-US" altLang="zh-CN" dirty="0"/>
              <a:t>Where</a:t>
            </a:r>
            <a:r>
              <a:rPr lang="zh-CN" altLang="en-US" dirty="0"/>
              <a:t> </a:t>
            </a:r>
            <a:r>
              <a:rPr lang="en-US" altLang="zh-CN" dirty="0"/>
              <a:t>are</a:t>
            </a:r>
            <a:r>
              <a:rPr lang="zh-CN" altLang="en-US" dirty="0"/>
              <a:t> </a:t>
            </a:r>
            <a:r>
              <a:rPr lang="en-US" altLang="zh-CN" dirty="0"/>
              <a:t>we</a:t>
            </a:r>
            <a:r>
              <a:rPr lang="zh-CN" altLang="en-US" dirty="0"/>
              <a:t>？</a:t>
            </a:r>
          </a:p>
        </p:txBody>
      </p:sp>
      <p:pic>
        <p:nvPicPr>
          <p:cNvPr id="3" name="图片 2">
            <a:extLst>
              <a:ext uri="{FF2B5EF4-FFF2-40B4-BE49-F238E27FC236}">
                <a16:creationId xmlns:a16="http://schemas.microsoft.com/office/drawing/2014/main" id="{6F1AAE4B-FD30-1C4E-8728-075D623A1F4E}"/>
              </a:ext>
            </a:extLst>
          </p:cNvPr>
          <p:cNvPicPr>
            <a:picLocks noChangeAspect="1"/>
          </p:cNvPicPr>
          <p:nvPr/>
        </p:nvPicPr>
        <p:blipFill>
          <a:blip r:embed="rId2"/>
          <a:stretch>
            <a:fillRect/>
          </a:stretch>
        </p:blipFill>
        <p:spPr>
          <a:xfrm>
            <a:off x="769789" y="974165"/>
            <a:ext cx="9093739" cy="5676408"/>
          </a:xfrm>
          <a:prstGeom prst="rect">
            <a:avLst/>
          </a:prstGeom>
        </p:spPr>
      </p:pic>
    </p:spTree>
    <p:extLst>
      <p:ext uri="{BB962C8B-B14F-4D97-AF65-F5344CB8AC3E}">
        <p14:creationId xmlns:p14="http://schemas.microsoft.com/office/powerpoint/2010/main" val="281051169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1">
            <a:extLst>
              <a:ext uri="{FF2B5EF4-FFF2-40B4-BE49-F238E27FC236}">
                <a16:creationId xmlns:a16="http://schemas.microsoft.com/office/drawing/2014/main" id="{51DC90CD-DCEB-0145-8687-0A863881D7CA}"/>
              </a:ext>
            </a:extLst>
          </p:cNvPr>
          <p:cNvSpPr>
            <a:spLocks noGrp="1"/>
          </p:cNvSpPr>
          <p:nvPr>
            <p:ph sz="half" idx="1"/>
          </p:nvPr>
        </p:nvSpPr>
        <p:spPr>
          <a:xfrm>
            <a:off x="623635" y="980728"/>
            <a:ext cx="10731328" cy="5029792"/>
          </a:xfrm>
        </p:spPr>
        <p:txBody>
          <a:bodyPr anchor="ctr"/>
          <a:lstStyle/>
          <a:p>
            <a:pPr marL="0" indent="0" algn="ctr">
              <a:lnSpc>
                <a:spcPct val="100000"/>
              </a:lnSpc>
              <a:buNone/>
            </a:pPr>
            <a:r>
              <a:rPr kumimoji="1" lang="zh-CN" altLang="en-US" sz="9600" dirty="0">
                <a:solidFill>
                  <a:srgbClr val="C00000"/>
                </a:solidFill>
              </a:rPr>
              <a:t>循环优化</a:t>
            </a:r>
            <a:endParaRPr kumimoji="1" lang="en-US" altLang="zh-CN" sz="9600" dirty="0">
              <a:solidFill>
                <a:srgbClr val="C00000"/>
              </a:solidFill>
            </a:endParaRPr>
          </a:p>
          <a:p>
            <a:pPr marL="0" indent="0" algn="ctr">
              <a:lnSpc>
                <a:spcPct val="100000"/>
              </a:lnSpc>
              <a:buNone/>
            </a:pPr>
            <a:r>
              <a:rPr lang="en-US" altLang="zh-CN" sz="9600" dirty="0">
                <a:solidFill>
                  <a:srgbClr val="C00000"/>
                </a:solidFill>
                <a:latin typeface="Gill Sans MT" panose="020B0502020104020203" pitchFamily="34" charset="0"/>
                <a:ea typeface="Microsoft YaHei" panose="020B0503020204020204" pitchFamily="34" charset="-122"/>
              </a:rPr>
              <a:t>Loop</a:t>
            </a:r>
            <a:r>
              <a:rPr lang="zh-CN" altLang="en-US" sz="9600" dirty="0">
                <a:solidFill>
                  <a:srgbClr val="C00000"/>
                </a:solidFill>
                <a:latin typeface="Gill Sans MT" panose="020B0502020104020203" pitchFamily="34" charset="0"/>
                <a:ea typeface="Microsoft YaHei" panose="020B0503020204020204" pitchFamily="34" charset="-122"/>
              </a:rPr>
              <a:t> </a:t>
            </a:r>
            <a:r>
              <a:rPr lang="en-US" altLang="zh-CN" sz="9600" dirty="0">
                <a:solidFill>
                  <a:srgbClr val="C00000"/>
                </a:solidFill>
                <a:latin typeface="Gill Sans MT" panose="020B0502020104020203" pitchFamily="34" charset="0"/>
                <a:ea typeface="Microsoft YaHei" panose="020B0503020204020204" pitchFamily="34" charset="-122"/>
              </a:rPr>
              <a:t>Optimization</a:t>
            </a:r>
            <a:endParaRPr kumimoji="1" lang="zh-CN" altLang="en-US" sz="9600" dirty="0">
              <a:solidFill>
                <a:srgbClr val="C00000"/>
              </a:solidFill>
            </a:endParaRPr>
          </a:p>
        </p:txBody>
      </p:sp>
    </p:spTree>
    <p:extLst>
      <p:ext uri="{BB962C8B-B14F-4D97-AF65-F5344CB8AC3E}">
        <p14:creationId xmlns:p14="http://schemas.microsoft.com/office/powerpoint/2010/main" val="191379429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3E6864-7E3D-074B-85F7-FEA547BFF206}"/>
              </a:ext>
            </a:extLst>
          </p:cNvPr>
          <p:cNvSpPr>
            <a:spLocks noGrp="1"/>
          </p:cNvSpPr>
          <p:nvPr>
            <p:ph type="title"/>
          </p:nvPr>
        </p:nvSpPr>
        <p:spPr/>
        <p:txBody>
          <a:bodyPr/>
          <a:lstStyle/>
          <a:p>
            <a:r>
              <a:rPr lang="zh-CN" altLang="en-US" dirty="0">
                <a:ea typeface="Microsoft YaHei" panose="020B0503020204020204" pitchFamily="34" charset="-122"/>
              </a:rPr>
              <a:t>循环展开 </a:t>
            </a:r>
            <a:r>
              <a:rPr lang="en-US" altLang="zh-CN" dirty="0">
                <a:ea typeface="Microsoft YaHei" panose="020B0503020204020204" pitchFamily="34" charset="-122"/>
              </a:rPr>
              <a:t>Loop</a:t>
            </a:r>
            <a:r>
              <a:rPr lang="zh-CN" altLang="en-US" dirty="0">
                <a:ea typeface="Microsoft YaHei" panose="020B0503020204020204" pitchFamily="34" charset="-122"/>
              </a:rPr>
              <a:t> </a:t>
            </a:r>
            <a:r>
              <a:rPr lang="en-US" altLang="zh-CN" dirty="0">
                <a:ea typeface="Microsoft YaHei" panose="020B0503020204020204" pitchFamily="34" charset="-122"/>
              </a:rPr>
              <a:t>Unrolling</a:t>
            </a:r>
            <a:endParaRPr lang="zh-CN" altLang="en-US" dirty="0"/>
          </a:p>
        </p:txBody>
      </p:sp>
      <p:sp>
        <p:nvSpPr>
          <p:cNvPr id="5" name="内容占位符 4">
            <a:extLst>
              <a:ext uri="{FF2B5EF4-FFF2-40B4-BE49-F238E27FC236}">
                <a16:creationId xmlns:a16="http://schemas.microsoft.com/office/drawing/2014/main" id="{93E694FC-730F-5E48-901B-5D0A65CF3FCA}"/>
              </a:ext>
            </a:extLst>
          </p:cNvPr>
          <p:cNvSpPr>
            <a:spLocks noGrp="1"/>
          </p:cNvSpPr>
          <p:nvPr>
            <p:ph sz="half" idx="1"/>
          </p:nvPr>
        </p:nvSpPr>
        <p:spPr/>
        <p:txBody>
          <a:bodyPr/>
          <a:lstStyle/>
          <a:p>
            <a:r>
              <a:rPr lang="zh-CN" altLang="en-US" dirty="0"/>
              <a:t>对循环进行展开，以便每次迭代多次使用加载的值，使得一个时钟周期的流水线上尽可能满负荷计算。在流水线中，会因为指令顺序安排不合理而导致</a:t>
            </a:r>
            <a:r>
              <a:rPr lang="en-US" altLang="zh-CN" dirty="0"/>
              <a:t>NPU</a:t>
            </a:r>
            <a:r>
              <a:rPr lang="zh-CN" altLang="en-US" dirty="0"/>
              <a:t>等待空转，影响流水线效率。循环展开为编译器进行指令调度带来了更大的空间。</a:t>
            </a:r>
          </a:p>
        </p:txBody>
      </p:sp>
    </p:spTree>
    <p:extLst>
      <p:ext uri="{BB962C8B-B14F-4D97-AF65-F5344CB8AC3E}">
        <p14:creationId xmlns:p14="http://schemas.microsoft.com/office/powerpoint/2010/main" val="31599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3E6864-7E3D-074B-85F7-FEA547BFF206}"/>
              </a:ext>
            </a:extLst>
          </p:cNvPr>
          <p:cNvSpPr>
            <a:spLocks noGrp="1"/>
          </p:cNvSpPr>
          <p:nvPr>
            <p:ph type="title"/>
          </p:nvPr>
        </p:nvSpPr>
        <p:spPr/>
        <p:txBody>
          <a:bodyPr/>
          <a:lstStyle/>
          <a:p>
            <a:r>
              <a:rPr lang="zh-CN" altLang="en-US" dirty="0">
                <a:ea typeface="Microsoft YaHei" panose="020B0503020204020204" pitchFamily="34" charset="-122"/>
              </a:rPr>
              <a:t>循环展开 </a:t>
            </a:r>
            <a:r>
              <a:rPr lang="en-US" altLang="zh-CN" dirty="0">
                <a:ea typeface="Microsoft YaHei" panose="020B0503020204020204" pitchFamily="34" charset="-122"/>
              </a:rPr>
              <a:t>Loop</a:t>
            </a:r>
            <a:r>
              <a:rPr lang="zh-CN" altLang="en-US" dirty="0">
                <a:ea typeface="Microsoft YaHei" panose="020B0503020204020204" pitchFamily="34" charset="-122"/>
              </a:rPr>
              <a:t> </a:t>
            </a:r>
            <a:r>
              <a:rPr lang="en-US" altLang="zh-CN" dirty="0">
                <a:ea typeface="Microsoft YaHei" panose="020B0503020204020204" pitchFamily="34" charset="-122"/>
              </a:rPr>
              <a:t>Unrolling</a:t>
            </a:r>
            <a:endParaRPr lang="zh-CN" altLang="en-US" dirty="0"/>
          </a:p>
        </p:txBody>
      </p:sp>
      <p:pic>
        <p:nvPicPr>
          <p:cNvPr id="6" name="图片 5">
            <a:extLst>
              <a:ext uri="{FF2B5EF4-FFF2-40B4-BE49-F238E27FC236}">
                <a16:creationId xmlns:a16="http://schemas.microsoft.com/office/drawing/2014/main" id="{B88B7576-5FF8-4D49-996A-34F9CF1E23F2}"/>
              </a:ext>
            </a:extLst>
          </p:cNvPr>
          <p:cNvPicPr>
            <a:picLocks noChangeAspect="1"/>
          </p:cNvPicPr>
          <p:nvPr/>
        </p:nvPicPr>
        <p:blipFill>
          <a:blip r:embed="rId2"/>
          <a:stretch>
            <a:fillRect/>
          </a:stretch>
        </p:blipFill>
        <p:spPr>
          <a:xfrm>
            <a:off x="840535" y="1556792"/>
            <a:ext cx="10515692" cy="4456910"/>
          </a:xfrm>
          <a:prstGeom prst="rect">
            <a:avLst/>
          </a:prstGeom>
        </p:spPr>
      </p:pic>
    </p:spTree>
    <p:extLst>
      <p:ext uri="{BB962C8B-B14F-4D97-AF65-F5344CB8AC3E}">
        <p14:creationId xmlns:p14="http://schemas.microsoft.com/office/powerpoint/2010/main" val="430655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6365F-4EBA-4F4C-8D1E-E2B1CFDAF19C}"/>
              </a:ext>
            </a:extLst>
          </p:cNvPr>
          <p:cNvSpPr>
            <a:spLocks noGrp="1"/>
          </p:cNvSpPr>
          <p:nvPr>
            <p:ph type="title"/>
          </p:nvPr>
        </p:nvSpPr>
        <p:spPr/>
        <p:txBody>
          <a:bodyPr/>
          <a:lstStyle/>
          <a:p>
            <a:r>
              <a:rPr lang="zh-CN" altLang="en-US" dirty="0">
                <a:ea typeface="Microsoft YaHei" panose="020B0503020204020204" pitchFamily="34" charset="-122"/>
              </a:rPr>
              <a:t>循环分块 </a:t>
            </a:r>
            <a:r>
              <a:rPr lang="en-US" altLang="zh-CN" dirty="0">
                <a:ea typeface="Microsoft YaHei" panose="020B0503020204020204" pitchFamily="34" charset="-122"/>
              </a:rPr>
              <a:t>Loop tiling</a:t>
            </a:r>
            <a:endParaRPr kumimoji="1" lang="zh-CN" altLang="en-US" dirty="0"/>
          </a:p>
        </p:txBody>
      </p:sp>
      <p:sp>
        <p:nvSpPr>
          <p:cNvPr id="3" name="内容占位符 2">
            <a:extLst>
              <a:ext uri="{FF2B5EF4-FFF2-40B4-BE49-F238E27FC236}">
                <a16:creationId xmlns:a16="http://schemas.microsoft.com/office/drawing/2014/main" id="{D76596AA-98F0-D84A-BC15-A3963290FA46}"/>
              </a:ext>
            </a:extLst>
          </p:cNvPr>
          <p:cNvSpPr>
            <a:spLocks noGrp="1"/>
          </p:cNvSpPr>
          <p:nvPr>
            <p:ph sz="half" idx="1"/>
          </p:nvPr>
        </p:nvSpPr>
        <p:spPr/>
        <p:txBody>
          <a:bodyPr/>
          <a:lstStyle/>
          <a:p>
            <a:r>
              <a:rPr kumimoji="1" lang="zh-CN" altLang="en-US" dirty="0"/>
              <a:t>由于内存空间有限，代码访问的数据量过大时，无法一次性将所需要的数据加载到设备内存，循环分块能有效提高</a:t>
            </a:r>
            <a:r>
              <a:rPr kumimoji="1" lang="en-US" altLang="zh-CN" dirty="0"/>
              <a:t>NPU</a:t>
            </a:r>
            <a:r>
              <a:rPr kumimoji="1" lang="zh-CN" altLang="en-US" dirty="0"/>
              <a:t> </a:t>
            </a:r>
            <a:r>
              <a:rPr kumimoji="1" lang="en-US" altLang="zh-CN" dirty="0"/>
              <a:t>cache </a:t>
            </a:r>
            <a:r>
              <a:rPr kumimoji="1" lang="zh-CN" altLang="en-US" dirty="0"/>
              <a:t>上的访存效率，改善数据局部性。</a:t>
            </a:r>
            <a:endParaRPr kumimoji="1" lang="en-US" altLang="zh-CN" dirty="0"/>
          </a:p>
          <a:p>
            <a:r>
              <a:rPr kumimoji="1" lang="zh-CN" altLang="en-US" dirty="0"/>
              <a:t>如果分块应用于外部循环，会增加计算的空间和时间局部性；分块应与缓存块一起作用，可以提高流水线的效率。</a:t>
            </a:r>
          </a:p>
        </p:txBody>
      </p:sp>
    </p:spTree>
    <p:extLst>
      <p:ext uri="{BB962C8B-B14F-4D97-AF65-F5344CB8AC3E}">
        <p14:creationId xmlns:p14="http://schemas.microsoft.com/office/powerpoint/2010/main" val="2149645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BB490-2980-624E-BF4D-13783B865D25}"/>
              </a:ext>
            </a:extLst>
          </p:cNvPr>
          <p:cNvSpPr>
            <a:spLocks noGrp="1"/>
          </p:cNvSpPr>
          <p:nvPr>
            <p:ph type="title"/>
          </p:nvPr>
        </p:nvSpPr>
        <p:spPr/>
        <p:txBody>
          <a:bodyPr/>
          <a:lstStyle/>
          <a:p>
            <a:r>
              <a:rPr lang="zh-CN" altLang="en-US" dirty="0">
                <a:ea typeface="Microsoft YaHei" panose="020B0503020204020204" pitchFamily="34" charset="-122"/>
              </a:rPr>
              <a:t>循环分块 </a:t>
            </a:r>
            <a:r>
              <a:rPr lang="en-US" altLang="zh-CN" dirty="0">
                <a:ea typeface="Microsoft YaHei" panose="020B0503020204020204" pitchFamily="34" charset="-122"/>
              </a:rPr>
              <a:t>Loop tiling</a:t>
            </a:r>
            <a:endParaRPr kumimoji="1" lang="zh-CN" altLang="en-US" dirty="0"/>
          </a:p>
        </p:txBody>
      </p:sp>
      <p:sp>
        <p:nvSpPr>
          <p:cNvPr id="3" name="内容占位符 2">
            <a:extLst>
              <a:ext uri="{FF2B5EF4-FFF2-40B4-BE49-F238E27FC236}">
                <a16:creationId xmlns:a16="http://schemas.microsoft.com/office/drawing/2014/main" id="{92E5C281-C3FF-6141-AC17-72009D5A5200}"/>
              </a:ext>
            </a:extLst>
          </p:cNvPr>
          <p:cNvSpPr>
            <a:spLocks noGrp="1"/>
          </p:cNvSpPr>
          <p:nvPr>
            <p:ph sz="half" idx="1"/>
          </p:nvPr>
        </p:nvSpPr>
        <p:spPr/>
        <p:txBody>
          <a:bodyPr/>
          <a:lstStyle/>
          <a:p>
            <a:r>
              <a:rPr lang="en-US" altLang="zh-CN" dirty="0"/>
              <a:t>Loop Tiling </a:t>
            </a:r>
            <a:r>
              <a:rPr lang="zh-CN" altLang="en-US" dirty="0"/>
              <a:t>的目的是确保一个 </a:t>
            </a:r>
            <a:r>
              <a:rPr lang="en-US" altLang="zh-CN" dirty="0"/>
              <a:t>Cache </a:t>
            </a:r>
            <a:r>
              <a:rPr lang="zh-CN" altLang="en-US" dirty="0"/>
              <a:t>在被用过以后，后面再用的时候其仍然在 </a:t>
            </a:r>
            <a:r>
              <a:rPr lang="en-US" altLang="zh-CN" dirty="0"/>
              <a:t>cache </a:t>
            </a:r>
            <a:r>
              <a:rPr lang="zh-CN" altLang="en-US" dirty="0"/>
              <a:t>中。</a:t>
            </a:r>
          </a:p>
          <a:p>
            <a:r>
              <a:rPr lang="zh-CN" altLang="en-US" dirty="0"/>
              <a:t>实现思路：当一个数组总的数据量无法放在 </a:t>
            </a:r>
            <a:r>
              <a:rPr lang="en-US" altLang="zh-CN" dirty="0"/>
              <a:t>cache</a:t>
            </a:r>
            <a:r>
              <a:rPr lang="zh-CN" altLang="en-US" dirty="0"/>
              <a:t> 时，把总数据分成一个个 </a:t>
            </a:r>
            <a:r>
              <a:rPr lang="en-US" altLang="zh-CN" dirty="0"/>
              <a:t>tile </a:t>
            </a:r>
            <a:r>
              <a:rPr lang="zh-CN" altLang="en-US" dirty="0"/>
              <a:t>去访问，令每个 </a:t>
            </a:r>
            <a:r>
              <a:rPr lang="en-US" altLang="zh-CN" dirty="0"/>
              <a:t>tile </a:t>
            </a:r>
            <a:r>
              <a:rPr lang="zh-CN" altLang="en-US" dirty="0"/>
              <a:t>都可以满足</a:t>
            </a:r>
            <a:r>
              <a:rPr lang="en-US" altLang="zh-CN" dirty="0"/>
              <a:t> Cache</a:t>
            </a:r>
          </a:p>
          <a:p>
            <a:r>
              <a:rPr lang="zh-CN" altLang="en-US" dirty="0"/>
              <a:t>具体做法：把一层内层循环分成 </a:t>
            </a:r>
            <a:r>
              <a:rPr lang="en-US" altLang="zh-CN" dirty="0"/>
              <a:t>outer loop * inner loop</a:t>
            </a:r>
            <a:r>
              <a:rPr lang="zh-CN" altLang="en-US" dirty="0"/>
              <a:t>。然后把 </a:t>
            </a:r>
            <a:r>
              <a:rPr lang="en-US" altLang="zh-CN" dirty="0"/>
              <a:t>outer loop </a:t>
            </a:r>
            <a:r>
              <a:rPr lang="zh-CN" altLang="en-US" dirty="0"/>
              <a:t>移到更外层去，从而确保 </a:t>
            </a:r>
            <a:r>
              <a:rPr lang="en-US" altLang="zh-CN" dirty="0"/>
              <a:t>inner loop </a:t>
            </a:r>
            <a:r>
              <a:rPr lang="zh-CN" altLang="en-US" dirty="0"/>
              <a:t>一定能满足</a:t>
            </a:r>
            <a:r>
              <a:rPr lang="en-US" altLang="zh-CN" dirty="0"/>
              <a:t> Cache</a:t>
            </a:r>
            <a:endParaRPr lang="zh-CN" altLang="en-US" dirty="0"/>
          </a:p>
          <a:p>
            <a:endParaRPr kumimoji="1" lang="zh-CN" altLang="en-US" dirty="0"/>
          </a:p>
        </p:txBody>
      </p:sp>
    </p:spTree>
    <p:extLst>
      <p:ext uri="{BB962C8B-B14F-4D97-AF65-F5344CB8AC3E}">
        <p14:creationId xmlns:p14="http://schemas.microsoft.com/office/powerpoint/2010/main" val="2856946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33081</TotalTime>
  <Words>821</Words>
  <Application>Microsoft Macintosh PowerPoint</Application>
  <PresentationFormat>自定义</PresentationFormat>
  <Paragraphs>63</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20</vt:i4>
      </vt:variant>
    </vt:vector>
  </HeadingPairs>
  <TitlesOfParts>
    <vt:vector size="39"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AI编译器-后端优化</vt:lpstr>
      <vt:lpstr>PowerPoint 演示文稿</vt:lpstr>
      <vt:lpstr>算子调度优化方法</vt:lpstr>
      <vt:lpstr>Where are we？</vt:lpstr>
      <vt:lpstr>PowerPoint 演示文稿</vt:lpstr>
      <vt:lpstr>循环展开 Loop Unrolling</vt:lpstr>
      <vt:lpstr>循环展开 Loop Unrolling</vt:lpstr>
      <vt:lpstr>循环分块 Loop tiling</vt:lpstr>
      <vt:lpstr>循环分块 Loop tiling</vt:lpstr>
      <vt:lpstr>循环分块 Loop tiling</vt:lpstr>
      <vt:lpstr>循环分块 Loop tiling</vt:lpstr>
      <vt:lpstr>Question ?</vt:lpstr>
      <vt:lpstr>循环重排 Loop Reorder</vt:lpstr>
      <vt:lpstr>循环重排 Loop Reorder</vt:lpstr>
      <vt:lpstr>循环融合 Loop Fusion</vt:lpstr>
      <vt:lpstr>循环融合 Loop Fusion</vt:lpstr>
      <vt:lpstr>循环拆分 Loop Split</vt:lpstr>
      <vt:lpstr>循环拆分 Loop Split</vt:lpstr>
      <vt:lpstr>Inference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5470</cp:revision>
  <dcterms:created xsi:type="dcterms:W3CDTF">2015-01-14T10:38:57Z</dcterms:created>
  <dcterms:modified xsi:type="dcterms:W3CDTF">2022-12-26T05:29:45Z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