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6"/>
  </p:notesMasterIdLst>
  <p:handoutMasterIdLst>
    <p:handoutMasterId r:id="rId27"/>
  </p:handoutMasterIdLst>
  <p:sldIdLst>
    <p:sldId id="1779" r:id="rId7"/>
    <p:sldId id="739" r:id="rId8"/>
    <p:sldId id="1798" r:id="rId9"/>
    <p:sldId id="2040" r:id="rId10"/>
    <p:sldId id="2036" r:id="rId11"/>
    <p:sldId id="2042" r:id="rId12"/>
    <p:sldId id="2044" r:id="rId13"/>
    <p:sldId id="2045" r:id="rId14"/>
    <p:sldId id="2046" r:id="rId15"/>
    <p:sldId id="2047" r:id="rId16"/>
    <p:sldId id="2049" r:id="rId17"/>
    <p:sldId id="2048" r:id="rId18"/>
    <p:sldId id="2043" r:id="rId19"/>
    <p:sldId id="2051" r:id="rId20"/>
    <p:sldId id="2053" r:id="rId21"/>
    <p:sldId id="2041" r:id="rId22"/>
    <p:sldId id="2052" r:id="rId23"/>
    <p:sldId id="1998" r:id="rId24"/>
    <p:sldId id="680" r:id="rId25"/>
  </p:sldIdLst>
  <p:sldSz cx="12196763" cy="6858000"/>
  <p:notesSz cx="6805613" cy="9939338"/>
  <p:custDataLst>
    <p:tags r:id="rId28"/>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3" autoAdjust="0"/>
    <p:restoredTop sz="96291" autoAdjust="0"/>
  </p:normalViewPr>
  <p:slideViewPr>
    <p:cSldViewPr showGuides="1">
      <p:cViewPr varScale="1">
        <p:scale>
          <a:sx n="118" d="100"/>
          <a:sy n="118" d="100"/>
        </p:scale>
        <p:origin x="240" y="29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2022/12/19</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19</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19</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744037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939805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7"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www.wikiwand.com/zh/Special:%E7%BD%91%E7%BB%9C%E4%B9%A6%E6%BA%90/978-1-55860-320-2" TargetMode="External"/><Relationship Id="rId2" Type="http://schemas.openxmlformats.org/officeDocument/2006/relationships/hyperlink" Target="https://www.geeksforgeeks.org/common-subexpression-elimination-code-optimization-technique-in-compiler-design/" TargetMode="External"/><Relationship Id="rId1" Type="http://schemas.openxmlformats.org/officeDocument/2006/relationships/slideLayout" Target="../slideLayouts/slideLayout4.xml"/><Relationship Id="rId5" Type="http://schemas.openxmlformats.org/officeDocument/2006/relationships/hyperlink" Target="https://en.wikipedia.org/wiki/Common_subexpression_elimination" TargetMode="External"/><Relationship Id="rId4" Type="http://schemas.openxmlformats.org/officeDocument/2006/relationships/hyperlink" Target="https://www.tensorflow.org/jvm/api_docs/java/org/tensorflow/proto/framework/OptimizerOptions.Builder"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系列之前端优化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1058517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Gill Sans MT" panose="020B0502020104020203" pitchFamily="34" charset="0"/>
              </a:rPr>
              <a:t>公共子表达式消除</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BCD31-4A83-0445-A16D-F52895684121}"/>
              </a:ext>
            </a:extLst>
          </p:cNvPr>
          <p:cNvSpPr>
            <a:spLocks noGrp="1"/>
          </p:cNvSpPr>
          <p:nvPr>
            <p:ph type="title"/>
          </p:nvPr>
        </p:nvSpPr>
        <p:spPr/>
        <p:txBody>
          <a:bodyPr/>
          <a:lstStyle/>
          <a:p>
            <a:r>
              <a:rPr lang="en-US" altLang="zh-CN" dirty="0"/>
              <a:t>Principle</a:t>
            </a:r>
            <a:endParaRPr kumimoji="1" lang="zh-CN" altLang="en-US" dirty="0"/>
          </a:p>
        </p:txBody>
      </p:sp>
      <p:sp>
        <p:nvSpPr>
          <p:cNvPr id="3" name="内容占位符 2">
            <a:extLst>
              <a:ext uri="{FF2B5EF4-FFF2-40B4-BE49-F238E27FC236}">
                <a16:creationId xmlns:a16="http://schemas.microsoft.com/office/drawing/2014/main" id="{6FDFF631-2E5C-4548-A4CA-5842368BDB02}"/>
              </a:ext>
            </a:extLst>
          </p:cNvPr>
          <p:cNvSpPr>
            <a:spLocks noGrp="1"/>
          </p:cNvSpPr>
          <p:nvPr>
            <p:ph sz="half" idx="1"/>
          </p:nvPr>
        </p:nvSpPr>
        <p:spPr/>
        <p:txBody>
          <a:bodyPr/>
          <a:lstStyle/>
          <a:p>
            <a:pPr marL="0" indent="0">
              <a:lnSpc>
                <a:spcPct val="150000"/>
              </a:lnSpc>
              <a:buNone/>
            </a:pPr>
            <a:r>
              <a:rPr lang="zh-CN" altLang="en-US" dirty="0"/>
              <a:t>编译器开发者将公共子表达式消除分成两种：</a:t>
            </a:r>
          </a:p>
          <a:p>
            <a:pPr>
              <a:lnSpc>
                <a:spcPct val="150000"/>
              </a:lnSpc>
            </a:pPr>
            <a:r>
              <a:rPr lang="zh-CN" altLang="en-US" b="1" dirty="0"/>
              <a:t>本地公共子表达式消除</a:t>
            </a:r>
            <a:r>
              <a:rPr lang="zh-CN" altLang="en-US" dirty="0"/>
              <a:t>：这项优化技术工作于基本块之内。</a:t>
            </a:r>
          </a:p>
          <a:p>
            <a:pPr>
              <a:lnSpc>
                <a:spcPct val="150000"/>
              </a:lnSpc>
            </a:pPr>
            <a:r>
              <a:rPr lang="zh-CN" altLang="en-US" b="1" dirty="0"/>
              <a:t>全局公共子表达式消除</a:t>
            </a:r>
            <a:r>
              <a:rPr lang="zh-CN" altLang="en-US" dirty="0"/>
              <a:t>：这项优化技术工作于整个过程之中。</a:t>
            </a:r>
          </a:p>
        </p:txBody>
      </p:sp>
    </p:spTree>
    <p:extLst>
      <p:ext uri="{BB962C8B-B14F-4D97-AF65-F5344CB8AC3E}">
        <p14:creationId xmlns:p14="http://schemas.microsoft.com/office/powerpoint/2010/main" val="1098238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60E64-DBC1-3F47-AC2D-58677586B2D9}"/>
              </a:ext>
            </a:extLst>
          </p:cNvPr>
          <p:cNvSpPr>
            <a:spLocks noGrp="1"/>
          </p:cNvSpPr>
          <p:nvPr>
            <p:ph type="title"/>
          </p:nvPr>
        </p:nvSpPr>
        <p:spPr/>
        <p:txBody>
          <a:bodyPr/>
          <a:lstStyle/>
          <a:p>
            <a:r>
              <a:rPr kumimoji="1" lang="en-US" altLang="zh-CN" dirty="0"/>
              <a:t>Algorithm</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4DE5972-A1F9-B54D-8AFA-FE35BB1ACB56}"/>
                  </a:ext>
                </a:extLst>
              </p:cNvPr>
              <p:cNvSpPr>
                <a:spLocks noGrp="1"/>
              </p:cNvSpPr>
              <p:nvPr>
                <p:ph sz="half" idx="1"/>
              </p:nvPr>
            </p:nvSpPr>
            <p:spPr/>
            <p:txBody>
              <a:bodyPr/>
              <a:lstStyle/>
              <a:p>
                <a:pPr marL="0" indent="0">
                  <a:lnSpc>
                    <a:spcPct val="150000"/>
                  </a:lnSpc>
                  <a:buNone/>
                </a:pPr>
                <a:r>
                  <a:rPr kumimoji="1" lang="zh-CN" altLang="en-US" dirty="0">
                    <a:solidFill>
                      <a:srgbClr val="374154"/>
                    </a:solidFill>
                    <a:latin typeface="Gill Sans MT" panose="020B0502020104020203" pitchFamily="34" charset="0"/>
                  </a:rPr>
                  <a:t>对于语句 </a:t>
                </a:r>
                <a14:m>
                  <m:oMath xmlns:m="http://schemas.openxmlformats.org/officeDocument/2006/math">
                    <m:r>
                      <a:rPr kumimoji="1" lang="en-US" altLang="zh-CN" b="0" i="0" dirty="0" smtClean="0">
                        <a:solidFill>
                          <a:srgbClr val="374154"/>
                        </a:solidFill>
                        <a:latin typeface="Cambria Math" panose="02040503050406030204" pitchFamily="18" charset="0"/>
                      </a:rPr>
                      <m:t>%</m:t>
                    </m:r>
                    <m:r>
                      <a:rPr kumimoji="1" lang="en-US" altLang="zh-CN" i="1" dirty="0" smtClean="0">
                        <a:solidFill>
                          <a:srgbClr val="374154"/>
                        </a:solidFill>
                        <a:latin typeface="Cambria Math" panose="02040503050406030204" pitchFamily="18" charset="0"/>
                      </a:rPr>
                      <m:t>𝑠</m:t>
                    </m:r>
                  </m:oMath>
                </a14:m>
                <a:r>
                  <a:rPr kumimoji="1" lang="zh-CN" altLang="en-US" dirty="0">
                    <a:solidFill>
                      <a:srgbClr val="374154"/>
                    </a:solidFill>
                    <a:latin typeface="Gill Sans MT" panose="020B0502020104020203" pitchFamily="34" charset="0"/>
                  </a:rPr>
                  <a:t>： </a:t>
                </a:r>
                <a14:m>
                  <m:oMath xmlns:m="http://schemas.openxmlformats.org/officeDocument/2006/math">
                    <m:r>
                      <a:rPr kumimoji="1" lang="en-US" altLang="zh-CN" i="1" dirty="0" smtClean="0">
                        <a:solidFill>
                          <a:srgbClr val="374154"/>
                        </a:solidFill>
                        <a:latin typeface="Cambria Math" panose="02040503050406030204" pitchFamily="18" charset="0"/>
                      </a:rPr>
                      <m:t>𝑧</m:t>
                    </m:r>
                    <m:r>
                      <a:rPr kumimoji="1" lang="zh-CN" altLang="en-US" i="1" dirty="0" smtClean="0">
                        <a:solidFill>
                          <a:srgbClr val="374154"/>
                        </a:solidFill>
                        <a:latin typeface="Cambria Math" panose="02040503050406030204" pitchFamily="18" charset="0"/>
                      </a:rPr>
                      <m:t> </m:t>
                    </m:r>
                    <m:r>
                      <a:rPr kumimoji="1" lang="en-US" altLang="zh-CN" i="1" dirty="0" smtClean="0">
                        <a:solidFill>
                          <a:srgbClr val="374154"/>
                        </a:solidFill>
                        <a:latin typeface="Cambria Math" panose="02040503050406030204" pitchFamily="18" charset="0"/>
                      </a:rPr>
                      <m:t>=</m:t>
                    </m:r>
                    <m:r>
                      <a:rPr kumimoji="1" lang="zh-CN" altLang="en-US" i="1" dirty="0" smtClean="0">
                        <a:solidFill>
                          <a:srgbClr val="374154"/>
                        </a:solidFill>
                        <a:latin typeface="Cambria Math" panose="02040503050406030204" pitchFamily="18" charset="0"/>
                      </a:rPr>
                      <m:t> </m:t>
                    </m:r>
                    <m:r>
                      <a:rPr kumimoji="1" lang="en-US" altLang="zh-CN" i="1" dirty="0" smtClean="0">
                        <a:solidFill>
                          <a:srgbClr val="374154"/>
                        </a:solidFill>
                        <a:latin typeface="Cambria Math" panose="02040503050406030204" pitchFamily="18" charset="0"/>
                      </a:rPr>
                      <m:t>𝑥</m:t>
                    </m:r>
                    <m:r>
                      <a:rPr kumimoji="1" lang="zh-CN" altLang="en-US" i="1" dirty="0" smtClean="0">
                        <a:solidFill>
                          <a:srgbClr val="374154"/>
                        </a:solidFill>
                        <a:latin typeface="Cambria Math" panose="02040503050406030204" pitchFamily="18" charset="0"/>
                      </a:rPr>
                      <m:t> </m:t>
                    </m:r>
                    <m:r>
                      <a:rPr kumimoji="1" lang="en-US" altLang="zh-CN" i="1" dirty="0" smtClean="0">
                        <a:solidFill>
                          <a:srgbClr val="374154"/>
                        </a:solidFill>
                        <a:latin typeface="Cambria Math" panose="02040503050406030204" pitchFamily="18" charset="0"/>
                      </a:rPr>
                      <m:t>𝑜𝑝</m:t>
                    </m:r>
                    <m:r>
                      <a:rPr kumimoji="1" lang="zh-CN" altLang="en-US" i="1" dirty="0" smtClean="0">
                        <a:solidFill>
                          <a:srgbClr val="374154"/>
                        </a:solidFill>
                        <a:latin typeface="Cambria Math" panose="02040503050406030204" pitchFamily="18" charset="0"/>
                      </a:rPr>
                      <m:t> </m:t>
                    </m:r>
                    <m:r>
                      <a:rPr kumimoji="1" lang="en-US" altLang="zh-CN" i="1" dirty="0" smtClean="0">
                        <a:solidFill>
                          <a:srgbClr val="374154"/>
                        </a:solidFill>
                        <a:latin typeface="Cambria Math" panose="02040503050406030204" pitchFamily="18" charset="0"/>
                      </a:rPr>
                      <m:t>𝑦</m:t>
                    </m:r>
                  </m:oMath>
                </a14:m>
                <a:r>
                  <a:rPr kumimoji="1" lang="zh-CN" altLang="en-US" dirty="0">
                    <a:solidFill>
                      <a:srgbClr val="374154"/>
                    </a:solidFill>
                    <a:latin typeface="Gill Sans MT" panose="020B0502020104020203" pitchFamily="34" charset="0"/>
                  </a:rPr>
                  <a:t>，若 </a:t>
                </a:r>
                <a14:m>
                  <m:oMath xmlns:m="http://schemas.openxmlformats.org/officeDocument/2006/math">
                    <m:r>
                      <a:rPr kumimoji="1" lang="en-US" altLang="zh-CN" i="1" dirty="0" smtClean="0">
                        <a:solidFill>
                          <a:srgbClr val="374154"/>
                        </a:solidFill>
                        <a:latin typeface="Cambria Math" panose="02040503050406030204" pitchFamily="18" charset="0"/>
                      </a:rPr>
                      <m:t>𝑥</m:t>
                    </m:r>
                    <m:r>
                      <a:rPr kumimoji="1" lang="zh-CN" altLang="en-US" i="1" dirty="0" smtClean="0">
                        <a:solidFill>
                          <a:srgbClr val="374154"/>
                        </a:solidFill>
                        <a:latin typeface="Cambria Math" panose="02040503050406030204" pitchFamily="18" charset="0"/>
                      </a:rPr>
                      <m:t> </m:t>
                    </m:r>
                    <m:r>
                      <a:rPr kumimoji="1" lang="en-US" altLang="zh-CN" i="1" dirty="0" smtClean="0">
                        <a:solidFill>
                          <a:srgbClr val="374154"/>
                        </a:solidFill>
                        <a:latin typeface="Cambria Math" panose="02040503050406030204" pitchFamily="18" charset="0"/>
                      </a:rPr>
                      <m:t>𝑜𝑝</m:t>
                    </m:r>
                    <m:r>
                      <a:rPr kumimoji="1" lang="zh-CN" altLang="en-US" i="1" dirty="0" smtClean="0">
                        <a:solidFill>
                          <a:srgbClr val="374154"/>
                        </a:solidFill>
                        <a:latin typeface="Cambria Math" panose="02040503050406030204" pitchFamily="18" charset="0"/>
                      </a:rPr>
                      <m:t> </m:t>
                    </m:r>
                    <m:r>
                      <a:rPr kumimoji="1" lang="en-US" altLang="zh-CN" i="1" dirty="0" smtClean="0">
                        <a:solidFill>
                          <a:srgbClr val="374154"/>
                        </a:solidFill>
                        <a:latin typeface="Cambria Math" panose="02040503050406030204" pitchFamily="18" charset="0"/>
                      </a:rPr>
                      <m:t>𝑦</m:t>
                    </m:r>
                  </m:oMath>
                </a14:m>
                <a:r>
                  <a:rPr kumimoji="1" lang="zh-CN" altLang="en-US" dirty="0">
                    <a:solidFill>
                      <a:srgbClr val="374154"/>
                    </a:solidFill>
                    <a:latin typeface="Gill Sans MT" panose="020B0502020104020203" pitchFamily="34" charset="0"/>
                  </a:rPr>
                  <a:t> 在语句 </a:t>
                </a:r>
                <a14:m>
                  <m:oMath xmlns:m="http://schemas.openxmlformats.org/officeDocument/2006/math">
                    <m:r>
                      <a:rPr kumimoji="1" lang="en-US" altLang="zh-CN" i="1" dirty="0" smtClean="0">
                        <a:solidFill>
                          <a:srgbClr val="374154"/>
                        </a:solidFill>
                        <a:latin typeface="Cambria Math" panose="02040503050406030204" pitchFamily="18" charset="0"/>
                      </a:rPr>
                      <m:t>𝑠</m:t>
                    </m:r>
                  </m:oMath>
                </a14:m>
                <a:r>
                  <a:rPr kumimoji="1" lang="zh-CN" altLang="en-US" dirty="0">
                    <a:solidFill>
                      <a:srgbClr val="374154"/>
                    </a:solidFill>
                    <a:latin typeface="Gill Sans MT" panose="020B0502020104020203" pitchFamily="34" charset="0"/>
                  </a:rPr>
                  <a:t> 之前可用，则：</a:t>
                </a:r>
                <a:endParaRPr kumimoji="1" lang="en-US" altLang="zh-CN" dirty="0">
                  <a:solidFill>
                    <a:srgbClr val="374154"/>
                  </a:solidFill>
                  <a:latin typeface="Gill Sans MT" panose="020B0502020104020203" pitchFamily="34" charset="0"/>
                </a:endParaRPr>
              </a:p>
              <a:p>
                <a:pPr>
                  <a:lnSpc>
                    <a:spcPct val="150000"/>
                  </a:lnSpc>
                </a:pPr>
                <a:endParaRPr kumimoji="1" lang="en-US" altLang="zh-CN" dirty="0">
                  <a:solidFill>
                    <a:srgbClr val="374154"/>
                  </a:solidFill>
                  <a:latin typeface="Gill Sans MT" panose="020B0502020104020203" pitchFamily="34" charset="0"/>
                </a:endParaRPr>
              </a:p>
              <a:p>
                <a:pPr marL="457200" indent="-457200">
                  <a:lnSpc>
                    <a:spcPct val="150000"/>
                  </a:lnSpc>
                  <a:buFont typeface="+mj-lt"/>
                  <a:buAutoNum type="arabicPeriod"/>
                </a:pPr>
                <a:r>
                  <a:rPr kumimoji="1" lang="zh-CN" altLang="en-US" dirty="0">
                    <a:solidFill>
                      <a:srgbClr val="374154"/>
                    </a:solidFill>
                    <a:latin typeface="Gill Sans MT" panose="020B0502020104020203" pitchFamily="34" charset="0"/>
                  </a:rPr>
                  <a:t>从 </a:t>
                </a:r>
                <a14:m>
                  <m:oMath xmlns:m="http://schemas.openxmlformats.org/officeDocument/2006/math">
                    <m:r>
                      <a:rPr kumimoji="1" lang="en-US" altLang="zh-CN" i="1" dirty="0" smtClean="0">
                        <a:solidFill>
                          <a:srgbClr val="374154"/>
                        </a:solidFill>
                        <a:latin typeface="Cambria Math" panose="02040503050406030204" pitchFamily="18" charset="0"/>
                      </a:rPr>
                      <m:t>𝑠</m:t>
                    </m:r>
                  </m:oMath>
                </a14:m>
                <a:r>
                  <a:rPr kumimoji="1" lang="zh-CN" altLang="en-US" dirty="0">
                    <a:solidFill>
                      <a:srgbClr val="374154"/>
                    </a:solidFill>
                    <a:latin typeface="Gill Sans MT" panose="020B0502020104020203" pitchFamily="34" charset="0"/>
                  </a:rPr>
                  <a:t> 开始逆向搜索 </a:t>
                </a:r>
                <a:r>
                  <a:rPr kumimoji="1" lang="en-US" altLang="zh-CN" dirty="0">
                    <a:solidFill>
                      <a:srgbClr val="374154"/>
                    </a:solidFill>
                    <a:latin typeface="Gill Sans MT" panose="020B0502020104020203" pitchFamily="34" charset="0"/>
                  </a:rPr>
                  <a:t>IR</a:t>
                </a:r>
                <a:r>
                  <a:rPr kumimoji="1" lang="zh-CN" altLang="en-US" dirty="0">
                    <a:solidFill>
                      <a:srgbClr val="374154"/>
                    </a:solidFill>
                    <a:latin typeface="Gill Sans MT" panose="020B0502020104020203" pitchFamily="34" charset="0"/>
                  </a:rPr>
                  <a:t>，找到距离 </a:t>
                </a:r>
                <a14:m>
                  <m:oMath xmlns:m="http://schemas.openxmlformats.org/officeDocument/2006/math">
                    <m:r>
                      <a:rPr kumimoji="1" lang="en-US" altLang="zh-CN" i="1" dirty="0" smtClean="0">
                        <a:solidFill>
                          <a:srgbClr val="374154"/>
                        </a:solidFill>
                        <a:latin typeface="Cambria Math" panose="02040503050406030204" pitchFamily="18" charset="0"/>
                      </a:rPr>
                      <m:t>𝑠</m:t>
                    </m:r>
                  </m:oMath>
                </a14:m>
                <a:r>
                  <a:rPr kumimoji="1" lang="zh-CN" altLang="en-US" dirty="0">
                    <a:solidFill>
                      <a:srgbClr val="374154"/>
                    </a:solidFill>
                    <a:latin typeface="Gill Sans MT" panose="020B0502020104020203" pitchFamily="34" charset="0"/>
                  </a:rPr>
                  <a:t> 最近执行 </a:t>
                </a:r>
                <a14:m>
                  <m:oMath xmlns:m="http://schemas.openxmlformats.org/officeDocument/2006/math">
                    <m:r>
                      <m:rPr>
                        <m:sty m:val="p"/>
                      </m:rPr>
                      <a:rPr kumimoji="1" lang="en-US" altLang="zh-CN" b="0" i="0" dirty="0" smtClean="0">
                        <a:solidFill>
                          <a:srgbClr val="374154"/>
                        </a:solidFill>
                        <a:latin typeface="Cambria Math" panose="02040503050406030204" pitchFamily="18" charset="0"/>
                      </a:rPr>
                      <m:t>w</m:t>
                    </m:r>
                    <m:r>
                      <a:rPr kumimoji="1" lang="en-US" altLang="zh-CN" b="0" i="0" dirty="0" smtClean="0">
                        <a:solidFill>
                          <a:srgbClr val="374154"/>
                        </a:solidFill>
                        <a:latin typeface="Cambria Math" panose="02040503050406030204" pitchFamily="18" charset="0"/>
                      </a:rPr>
                      <m:t>=</m:t>
                    </m:r>
                    <m:r>
                      <a:rPr kumimoji="1" lang="en-US" altLang="zh-CN" i="1" dirty="0" smtClean="0">
                        <a:solidFill>
                          <a:srgbClr val="374154"/>
                        </a:solidFill>
                        <a:latin typeface="Cambria Math" panose="02040503050406030204" pitchFamily="18" charset="0"/>
                      </a:rPr>
                      <m:t>𝑥</m:t>
                    </m:r>
                    <m:r>
                      <a:rPr kumimoji="1" lang="zh-CN" altLang="en-US" i="1" dirty="0" smtClean="0">
                        <a:solidFill>
                          <a:srgbClr val="374154"/>
                        </a:solidFill>
                        <a:latin typeface="Cambria Math" panose="02040503050406030204" pitchFamily="18" charset="0"/>
                      </a:rPr>
                      <m:t> </m:t>
                    </m:r>
                    <m:r>
                      <a:rPr kumimoji="1" lang="en-US" altLang="zh-CN" i="1" dirty="0" smtClean="0">
                        <a:solidFill>
                          <a:srgbClr val="374154"/>
                        </a:solidFill>
                        <a:latin typeface="Cambria Math" panose="02040503050406030204" pitchFamily="18" charset="0"/>
                      </a:rPr>
                      <m:t>𝑜𝑝</m:t>
                    </m:r>
                    <m:r>
                      <a:rPr kumimoji="1" lang="zh-CN" altLang="en-US" i="1" dirty="0" smtClean="0">
                        <a:solidFill>
                          <a:srgbClr val="374154"/>
                        </a:solidFill>
                        <a:latin typeface="Cambria Math" panose="02040503050406030204" pitchFamily="18" charset="0"/>
                      </a:rPr>
                      <m:t> </m:t>
                    </m:r>
                    <m:r>
                      <a:rPr kumimoji="1" lang="en-US" altLang="zh-CN" i="1" dirty="0" smtClean="0">
                        <a:solidFill>
                          <a:srgbClr val="374154"/>
                        </a:solidFill>
                        <a:latin typeface="Cambria Math" panose="02040503050406030204" pitchFamily="18" charset="0"/>
                      </a:rPr>
                      <m:t>𝑦</m:t>
                    </m:r>
                  </m:oMath>
                </a14:m>
                <a:r>
                  <a:rPr kumimoji="1" lang="zh-CN" altLang="en-US" dirty="0">
                    <a:solidFill>
                      <a:srgbClr val="374154"/>
                    </a:solidFill>
                    <a:latin typeface="Gill Sans MT" panose="020B0502020104020203" pitchFamily="34" charset="0"/>
                  </a:rPr>
                  <a:t> 的语句</a:t>
                </a:r>
                <a:endParaRPr kumimoji="1" lang="en-US" altLang="zh-CN" dirty="0">
                  <a:solidFill>
                    <a:srgbClr val="374154"/>
                  </a:solidFill>
                  <a:latin typeface="Gill Sans MT" panose="020B0502020104020203" pitchFamily="34" charset="0"/>
                </a:endParaRPr>
              </a:p>
              <a:p>
                <a:pPr marL="457200" indent="-457200">
                  <a:lnSpc>
                    <a:spcPct val="150000"/>
                  </a:lnSpc>
                  <a:buFont typeface="+mj-lt"/>
                  <a:buAutoNum type="arabicPeriod"/>
                </a:pPr>
                <a:r>
                  <a:rPr kumimoji="1" lang="zh-CN" altLang="en-US" dirty="0">
                    <a:solidFill>
                      <a:srgbClr val="374154"/>
                    </a:solidFill>
                    <a:latin typeface="Gill Sans MT" panose="020B0502020104020203" pitchFamily="34" charset="0"/>
                  </a:rPr>
                  <a:t>建立临时变量 </a:t>
                </a:r>
                <a14:m>
                  <m:oMath xmlns:m="http://schemas.openxmlformats.org/officeDocument/2006/math">
                    <m:r>
                      <a:rPr kumimoji="1" lang="en-US" altLang="zh-CN" i="1" dirty="0" smtClean="0">
                        <a:solidFill>
                          <a:srgbClr val="374154"/>
                        </a:solidFill>
                        <a:latin typeface="Cambria Math" panose="02040503050406030204" pitchFamily="18" charset="0"/>
                      </a:rPr>
                      <m:t>%</m:t>
                    </m:r>
                    <m:r>
                      <a:rPr kumimoji="1" lang="en-US" altLang="zh-CN" i="1" dirty="0" smtClean="0">
                        <a:solidFill>
                          <a:srgbClr val="374154"/>
                        </a:solidFill>
                        <a:latin typeface="Cambria Math" panose="02040503050406030204" pitchFamily="18" charset="0"/>
                      </a:rPr>
                      <m:t>𝑢</m:t>
                    </m:r>
                  </m:oMath>
                </a14:m>
                <a:endParaRPr kumimoji="1" lang="en-US" altLang="zh-CN" dirty="0">
                  <a:solidFill>
                    <a:srgbClr val="374154"/>
                  </a:solidFill>
                  <a:latin typeface="Gill Sans MT" panose="020B0502020104020203" pitchFamily="34" charset="0"/>
                </a:endParaRPr>
              </a:p>
              <a:p>
                <a:pPr marL="457200" indent="-457200">
                  <a:lnSpc>
                    <a:spcPct val="150000"/>
                  </a:lnSpc>
                  <a:buFont typeface="+mj-lt"/>
                  <a:buAutoNum type="arabicPeriod"/>
                </a:pPr>
                <a:r>
                  <a:rPr kumimoji="1" lang="zh-CN" altLang="en-US" dirty="0">
                    <a:solidFill>
                      <a:srgbClr val="374154"/>
                    </a:solidFill>
                    <a:latin typeface="Gill Sans MT" panose="020B0502020104020203" pitchFamily="34" charset="0"/>
                  </a:rPr>
                  <a:t>把步骤 </a:t>
                </a:r>
                <a:r>
                  <a:rPr kumimoji="1" lang="en-US" altLang="zh-CN" dirty="0">
                    <a:solidFill>
                      <a:srgbClr val="374154"/>
                    </a:solidFill>
                    <a:latin typeface="Gill Sans MT" panose="020B0502020104020203" pitchFamily="34" charset="0"/>
                  </a:rPr>
                  <a:t>1</a:t>
                </a:r>
                <a:r>
                  <a:rPr kumimoji="1" lang="zh-CN" altLang="en-US" dirty="0">
                    <a:solidFill>
                      <a:srgbClr val="374154"/>
                    </a:solidFill>
                    <a:latin typeface="Gill Sans MT" panose="020B0502020104020203" pitchFamily="34" charset="0"/>
                  </a:rPr>
                  <a:t> 中找到的语句 </a:t>
                </a:r>
                <a14:m>
                  <m:oMath xmlns:m="http://schemas.openxmlformats.org/officeDocument/2006/math">
                    <m:r>
                      <m:rPr>
                        <m:sty m:val="p"/>
                      </m:rPr>
                      <a:rPr kumimoji="1" lang="en-US" altLang="zh-CN" dirty="0">
                        <a:solidFill>
                          <a:srgbClr val="374154"/>
                        </a:solidFill>
                        <a:latin typeface="Cambria Math" panose="02040503050406030204" pitchFamily="18" charset="0"/>
                      </a:rPr>
                      <m:t>w</m:t>
                    </m:r>
                    <m:r>
                      <a:rPr kumimoji="1" lang="en-US" altLang="zh-CN" dirty="0">
                        <a:solidFill>
                          <a:srgbClr val="374154"/>
                        </a:solidFill>
                        <a:latin typeface="Cambria Math" panose="02040503050406030204" pitchFamily="18" charset="0"/>
                      </a:rPr>
                      <m:t>=</m:t>
                    </m:r>
                    <m:r>
                      <a:rPr kumimoji="1" lang="en-US" altLang="zh-CN" i="1" dirty="0">
                        <a:solidFill>
                          <a:srgbClr val="374154"/>
                        </a:solidFill>
                        <a:latin typeface="Cambria Math" panose="02040503050406030204" pitchFamily="18" charset="0"/>
                      </a:rPr>
                      <m:t>𝑥</m:t>
                    </m:r>
                    <m:r>
                      <a:rPr kumimoji="1" lang="zh-CN" altLang="en-US" i="1" dirty="0">
                        <a:solidFill>
                          <a:srgbClr val="374154"/>
                        </a:solidFill>
                        <a:latin typeface="Cambria Math" panose="02040503050406030204" pitchFamily="18" charset="0"/>
                      </a:rPr>
                      <m:t> </m:t>
                    </m:r>
                    <m:r>
                      <a:rPr kumimoji="1" lang="en-US" altLang="zh-CN" i="1" dirty="0">
                        <a:solidFill>
                          <a:srgbClr val="374154"/>
                        </a:solidFill>
                        <a:latin typeface="Cambria Math" panose="02040503050406030204" pitchFamily="18" charset="0"/>
                      </a:rPr>
                      <m:t>𝑜𝑝</m:t>
                    </m:r>
                    <m:r>
                      <a:rPr kumimoji="1" lang="zh-CN" altLang="en-US" i="1" dirty="0">
                        <a:solidFill>
                          <a:srgbClr val="374154"/>
                        </a:solidFill>
                        <a:latin typeface="Cambria Math" panose="02040503050406030204" pitchFamily="18" charset="0"/>
                      </a:rPr>
                      <m:t> </m:t>
                    </m:r>
                    <m:r>
                      <a:rPr kumimoji="1" lang="en-US" altLang="zh-CN" i="1" dirty="0">
                        <a:solidFill>
                          <a:srgbClr val="374154"/>
                        </a:solidFill>
                        <a:latin typeface="Cambria Math" panose="02040503050406030204" pitchFamily="18" charset="0"/>
                      </a:rPr>
                      <m:t>𝑦</m:t>
                    </m:r>
                  </m:oMath>
                </a14:m>
                <a:r>
                  <a:rPr kumimoji="1" lang="zh-CN" altLang="en-US" dirty="0">
                    <a:solidFill>
                      <a:srgbClr val="374154"/>
                    </a:solidFill>
                    <a:latin typeface="Gill Sans MT" panose="020B0502020104020203" pitchFamily="34" charset="0"/>
                  </a:rPr>
                  <a:t> 进行替换：</a:t>
                </a:r>
                <a:endParaRPr kumimoji="1" lang="en-US" altLang="zh-CN" dirty="0">
                  <a:solidFill>
                    <a:srgbClr val="374154"/>
                  </a:solidFill>
                  <a:latin typeface="Gill Sans MT" panose="020B0502020104020203" pitchFamily="34"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kumimoji="1" lang="en-US" altLang="zh-CN" i="1" dirty="0" smtClean="0">
                          <a:solidFill>
                            <a:srgbClr val="374154"/>
                          </a:solidFill>
                          <a:latin typeface="Cambria Math" panose="02040503050406030204" pitchFamily="18" charset="0"/>
                        </a:rPr>
                        <m:t>%</m:t>
                      </m:r>
                      <m:r>
                        <a:rPr kumimoji="1" lang="en-US" altLang="zh-CN" i="1" dirty="0" smtClean="0">
                          <a:solidFill>
                            <a:srgbClr val="374154"/>
                          </a:solidFill>
                          <a:latin typeface="Cambria Math" panose="02040503050406030204" pitchFamily="18" charset="0"/>
                        </a:rPr>
                        <m:t>𝑢</m:t>
                      </m:r>
                      <m:r>
                        <a:rPr kumimoji="1" lang="en-US" altLang="zh-CN" i="1" dirty="0" smtClean="0">
                          <a:solidFill>
                            <a:srgbClr val="374154"/>
                          </a:solidFill>
                          <a:latin typeface="Cambria Math" panose="02040503050406030204" pitchFamily="18" charset="0"/>
                        </a:rPr>
                        <m:t>=</m:t>
                      </m:r>
                      <m:r>
                        <a:rPr kumimoji="1" lang="en-US" altLang="zh-CN" i="1" dirty="0" smtClean="0">
                          <a:solidFill>
                            <a:srgbClr val="374154"/>
                          </a:solidFill>
                          <a:latin typeface="Cambria Math" panose="02040503050406030204" pitchFamily="18" charset="0"/>
                        </a:rPr>
                        <m:t>𝑥</m:t>
                      </m:r>
                      <m:r>
                        <a:rPr kumimoji="1" lang="zh-CN" altLang="en-US" i="1" dirty="0">
                          <a:solidFill>
                            <a:srgbClr val="374154"/>
                          </a:solidFill>
                          <a:latin typeface="Cambria Math" panose="02040503050406030204" pitchFamily="18" charset="0"/>
                        </a:rPr>
                        <m:t> </m:t>
                      </m:r>
                      <m:r>
                        <a:rPr kumimoji="1" lang="en-US" altLang="zh-CN" i="1" dirty="0" smtClean="0">
                          <a:solidFill>
                            <a:srgbClr val="374154"/>
                          </a:solidFill>
                          <a:latin typeface="Cambria Math" panose="02040503050406030204" pitchFamily="18" charset="0"/>
                        </a:rPr>
                        <m:t>𝑜𝑝</m:t>
                      </m:r>
                      <m:r>
                        <a:rPr kumimoji="1" lang="zh-CN" altLang="en-US" i="1" dirty="0">
                          <a:solidFill>
                            <a:srgbClr val="374154"/>
                          </a:solidFill>
                          <a:latin typeface="Cambria Math" panose="02040503050406030204" pitchFamily="18" charset="0"/>
                        </a:rPr>
                        <m:t> </m:t>
                      </m:r>
                      <m:r>
                        <a:rPr kumimoji="1" lang="en-US" altLang="zh-CN" i="1" dirty="0">
                          <a:solidFill>
                            <a:srgbClr val="374154"/>
                          </a:solidFill>
                          <a:latin typeface="Cambria Math" panose="02040503050406030204" pitchFamily="18" charset="0"/>
                        </a:rPr>
                        <m:t>𝑦</m:t>
                      </m:r>
                    </m:oMath>
                  </m:oMathPara>
                </a14:m>
                <a:endParaRPr kumimoji="1" lang="en-US" altLang="zh-CN" dirty="0">
                  <a:solidFill>
                    <a:srgbClr val="374154"/>
                  </a:solidFill>
                  <a:latin typeface="Gill Sans MT" panose="020B0502020104020203"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kumimoji="1" lang="en-US" altLang="zh-CN" i="1" dirty="0" smtClean="0">
                          <a:solidFill>
                            <a:srgbClr val="374154"/>
                          </a:solidFill>
                          <a:latin typeface="Cambria Math" panose="02040503050406030204" pitchFamily="18" charset="0"/>
                        </a:rPr>
                        <m:t>%</m:t>
                      </m:r>
                      <m:r>
                        <a:rPr kumimoji="1" lang="en-US" altLang="zh-CN" i="1" dirty="0" smtClean="0">
                          <a:solidFill>
                            <a:srgbClr val="374154"/>
                          </a:solidFill>
                          <a:latin typeface="Cambria Math" panose="02040503050406030204" pitchFamily="18" charset="0"/>
                        </a:rPr>
                        <m:t>𝑤</m:t>
                      </m:r>
                      <m:r>
                        <a:rPr kumimoji="1" lang="en-US" altLang="zh-CN" i="1" dirty="0" smtClean="0">
                          <a:solidFill>
                            <a:srgbClr val="374154"/>
                          </a:solidFill>
                          <a:latin typeface="Cambria Math" panose="02040503050406030204" pitchFamily="18" charset="0"/>
                        </a:rPr>
                        <m:t>=</m:t>
                      </m:r>
                      <m:r>
                        <a:rPr kumimoji="1" lang="en-US" altLang="zh-CN" i="1" dirty="0">
                          <a:solidFill>
                            <a:srgbClr val="374154"/>
                          </a:solidFill>
                          <a:latin typeface="Cambria Math" panose="02040503050406030204" pitchFamily="18" charset="0"/>
                        </a:rPr>
                        <m:t>𝑢</m:t>
                      </m:r>
                    </m:oMath>
                  </m:oMathPara>
                </a14:m>
                <a:endParaRPr kumimoji="1" lang="en-US" altLang="zh-CN" dirty="0">
                  <a:solidFill>
                    <a:srgbClr val="374154"/>
                  </a:solidFill>
                  <a:latin typeface="Gill Sans MT" panose="020B0502020104020203" pitchFamily="34" charset="0"/>
                </a:endParaRPr>
              </a:p>
              <a:p>
                <a:pPr marL="457200" indent="-457200">
                  <a:lnSpc>
                    <a:spcPct val="150000"/>
                  </a:lnSpc>
                  <a:buFont typeface="+mj-lt"/>
                  <a:buAutoNum type="arabicPeriod" startAt="4"/>
                </a:pPr>
                <a:r>
                  <a:rPr kumimoji="1" lang="zh-CN" altLang="en-US" dirty="0">
                    <a:solidFill>
                      <a:srgbClr val="374154"/>
                    </a:solidFill>
                    <a:latin typeface="Gill Sans MT" panose="020B0502020104020203" pitchFamily="34" charset="0"/>
                  </a:rPr>
                  <a:t>使用 </a:t>
                </a:r>
                <a14:m>
                  <m:oMath xmlns:m="http://schemas.openxmlformats.org/officeDocument/2006/math">
                    <m:r>
                      <a:rPr kumimoji="1" lang="en-US" altLang="zh-CN" i="1" dirty="0" smtClean="0">
                        <a:solidFill>
                          <a:srgbClr val="374154"/>
                        </a:solidFill>
                        <a:latin typeface="Cambria Math" panose="02040503050406030204" pitchFamily="18" charset="0"/>
                      </a:rPr>
                      <m:t>𝑧</m:t>
                    </m:r>
                    <m:r>
                      <a:rPr kumimoji="1" lang="en-US" altLang="zh-CN" i="1" dirty="0" smtClean="0">
                        <a:solidFill>
                          <a:srgbClr val="374154"/>
                        </a:solidFill>
                        <a:latin typeface="Cambria Math" panose="02040503050406030204" pitchFamily="18" charset="0"/>
                      </a:rPr>
                      <m:t>=</m:t>
                    </m:r>
                    <m:r>
                      <a:rPr kumimoji="1" lang="en-US" altLang="zh-CN" i="1" dirty="0" smtClean="0">
                        <a:solidFill>
                          <a:srgbClr val="374154"/>
                        </a:solidFill>
                        <a:latin typeface="Cambria Math" panose="02040503050406030204" pitchFamily="18" charset="0"/>
                      </a:rPr>
                      <m:t>𝑢</m:t>
                    </m:r>
                  </m:oMath>
                </a14:m>
                <a:r>
                  <a:rPr kumimoji="1" lang="zh-CN" altLang="en-US" dirty="0">
                    <a:solidFill>
                      <a:srgbClr val="374154"/>
                    </a:solidFill>
                    <a:latin typeface="Gill Sans MT" panose="020B0502020104020203" pitchFamily="34" charset="0"/>
                  </a:rPr>
                  <a:t> 替换</a:t>
                </a:r>
                <a:r>
                  <a:rPr kumimoji="1" lang="en-US" altLang="zh-CN" dirty="0">
                    <a:solidFill>
                      <a:srgbClr val="374154"/>
                    </a:solidFill>
                    <a:latin typeface="Gill Sans MT" panose="020B0502020104020203" pitchFamily="34" charset="0"/>
                  </a:rPr>
                  <a:t>s</a:t>
                </a:r>
                <a:r>
                  <a:rPr kumimoji="1" lang="zh-CN" altLang="en-US" dirty="0">
                    <a:solidFill>
                      <a:srgbClr val="374154"/>
                    </a:solidFill>
                    <a:latin typeface="Gill Sans MT" panose="020B0502020104020203" pitchFamily="34" charset="0"/>
                  </a:rPr>
                  <a:t>，重复步骤 </a:t>
                </a:r>
                <a:r>
                  <a:rPr kumimoji="1" lang="en-US" altLang="zh-CN" dirty="0">
                    <a:solidFill>
                      <a:srgbClr val="374154"/>
                    </a:solidFill>
                    <a:latin typeface="Gill Sans MT" panose="020B0502020104020203" pitchFamily="34" charset="0"/>
                  </a:rPr>
                  <a:t>1</a:t>
                </a:r>
                <a:r>
                  <a:rPr kumimoji="1" lang="zh-CN" altLang="en-US" dirty="0">
                    <a:latin typeface="Gill Sans MT" panose="020B0502020104020203" pitchFamily="34" charset="0"/>
                  </a:rPr>
                  <a:t> </a:t>
                </a:r>
                <a:r>
                  <a:rPr kumimoji="1" lang="zh-CN" altLang="en-US" dirty="0">
                    <a:solidFill>
                      <a:srgbClr val="374154"/>
                    </a:solidFill>
                    <a:latin typeface="Gill Sans MT" panose="020B0502020104020203" pitchFamily="34" charset="0"/>
                  </a:rPr>
                  <a:t>直到遍历完 </a:t>
                </a:r>
                <a:r>
                  <a:rPr kumimoji="1" lang="en-US" altLang="zh-CN" dirty="0">
                    <a:solidFill>
                      <a:srgbClr val="374154"/>
                    </a:solidFill>
                    <a:latin typeface="Gill Sans MT" panose="020B0502020104020203" pitchFamily="34" charset="0"/>
                  </a:rPr>
                  <a:t>IR</a:t>
                </a:r>
              </a:p>
            </p:txBody>
          </p:sp>
        </mc:Choice>
        <mc:Fallback xmlns="">
          <p:sp>
            <p:nvSpPr>
              <p:cNvPr id="3" name="内容占位符 2">
                <a:extLst>
                  <a:ext uri="{FF2B5EF4-FFF2-40B4-BE49-F238E27FC236}">
                    <a16:creationId xmlns:a16="http://schemas.microsoft.com/office/drawing/2014/main" id="{B4DE5972-A1F9-B54D-8AFA-FE35BB1ACB56}"/>
                  </a:ext>
                </a:extLst>
              </p:cNvPr>
              <p:cNvSpPr>
                <a:spLocks noGrp="1" noRot="1" noChangeAspect="1" noMove="1" noResize="1" noEditPoints="1" noAdjustHandles="1" noChangeArrowheads="1" noChangeShapeType="1" noTextEdit="1"/>
              </p:cNvSpPr>
              <p:nvPr>
                <p:ph sz="half" idx="1"/>
              </p:nvPr>
            </p:nvSpPr>
            <p:spPr>
              <a:blipFill>
                <a:blip r:embed="rId2"/>
                <a:stretch>
                  <a:fillRect l="-4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6050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p:txBody>
          <a:bodyPr anchor="ctr"/>
          <a:lstStyle/>
          <a:p>
            <a:pPr marL="0" indent="0" algn="ctr">
              <a:buNone/>
            </a:pPr>
            <a:r>
              <a:rPr lang="en-US" altLang="zh-CN" sz="9600" dirty="0">
                <a:solidFill>
                  <a:srgbClr val="C00000"/>
                </a:solidFill>
                <a:latin typeface="Futura Medium" panose="020B0602020204020303" pitchFamily="34" charset="-79"/>
                <a:cs typeface="Futura Medium" panose="020B0602020204020303" pitchFamily="34" charset="-79"/>
              </a:rPr>
              <a:t>AI</a:t>
            </a:r>
            <a:r>
              <a:rPr lang="zh-CN" altLang="en-US" sz="9600" dirty="0">
                <a:solidFill>
                  <a:srgbClr val="C00000"/>
                </a:solidFill>
                <a:latin typeface="Futura Medium" panose="020B0602020204020303" pitchFamily="34" charset="-79"/>
                <a:cs typeface="Futura Medium" panose="020B0602020204020303" pitchFamily="34" charset="-79"/>
              </a:rPr>
              <a:t>编译器的</a:t>
            </a:r>
            <a:endParaRPr lang="en-US" altLang="zh-CN" sz="9600" dirty="0">
              <a:solidFill>
                <a:srgbClr val="C00000"/>
              </a:solidFill>
              <a:latin typeface="Futura Medium" panose="020B0602020204020303" pitchFamily="34" charset="-79"/>
              <a:cs typeface="Futura Medium" panose="020B0602020204020303" pitchFamily="34" charset="-79"/>
            </a:endParaRP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公共子表达式消除</a:t>
            </a:r>
            <a:endParaRPr lang="en-US" altLang="zh-CN"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147425478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26926-DB13-AF4B-B20E-D896B78A5920}"/>
              </a:ext>
            </a:extLst>
          </p:cNvPr>
          <p:cNvSpPr>
            <a:spLocks noGrp="1"/>
          </p:cNvSpPr>
          <p:nvPr>
            <p:ph type="title"/>
          </p:nvPr>
        </p:nvSpPr>
        <p:spPr/>
        <p:txBody>
          <a:bodyPr/>
          <a:lstStyle/>
          <a:p>
            <a:r>
              <a:rPr kumimoji="1" lang="en-US" altLang="zh-CN" dirty="0"/>
              <a:t>What</a:t>
            </a:r>
            <a:r>
              <a:rPr kumimoji="1" lang="zh-CN" altLang="en-US" dirty="0"/>
              <a:t> </a:t>
            </a:r>
            <a:r>
              <a:rPr kumimoji="1" lang="en-US" altLang="zh-CN" dirty="0"/>
              <a:t>is</a:t>
            </a:r>
            <a:r>
              <a:rPr kumimoji="1" lang="zh-CN" altLang="en-US" dirty="0"/>
              <a:t> </a:t>
            </a:r>
            <a:r>
              <a:rPr kumimoji="1" lang="en-US" altLang="zh-CN" dirty="0"/>
              <a:t>?</a:t>
            </a:r>
            <a:endParaRPr kumimoji="1" lang="zh-CN" altLang="en-US" dirty="0"/>
          </a:p>
        </p:txBody>
      </p:sp>
      <p:sp>
        <p:nvSpPr>
          <p:cNvPr id="3" name="内容占位符 2">
            <a:extLst>
              <a:ext uri="{FF2B5EF4-FFF2-40B4-BE49-F238E27FC236}">
                <a16:creationId xmlns:a16="http://schemas.microsoft.com/office/drawing/2014/main" id="{C8F780CB-0F8D-BC4B-A833-D48894787B05}"/>
              </a:ext>
            </a:extLst>
          </p:cNvPr>
          <p:cNvSpPr>
            <a:spLocks noGrp="1"/>
          </p:cNvSpPr>
          <p:nvPr>
            <p:ph sz="half" idx="1"/>
          </p:nvPr>
        </p:nvSpPr>
        <p:spPr/>
        <p:txBody>
          <a:bodyPr/>
          <a:lstStyle/>
          <a:p>
            <a:r>
              <a:rPr lang="zh-CN" altLang="en-US" dirty="0">
                <a:latin typeface="Gill Sans MT" panose="020B0502020104020203" pitchFamily="34" charset="0"/>
              </a:rPr>
              <a:t>对于公共子表达式，只需要计算其中一个表达式的值，其他表达式的值可以通过赋值得到。</a:t>
            </a:r>
            <a:endParaRPr lang="en-US" altLang="zh-CN" dirty="0">
              <a:latin typeface="Gill Sans MT" panose="020B0502020104020203" pitchFamily="34" charset="0"/>
            </a:endParaRPr>
          </a:p>
          <a:p>
            <a:endParaRPr lang="en-US" altLang="zh-CN" dirty="0">
              <a:latin typeface="Gill Sans MT" panose="020B0502020104020203" pitchFamily="34" charset="0"/>
            </a:endParaRPr>
          </a:p>
          <a:p>
            <a:r>
              <a:rPr lang="zh-CN" altLang="en-US" dirty="0">
                <a:latin typeface="Gill Sans MT" panose="020B0502020104020203" pitchFamily="34" charset="0"/>
              </a:rPr>
              <a:t>这个过程就称作公共子表达式消除，它是一种传统编译器中常用的优化手段，经过迁移也可以应用到深度学习编译器中。</a:t>
            </a:r>
            <a:endParaRPr kumimoji="1" lang="zh-CN" altLang="en-US" dirty="0">
              <a:latin typeface="Gill Sans MT" panose="020B0502020104020203" pitchFamily="34" charset="0"/>
            </a:endParaRPr>
          </a:p>
        </p:txBody>
      </p:sp>
    </p:spTree>
    <p:extLst>
      <p:ext uri="{BB962C8B-B14F-4D97-AF65-F5344CB8AC3E}">
        <p14:creationId xmlns:p14="http://schemas.microsoft.com/office/powerpoint/2010/main" val="3950148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26926-DB13-AF4B-B20E-D896B78A5920}"/>
              </a:ext>
            </a:extLst>
          </p:cNvPr>
          <p:cNvSpPr>
            <a:spLocks noGrp="1"/>
          </p:cNvSpPr>
          <p:nvPr>
            <p:ph type="title"/>
          </p:nvPr>
        </p:nvSpPr>
        <p:spPr/>
        <p:txBody>
          <a:bodyPr/>
          <a:lstStyle/>
          <a:p>
            <a:r>
              <a:rPr kumimoji="1" lang="en-US" altLang="zh-CN" dirty="0"/>
              <a:t>What</a:t>
            </a:r>
            <a:r>
              <a:rPr kumimoji="1" lang="zh-CN" altLang="en-US" dirty="0"/>
              <a:t> </a:t>
            </a:r>
            <a:r>
              <a:rPr kumimoji="1" lang="en-US" altLang="zh-CN" dirty="0"/>
              <a:t>is</a:t>
            </a:r>
            <a:r>
              <a:rPr kumimoji="1" lang="zh-CN" altLang="en-US" dirty="0"/>
              <a:t> </a:t>
            </a:r>
            <a:r>
              <a:rPr kumimoji="1" lang="en-US" altLang="zh-CN" dirty="0"/>
              <a:t>?</a:t>
            </a:r>
            <a:endParaRPr kumimoji="1" lang="zh-CN" altLang="en-US" dirty="0"/>
          </a:p>
        </p:txBody>
      </p:sp>
      <p:sp>
        <p:nvSpPr>
          <p:cNvPr id="3" name="内容占位符 2">
            <a:extLst>
              <a:ext uri="{FF2B5EF4-FFF2-40B4-BE49-F238E27FC236}">
                <a16:creationId xmlns:a16="http://schemas.microsoft.com/office/drawing/2014/main" id="{C8F780CB-0F8D-BC4B-A833-D48894787B05}"/>
              </a:ext>
            </a:extLst>
          </p:cNvPr>
          <p:cNvSpPr>
            <a:spLocks noGrp="1"/>
          </p:cNvSpPr>
          <p:nvPr>
            <p:ph sz="half" idx="1"/>
          </p:nvPr>
        </p:nvSpPr>
        <p:spPr/>
        <p:txBody>
          <a:bodyPr/>
          <a:lstStyle/>
          <a:p>
            <a:pPr marL="0" indent="0">
              <a:lnSpc>
                <a:spcPct val="150000"/>
              </a:lnSpc>
              <a:buNone/>
            </a:pPr>
            <a:r>
              <a:rPr kumimoji="1" lang="en-US" altLang="zh-CN" dirty="0">
                <a:latin typeface="Gill Sans MT" panose="020B0502020104020203" pitchFamily="34" charset="0"/>
              </a:rPr>
              <a:t>AI</a:t>
            </a:r>
            <a:r>
              <a:rPr kumimoji="1" lang="zh-CN" altLang="en-US" dirty="0">
                <a:latin typeface="Gill Sans MT" panose="020B0502020104020203" pitchFamily="34" charset="0"/>
              </a:rPr>
              <a:t> 编译器中公共子表达式消除采取相同的思路，区别在于</a:t>
            </a:r>
            <a:r>
              <a:rPr kumimoji="1" lang="en-US" altLang="zh-CN" dirty="0">
                <a:latin typeface="Gill Sans MT" panose="020B0502020104020203" pitchFamily="34" charset="0"/>
              </a:rPr>
              <a:t>AI</a:t>
            </a:r>
            <a:r>
              <a:rPr kumimoji="1" lang="zh-CN" altLang="en-US" dirty="0">
                <a:latin typeface="Gill Sans MT" panose="020B0502020104020203" pitchFamily="34" charset="0"/>
              </a:rPr>
              <a:t>编译器中子表达式是基于计算图或者图层 </a:t>
            </a:r>
            <a:r>
              <a:rPr kumimoji="1" lang="en-US" altLang="zh-CN" dirty="0">
                <a:latin typeface="Gill Sans MT" panose="020B0502020104020203" pitchFamily="34" charset="0"/>
              </a:rPr>
              <a:t>IR</a:t>
            </a:r>
            <a:r>
              <a:rPr kumimoji="1" lang="zh-CN" altLang="en-US" dirty="0">
                <a:latin typeface="Gill Sans MT" panose="020B0502020104020203" pitchFamily="34" charset="0"/>
              </a:rPr>
              <a:t>。通过在计算图中搜索相同结构的子图，简化计算图的结构，从而减少计算开销。</a:t>
            </a:r>
          </a:p>
        </p:txBody>
      </p:sp>
      <p:pic>
        <p:nvPicPr>
          <p:cNvPr id="4" name="图片 3">
            <a:extLst>
              <a:ext uri="{FF2B5EF4-FFF2-40B4-BE49-F238E27FC236}">
                <a16:creationId xmlns:a16="http://schemas.microsoft.com/office/drawing/2014/main" id="{AEDBCF31-12C1-0C41-88AF-F9E1CC82059F}"/>
              </a:ext>
            </a:extLst>
          </p:cNvPr>
          <p:cNvPicPr>
            <a:picLocks noChangeAspect="1"/>
          </p:cNvPicPr>
          <p:nvPr/>
        </p:nvPicPr>
        <p:blipFill>
          <a:blip r:embed="rId2"/>
          <a:stretch>
            <a:fillRect/>
          </a:stretch>
        </p:blipFill>
        <p:spPr>
          <a:xfrm>
            <a:off x="2137941" y="2798034"/>
            <a:ext cx="2776987" cy="3181478"/>
          </a:xfrm>
          <a:prstGeom prst="rect">
            <a:avLst/>
          </a:prstGeom>
        </p:spPr>
      </p:pic>
      <p:pic>
        <p:nvPicPr>
          <p:cNvPr id="5" name="图片 4">
            <a:extLst>
              <a:ext uri="{FF2B5EF4-FFF2-40B4-BE49-F238E27FC236}">
                <a16:creationId xmlns:a16="http://schemas.microsoft.com/office/drawing/2014/main" id="{57999F79-62E1-3149-8DA1-7CBC7643EA39}"/>
              </a:ext>
            </a:extLst>
          </p:cNvPr>
          <p:cNvPicPr>
            <a:picLocks noChangeAspect="1"/>
          </p:cNvPicPr>
          <p:nvPr/>
        </p:nvPicPr>
        <p:blipFill>
          <a:blip r:embed="rId3"/>
          <a:stretch>
            <a:fillRect/>
          </a:stretch>
        </p:blipFill>
        <p:spPr>
          <a:xfrm>
            <a:off x="6962477" y="2787115"/>
            <a:ext cx="2796049" cy="3203317"/>
          </a:xfrm>
          <a:prstGeom prst="rect">
            <a:avLst/>
          </a:prstGeom>
        </p:spPr>
      </p:pic>
    </p:spTree>
    <p:extLst>
      <p:ext uri="{BB962C8B-B14F-4D97-AF65-F5344CB8AC3E}">
        <p14:creationId xmlns:p14="http://schemas.microsoft.com/office/powerpoint/2010/main" val="75505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7CBD7-EB9D-8245-BA05-8784F54B958D}"/>
              </a:ext>
            </a:extLst>
          </p:cNvPr>
          <p:cNvSpPr>
            <a:spLocks noGrp="1"/>
          </p:cNvSpPr>
          <p:nvPr>
            <p:ph type="title"/>
          </p:nvPr>
        </p:nvSpPr>
        <p:spPr/>
        <p:txBody>
          <a:bodyPr/>
          <a:lstStyle/>
          <a:p>
            <a:r>
              <a:rPr lang="en-US" altLang="zh-CN" dirty="0"/>
              <a:t>Principle</a:t>
            </a:r>
            <a:endParaRPr kumimoji="1" lang="zh-CN" altLang="en-US" dirty="0"/>
          </a:p>
        </p:txBody>
      </p:sp>
      <p:sp>
        <p:nvSpPr>
          <p:cNvPr id="3" name="内容占位符 2">
            <a:extLst>
              <a:ext uri="{FF2B5EF4-FFF2-40B4-BE49-F238E27FC236}">
                <a16:creationId xmlns:a16="http://schemas.microsoft.com/office/drawing/2014/main" id="{148CB98C-8C45-654E-8AD6-DEC0655DFDA2}"/>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ea typeface="Microsoft YaHei" panose="020B0503020204020204" pitchFamily="34" charset="-122"/>
              </a:rPr>
              <a:t>通过建立</a:t>
            </a:r>
            <a:r>
              <a:rPr lang="zh-CN" altLang="en-US" dirty="0">
                <a:highlight>
                  <a:srgbClr val="FFFF00"/>
                </a:highlight>
                <a:latin typeface="Gill Sans MT" panose="020B0502020104020203" pitchFamily="34" charset="0"/>
                <a:ea typeface="Microsoft YaHei" panose="020B0503020204020204" pitchFamily="34" charset="-122"/>
              </a:rPr>
              <a:t>候选哈希表 </a:t>
            </a:r>
            <a:r>
              <a:rPr lang="en-US" altLang="zh-CN" dirty="0">
                <a:highlight>
                  <a:srgbClr val="FFFF00"/>
                </a:highlight>
                <a:latin typeface="Gill Sans MT" panose="020B0502020104020203" pitchFamily="34" charset="0"/>
                <a:ea typeface="Microsoft YaHei" panose="020B0503020204020204" pitchFamily="34" charset="-122"/>
              </a:rPr>
              <a:t>MAP</a:t>
            </a:r>
            <a:r>
              <a:rPr lang="en-US" altLang="zh-CN" dirty="0">
                <a:latin typeface="Gill Sans MT" panose="020B0502020104020203" pitchFamily="34" charset="0"/>
                <a:ea typeface="Microsoft YaHei" panose="020B0503020204020204" pitchFamily="34" charset="-122"/>
              </a:rPr>
              <a:t>, </a:t>
            </a:r>
            <a:r>
              <a:rPr lang="zh-CN" altLang="en-US" dirty="0">
                <a:latin typeface="Gill Sans MT" panose="020B0502020104020203" pitchFamily="34" charset="0"/>
                <a:ea typeface="Microsoft YaHei" panose="020B0503020204020204" pitchFamily="34" charset="-122"/>
              </a:rPr>
              <a:t>记录已处理过的同一种类型的 </a:t>
            </a:r>
            <a:r>
              <a:rPr lang="en-US" altLang="zh-CN" dirty="0">
                <a:latin typeface="Gill Sans MT" panose="020B0502020104020203" pitchFamily="34" charset="0"/>
                <a:ea typeface="Microsoft YaHei" panose="020B0503020204020204" pitchFamily="34" charset="-122"/>
              </a:rPr>
              <a:t>OP</a:t>
            </a:r>
            <a:r>
              <a:rPr lang="zh-CN" altLang="en-US" dirty="0">
                <a:latin typeface="Gill Sans MT" panose="020B0502020104020203" pitchFamily="34" charset="0"/>
                <a:ea typeface="Microsoft YaHei" panose="020B0503020204020204" pitchFamily="34" charset="-122"/>
              </a:rPr>
              <a:t>。对于当前正在处理的 </a:t>
            </a:r>
            <a:r>
              <a:rPr lang="en-US" altLang="zh-CN" dirty="0">
                <a:latin typeface="Gill Sans MT" panose="020B0502020104020203" pitchFamily="34" charset="0"/>
                <a:ea typeface="Microsoft YaHei" panose="020B0503020204020204" pitchFamily="34" charset="-122"/>
              </a:rPr>
              <a:t>OP</a:t>
            </a:r>
            <a:r>
              <a:rPr lang="zh-CN" altLang="en-US" dirty="0">
                <a:latin typeface="Gill Sans MT" panose="020B0502020104020203" pitchFamily="34" charset="0"/>
                <a:ea typeface="Microsoft YaHei" panose="020B0503020204020204" pitchFamily="34" charset="-122"/>
              </a:rPr>
              <a:t>，先查找该 </a:t>
            </a:r>
            <a:r>
              <a:rPr lang="en-US" altLang="zh-CN" dirty="0">
                <a:latin typeface="Gill Sans MT" panose="020B0502020104020203" pitchFamily="34" charset="0"/>
                <a:ea typeface="Microsoft YaHei" panose="020B0503020204020204" pitchFamily="34" charset="-122"/>
              </a:rPr>
              <a:t>MAP </a:t>
            </a:r>
            <a:r>
              <a:rPr lang="zh-CN" altLang="en-US" dirty="0">
                <a:latin typeface="Gill Sans MT" panose="020B0502020104020203" pitchFamily="34" charset="0"/>
                <a:ea typeface="Microsoft YaHei" panose="020B0503020204020204" pitchFamily="34" charset="-122"/>
              </a:rPr>
              <a:t>表，如果能找到其他和正在处理的 </a:t>
            </a:r>
            <a:r>
              <a:rPr lang="en-US" altLang="zh-CN" dirty="0">
                <a:latin typeface="Gill Sans MT" panose="020B0502020104020203" pitchFamily="34" charset="0"/>
                <a:ea typeface="Microsoft YaHei" panose="020B0503020204020204" pitchFamily="34" charset="-122"/>
              </a:rPr>
              <a:t>OP </a:t>
            </a:r>
            <a:r>
              <a:rPr lang="zh-CN" altLang="en-US" dirty="0">
                <a:latin typeface="Gill Sans MT" panose="020B0502020104020203" pitchFamily="34" charset="0"/>
                <a:ea typeface="Microsoft YaHei" panose="020B0503020204020204" pitchFamily="34" charset="-122"/>
              </a:rPr>
              <a:t>类型相同的 </a:t>
            </a:r>
            <a:r>
              <a:rPr lang="en-US" altLang="zh-CN" dirty="0">
                <a:latin typeface="Gill Sans MT" panose="020B0502020104020203" pitchFamily="34" charset="0"/>
                <a:ea typeface="Microsoft YaHei" panose="020B0503020204020204" pitchFamily="34" charset="-122"/>
              </a:rPr>
              <a:t>OP</a:t>
            </a:r>
            <a:r>
              <a:rPr lang="zh-CN" altLang="en-US" dirty="0">
                <a:latin typeface="Gill Sans MT" panose="020B0502020104020203" pitchFamily="34" charset="0"/>
                <a:ea typeface="Microsoft YaHei" panose="020B0503020204020204" pitchFamily="34" charset="-122"/>
              </a:rPr>
              <a:t>，则对其进行遍历，如果其中某个 </a:t>
            </a:r>
            <a:r>
              <a:rPr lang="en-US" altLang="zh-CN" dirty="0">
                <a:latin typeface="Gill Sans MT" panose="020B0502020104020203" pitchFamily="34" charset="0"/>
                <a:ea typeface="Microsoft YaHei" panose="020B0503020204020204" pitchFamily="34" charset="-122"/>
              </a:rPr>
              <a:t>OP </a:t>
            </a:r>
            <a:r>
              <a:rPr lang="zh-CN" altLang="en-US" dirty="0">
                <a:latin typeface="Gill Sans MT" panose="020B0502020104020203" pitchFamily="34" charset="0"/>
                <a:ea typeface="Microsoft YaHei" panose="020B0503020204020204" pitchFamily="34" charset="-122"/>
              </a:rPr>
              <a:t>的输入和参数与当前正在处理的 </a:t>
            </a:r>
            <a:r>
              <a:rPr lang="en-US" altLang="zh-CN" dirty="0">
                <a:latin typeface="Gill Sans MT" panose="020B0502020104020203" pitchFamily="34" charset="0"/>
                <a:ea typeface="Microsoft YaHei" panose="020B0503020204020204" pitchFamily="34" charset="-122"/>
              </a:rPr>
              <a:t>OP </a:t>
            </a:r>
            <a:r>
              <a:rPr lang="zh-CN" altLang="en-US" dirty="0">
                <a:latin typeface="Gill Sans MT" panose="020B0502020104020203" pitchFamily="34" charset="0"/>
                <a:ea typeface="Microsoft YaHei" panose="020B0503020204020204" pitchFamily="34" charset="-122"/>
              </a:rPr>
              <a:t>相同，则它们为公共子表达式，结果可以互相替代；如果所有 </a:t>
            </a:r>
            <a:r>
              <a:rPr lang="en-US" altLang="zh-CN" dirty="0">
                <a:latin typeface="Gill Sans MT" panose="020B0502020104020203" pitchFamily="34" charset="0"/>
                <a:ea typeface="Microsoft YaHei" panose="020B0503020204020204" pitchFamily="34" charset="-122"/>
              </a:rPr>
              <a:t>OP </a:t>
            </a:r>
            <a:r>
              <a:rPr lang="zh-CN" altLang="en-US" dirty="0">
                <a:latin typeface="Gill Sans MT" panose="020B0502020104020203" pitchFamily="34" charset="0"/>
                <a:ea typeface="Microsoft YaHei" panose="020B0503020204020204" pitchFamily="34" charset="-122"/>
              </a:rPr>
              <a:t>都不能与当前正在处理的 </a:t>
            </a:r>
            <a:r>
              <a:rPr lang="en-US" altLang="zh-CN" dirty="0">
                <a:latin typeface="Gill Sans MT" panose="020B0502020104020203" pitchFamily="34" charset="0"/>
                <a:ea typeface="Microsoft YaHei" panose="020B0503020204020204" pitchFamily="34" charset="-122"/>
              </a:rPr>
              <a:t>OP </a:t>
            </a:r>
            <a:r>
              <a:rPr lang="zh-CN" altLang="en-US" dirty="0">
                <a:latin typeface="Gill Sans MT" panose="020B0502020104020203" pitchFamily="34" charset="0"/>
                <a:ea typeface="Microsoft YaHei" panose="020B0503020204020204" pitchFamily="34" charset="-122"/>
              </a:rPr>
              <a:t>匹配，则将当前 </a:t>
            </a:r>
            <a:r>
              <a:rPr lang="en-US" altLang="zh-CN" dirty="0">
                <a:latin typeface="Gill Sans MT" panose="020B0502020104020203" pitchFamily="34" charset="0"/>
                <a:ea typeface="Microsoft YaHei" panose="020B0503020204020204" pitchFamily="34" charset="-122"/>
              </a:rPr>
              <a:t>OP </a:t>
            </a:r>
            <a:r>
              <a:rPr lang="zh-CN" altLang="en-US" dirty="0">
                <a:latin typeface="Gill Sans MT" panose="020B0502020104020203" pitchFamily="34" charset="0"/>
                <a:ea typeface="Microsoft YaHei" panose="020B0503020204020204" pitchFamily="34" charset="-122"/>
              </a:rPr>
              <a:t>复制一份回。</a:t>
            </a:r>
          </a:p>
        </p:txBody>
      </p:sp>
    </p:spTree>
    <p:extLst>
      <p:ext uri="{BB962C8B-B14F-4D97-AF65-F5344CB8AC3E}">
        <p14:creationId xmlns:p14="http://schemas.microsoft.com/office/powerpoint/2010/main" val="1561908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BD9286B-F655-604C-BA14-712B46499FC3}"/>
              </a:ext>
            </a:extLst>
          </p:cNvPr>
          <p:cNvSpPr>
            <a:spLocks noGrp="1"/>
          </p:cNvSpPr>
          <p:nvPr>
            <p:ph type="title"/>
          </p:nvPr>
        </p:nvSpPr>
        <p:spPr/>
        <p:txBody>
          <a:bodyPr/>
          <a:lstStyle/>
          <a:p>
            <a:r>
              <a:rPr kumimoji="1" lang="en-US" altLang="zh-CN" dirty="0"/>
              <a:t>Algorithm</a:t>
            </a:r>
            <a:endParaRPr lang="zh-CN" altLang="en-US" dirty="0"/>
          </a:p>
        </p:txBody>
      </p:sp>
      <p:sp>
        <p:nvSpPr>
          <p:cNvPr id="5" name="内容占位符 4">
            <a:extLst>
              <a:ext uri="{FF2B5EF4-FFF2-40B4-BE49-F238E27FC236}">
                <a16:creationId xmlns:a16="http://schemas.microsoft.com/office/drawing/2014/main" id="{775DB1BA-EEC2-E84B-8AB9-E616BBF61F3F}"/>
              </a:ext>
            </a:extLst>
          </p:cNvPr>
          <p:cNvSpPr>
            <a:spLocks noGrp="1"/>
          </p:cNvSpPr>
          <p:nvPr>
            <p:ph sz="half" idx="1"/>
          </p:nvPr>
        </p:nvSpPr>
        <p:spPr/>
        <p:txBody>
          <a:bodyPr/>
          <a:lstStyle/>
          <a:p>
            <a:pPr marL="0" indent="0" eaLnBrk="1" latinLnBrk="1" hangingPunct="1">
              <a:lnSpc>
                <a:spcPct val="150000"/>
              </a:lnSpc>
              <a:buNone/>
            </a:pPr>
            <a:r>
              <a:rPr lang="zh-CN" altLang="en-US" sz="1800" dirty="0">
                <a:latin typeface="Gill Sans MT" panose="020B0502020104020203" pitchFamily="34" charset="0"/>
              </a:rPr>
              <a:t>输入：计算图 </a:t>
            </a:r>
            <a:r>
              <a:rPr lang="en-US" altLang="zh-CN" sz="1800" dirty="0">
                <a:latin typeface="Gill Sans MT" panose="020B0502020104020203" pitchFamily="34" charset="0"/>
              </a:rPr>
              <a:t>Graph</a:t>
            </a:r>
            <a:r>
              <a:rPr lang="zh-CN" altLang="en-US" sz="1800" dirty="0">
                <a:latin typeface="Gill Sans MT" panose="020B0502020104020203" pitchFamily="34" charset="0"/>
              </a:rPr>
              <a:t> </a:t>
            </a:r>
            <a:r>
              <a:rPr lang="en-US" altLang="zh-CN" sz="1800" dirty="0">
                <a:latin typeface="Gill Sans MT" panose="020B0502020104020203" pitchFamily="34" charset="0"/>
              </a:rPr>
              <a:t>IR</a:t>
            </a:r>
            <a:r>
              <a:rPr lang="zh-CN" altLang="en-US" sz="1800" dirty="0">
                <a:latin typeface="Gill Sans MT" panose="020B0502020104020203" pitchFamily="34" charset="0"/>
              </a:rPr>
              <a:t>，找到公共子表达式并优化计算图：</a:t>
            </a:r>
            <a:endParaRPr lang="en-US" altLang="zh-CN" sz="1800" dirty="0">
              <a:latin typeface="Gill Sans MT" panose="020B0502020104020203" pitchFamily="34" charset="0"/>
            </a:endParaRPr>
          </a:p>
          <a:p>
            <a:pPr marL="0" indent="0" eaLnBrk="1" latinLnBrk="1" hangingPunct="1">
              <a:lnSpc>
                <a:spcPct val="150000"/>
              </a:lnSpc>
              <a:buNone/>
            </a:pPr>
            <a:endParaRPr lang="en-US" altLang="zh-CN" sz="1800" dirty="0">
              <a:highlight>
                <a:srgbClr val="FFFF00"/>
              </a:highlight>
              <a:latin typeface="Gill Sans MT" panose="020B0502020104020203" pitchFamily="34" charset="0"/>
            </a:endParaRPr>
          </a:p>
          <a:p>
            <a:pPr marL="457200" indent="-457200" eaLnBrk="1" latinLnBrk="1" hangingPunct="1">
              <a:lnSpc>
                <a:spcPct val="150000"/>
              </a:lnSpc>
              <a:buFont typeface="+mj-lt"/>
              <a:buAutoNum type="arabicPeriod"/>
            </a:pPr>
            <a:r>
              <a:rPr lang="zh-CN" altLang="en-US" sz="1800" dirty="0">
                <a:highlight>
                  <a:srgbClr val="FFFF00"/>
                </a:highlight>
                <a:latin typeface="Gill Sans MT" panose="020B0502020104020203" pitchFamily="34" charset="0"/>
              </a:rPr>
              <a:t>获取逆后续节点集 </a:t>
            </a:r>
            <a:r>
              <a:rPr lang="en-US" altLang="zh-CN" sz="1800" dirty="0">
                <a:highlight>
                  <a:srgbClr val="FFFF00"/>
                </a:highlight>
                <a:latin typeface="Gill Sans MT" panose="020B0502020104020203" pitchFamily="34" charset="0"/>
              </a:rPr>
              <a:t>Set(Reverse)</a:t>
            </a:r>
            <a:r>
              <a:rPr lang="zh-CN" altLang="en-US" sz="1800" dirty="0">
                <a:latin typeface="Gill Sans MT" panose="020B0502020104020203" pitchFamily="34" charset="0"/>
              </a:rPr>
              <a:t>：对计算图 </a:t>
            </a:r>
            <a:r>
              <a:rPr lang="en-US" altLang="zh-CN" sz="1800" dirty="0">
                <a:latin typeface="Gill Sans MT" panose="020B0502020104020203" pitchFamily="34" charset="0"/>
              </a:rPr>
              <a:t>Graph</a:t>
            </a:r>
            <a:r>
              <a:rPr lang="zh-CN" altLang="en-US" sz="1800" dirty="0">
                <a:latin typeface="Gill Sans MT" panose="020B0502020104020203" pitchFamily="34" charset="0"/>
              </a:rPr>
              <a:t> </a:t>
            </a:r>
            <a:r>
              <a:rPr lang="en-US" altLang="zh-CN" sz="1800" dirty="0">
                <a:latin typeface="Gill Sans MT" panose="020B0502020104020203" pitchFamily="34" charset="0"/>
              </a:rPr>
              <a:t>IR</a:t>
            </a:r>
            <a:r>
              <a:rPr lang="zh-CN" altLang="en-US" sz="1800" dirty="0">
                <a:latin typeface="Gill Sans MT" panose="020B0502020104020203" pitchFamily="34" charset="0"/>
              </a:rPr>
              <a:t> 进行深度优先遍历 </a:t>
            </a:r>
            <a:r>
              <a:rPr lang="en-US" altLang="zh-CN" sz="1800" dirty="0">
                <a:latin typeface="Gill Sans MT" panose="020B0502020104020203" pitchFamily="34" charset="0"/>
              </a:rPr>
              <a:t>DFS</a:t>
            </a:r>
            <a:r>
              <a:rPr lang="zh-CN" altLang="en-US" sz="1800" dirty="0">
                <a:latin typeface="Gill Sans MT" panose="020B0502020104020203" pitchFamily="34" charset="0"/>
              </a:rPr>
              <a:t>，将结果逆转得到逆后续节点集。逆后续得到的结果就是拓扑排序，即访问到某一个节点时，该节点的依赖节点都已经被访问。</a:t>
            </a:r>
          </a:p>
          <a:p>
            <a:pPr marL="457200" indent="-457200" eaLnBrk="1" latinLnBrk="1" hangingPunct="1">
              <a:lnSpc>
                <a:spcPct val="150000"/>
              </a:lnSpc>
              <a:buFont typeface="+mj-lt"/>
              <a:buAutoNum type="arabicPeriod"/>
            </a:pPr>
            <a:r>
              <a:rPr lang="zh-CN" altLang="en-US" sz="1800" dirty="0">
                <a:highlight>
                  <a:srgbClr val="FFFF00"/>
                </a:highlight>
                <a:latin typeface="Gill Sans MT" panose="020B0502020104020203" pitchFamily="34" charset="0"/>
              </a:rPr>
              <a:t>创建 </a:t>
            </a:r>
            <a:r>
              <a:rPr lang="en-US" altLang="zh-CN" sz="1800" dirty="0">
                <a:highlight>
                  <a:srgbClr val="FFFF00"/>
                </a:highlight>
                <a:latin typeface="Gill Sans MT" panose="020B0502020104020203" pitchFamily="34" charset="0"/>
              </a:rPr>
              <a:t>M</a:t>
            </a:r>
            <a:r>
              <a:rPr lang="zh-CN" altLang="en-US" sz="1800" dirty="0">
                <a:highlight>
                  <a:srgbClr val="FFFF00"/>
                </a:highlight>
                <a:latin typeface="Gill Sans MT" panose="020B0502020104020203" pitchFamily="34" charset="0"/>
              </a:rPr>
              <a:t>ap</a:t>
            </a:r>
            <a:r>
              <a:rPr lang="en-US" altLang="zh-CN" sz="1800" dirty="0">
                <a:highlight>
                  <a:srgbClr val="FFFF00"/>
                </a:highlight>
                <a:latin typeface="Gill Sans MT" panose="020B0502020104020203" pitchFamily="34" charset="0"/>
              </a:rPr>
              <a:t>(MSE)</a:t>
            </a:r>
            <a:r>
              <a:rPr lang="zh-CN" altLang="en-US" sz="1800" dirty="0">
                <a:highlight>
                  <a:srgbClr val="FFFF00"/>
                </a:highlight>
                <a:latin typeface="Gill Sans MT" panose="020B0502020104020203" pitchFamily="34" charset="0"/>
              </a:rPr>
              <a:t>：</a:t>
            </a:r>
            <a:r>
              <a:rPr lang="zh-CN" altLang="en-US" sz="1800" dirty="0">
                <a:latin typeface="Gill Sans MT" panose="020B0502020104020203" pitchFamily="34" charset="0"/>
              </a:rPr>
              <a:t>存储公共子表达式候选集，遍历 </a:t>
            </a:r>
            <a:r>
              <a:rPr lang="en-US" altLang="zh-CN" sz="1800" dirty="0">
                <a:latin typeface="Gill Sans MT" panose="020B0502020104020203" pitchFamily="34" charset="0"/>
              </a:rPr>
              <a:t>Set(Reverse)</a:t>
            </a:r>
            <a:r>
              <a:rPr lang="zh-CN" altLang="en-US" sz="1800" dirty="0">
                <a:latin typeface="Gill Sans MT" panose="020B0502020104020203" pitchFamily="34" charset="0"/>
              </a:rPr>
              <a:t> 时，可以从候选集 </a:t>
            </a:r>
            <a:r>
              <a:rPr lang="en-US" altLang="zh-CN" sz="1800" dirty="0">
                <a:latin typeface="Gill Sans MT" panose="020B0502020104020203" pitchFamily="34" charset="0"/>
              </a:rPr>
              <a:t>M</a:t>
            </a:r>
            <a:r>
              <a:rPr lang="zh-CN" altLang="en-US" sz="1800" dirty="0">
                <a:latin typeface="Gill Sans MT" panose="020B0502020104020203" pitchFamily="34" charset="0"/>
              </a:rPr>
              <a:t>ap</a:t>
            </a:r>
            <a:r>
              <a:rPr lang="en-US" altLang="zh-CN" sz="1800" dirty="0">
                <a:latin typeface="Gill Sans MT" panose="020B0502020104020203" pitchFamily="34" charset="0"/>
              </a:rPr>
              <a:t>(MSE)</a:t>
            </a:r>
            <a:r>
              <a:rPr lang="zh-CN" altLang="en-US" sz="1800" dirty="0">
                <a:latin typeface="Gill Sans MT" panose="020B0502020104020203" pitchFamily="34" charset="0"/>
              </a:rPr>
              <a:t> 中查找是否有可以使用的表达式。</a:t>
            </a:r>
          </a:p>
          <a:p>
            <a:pPr marL="457200" indent="-457200" eaLnBrk="1" latinLnBrk="1" hangingPunct="1">
              <a:lnSpc>
                <a:spcPct val="150000"/>
              </a:lnSpc>
              <a:buFont typeface="+mj-lt"/>
              <a:buAutoNum type="arabicPeriod"/>
            </a:pPr>
            <a:r>
              <a:rPr lang="zh-CN" altLang="en-US" sz="1800" dirty="0">
                <a:highlight>
                  <a:srgbClr val="FFFF00"/>
                </a:highlight>
                <a:latin typeface="Gill Sans MT" panose="020B0502020104020203" pitchFamily="34" charset="0"/>
              </a:rPr>
              <a:t>遍历计算图的所有节点，判断是否有公共子表达式</a:t>
            </a:r>
            <a:r>
              <a:rPr lang="zh-CN" altLang="en-US" sz="1800" dirty="0">
                <a:latin typeface="Gill Sans MT" panose="020B0502020104020203" pitchFamily="34" charset="0"/>
              </a:rPr>
              <a:t>：获取节点 hash 值，hash的 key 由输出个数 + 输出类型s + 输入节点 id，key 可以保证输入相同及输出个数和类型相同时，得到的hash值相同，达到检索公共表达式的目的。</a:t>
            </a:r>
          </a:p>
          <a:p>
            <a:pPr marL="457200" indent="-457200" eaLnBrk="1" latinLnBrk="1" hangingPunct="1">
              <a:lnSpc>
                <a:spcPct val="150000"/>
              </a:lnSpc>
              <a:buFont typeface="+mj-lt"/>
              <a:buAutoNum type="arabicPeriod"/>
            </a:pPr>
            <a:r>
              <a:rPr lang="zh-CN" altLang="en-US" sz="1800" dirty="0">
                <a:highlight>
                  <a:srgbClr val="FFFF00"/>
                </a:highlight>
                <a:latin typeface="Gill Sans MT" panose="020B0502020104020203" pitchFamily="34" charset="0"/>
              </a:rPr>
              <a:t>记录入候选集：</a:t>
            </a:r>
            <a:r>
              <a:rPr lang="zh-CN" altLang="en-US" sz="1800" dirty="0">
                <a:latin typeface="Gill Sans MT" panose="020B0502020104020203" pitchFamily="34" charset="0"/>
              </a:rPr>
              <a:t>根据 hash 值 h 从 </a:t>
            </a:r>
            <a:r>
              <a:rPr lang="en-US" altLang="zh-CN" sz="1800" dirty="0">
                <a:latin typeface="Gill Sans MT" panose="020B0502020104020203" pitchFamily="34" charset="0"/>
              </a:rPr>
              <a:t>M</a:t>
            </a:r>
            <a:r>
              <a:rPr lang="zh-CN" altLang="en-US" sz="1800" dirty="0">
                <a:latin typeface="Gill Sans MT" panose="020B0502020104020203" pitchFamily="34" charset="0"/>
              </a:rPr>
              <a:t>ap</a:t>
            </a:r>
            <a:r>
              <a:rPr lang="en-US" altLang="zh-CN" sz="1800" dirty="0">
                <a:latin typeface="Gill Sans MT" panose="020B0502020104020203" pitchFamily="34" charset="0"/>
              </a:rPr>
              <a:t>(MSE)</a:t>
            </a:r>
            <a:r>
              <a:rPr lang="zh-CN" altLang="en-US" sz="1800" dirty="0">
                <a:latin typeface="Gill Sans MT" panose="020B0502020104020203" pitchFamily="34" charset="0"/>
              </a:rPr>
              <a:t> 中得到候选集，当候选集为空，第一次遇到这样的表达式，将节点 </a:t>
            </a:r>
            <a:r>
              <a:rPr lang="en-US" altLang="zh-CN" sz="1800" dirty="0">
                <a:latin typeface="Gill Sans MT" panose="020B0502020104020203" pitchFamily="34" charset="0"/>
              </a:rPr>
              <a:t>Node</a:t>
            </a:r>
            <a:r>
              <a:rPr lang="zh-CN" altLang="en-US" sz="1800" dirty="0">
                <a:latin typeface="Gill Sans MT" panose="020B0502020104020203" pitchFamily="34" charset="0"/>
              </a:rPr>
              <a:t> 存入 </a:t>
            </a:r>
            <a:r>
              <a:rPr lang="en-US" altLang="zh-CN" sz="1800" dirty="0">
                <a:latin typeface="Gill Sans MT" panose="020B0502020104020203" pitchFamily="34" charset="0"/>
              </a:rPr>
              <a:t>M</a:t>
            </a:r>
            <a:r>
              <a:rPr lang="zh-CN" altLang="en-US" sz="1800" dirty="0">
                <a:latin typeface="Gill Sans MT" panose="020B0502020104020203" pitchFamily="34" charset="0"/>
              </a:rPr>
              <a:t>ap</a:t>
            </a:r>
            <a:r>
              <a:rPr lang="en-US" altLang="zh-CN" sz="1800" dirty="0">
                <a:latin typeface="Gill Sans MT" panose="020B0502020104020203" pitchFamily="34" charset="0"/>
              </a:rPr>
              <a:t>(MSE)</a:t>
            </a:r>
            <a:r>
              <a:rPr lang="zh-CN" altLang="en-US" sz="1800" dirty="0">
                <a:latin typeface="Gill Sans MT" panose="020B0502020104020203" pitchFamily="34" charset="0"/>
              </a:rPr>
              <a:t> 中。</a:t>
            </a:r>
          </a:p>
        </p:txBody>
      </p:sp>
    </p:spTree>
    <p:extLst>
      <p:ext uri="{BB962C8B-B14F-4D97-AF65-F5344CB8AC3E}">
        <p14:creationId xmlns:p14="http://schemas.microsoft.com/office/powerpoint/2010/main" val="2771502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BD9286B-F655-604C-BA14-712B46499FC3}"/>
              </a:ext>
            </a:extLst>
          </p:cNvPr>
          <p:cNvSpPr>
            <a:spLocks noGrp="1"/>
          </p:cNvSpPr>
          <p:nvPr>
            <p:ph type="title"/>
          </p:nvPr>
        </p:nvSpPr>
        <p:spPr/>
        <p:txBody>
          <a:bodyPr/>
          <a:lstStyle/>
          <a:p>
            <a:r>
              <a:rPr kumimoji="1" lang="en-US" altLang="zh-CN" dirty="0"/>
              <a:t>Algorithm</a:t>
            </a:r>
            <a:endParaRPr lang="zh-CN" altLang="en-US" dirty="0"/>
          </a:p>
        </p:txBody>
      </p:sp>
      <p:sp>
        <p:nvSpPr>
          <p:cNvPr id="5" name="内容占位符 4">
            <a:extLst>
              <a:ext uri="{FF2B5EF4-FFF2-40B4-BE49-F238E27FC236}">
                <a16:creationId xmlns:a16="http://schemas.microsoft.com/office/drawing/2014/main" id="{775DB1BA-EEC2-E84B-8AB9-E616BBF61F3F}"/>
              </a:ext>
            </a:extLst>
          </p:cNvPr>
          <p:cNvSpPr>
            <a:spLocks noGrp="1"/>
          </p:cNvSpPr>
          <p:nvPr>
            <p:ph sz="half" idx="1"/>
          </p:nvPr>
        </p:nvSpPr>
        <p:spPr/>
        <p:txBody>
          <a:bodyPr/>
          <a:lstStyle/>
          <a:p>
            <a:pPr marL="457200" indent="-457200" eaLnBrk="1" latinLnBrk="1" hangingPunct="1">
              <a:lnSpc>
                <a:spcPct val="150000"/>
              </a:lnSpc>
              <a:buFont typeface="+mj-lt"/>
              <a:buAutoNum type="arabicPeriod" startAt="5"/>
            </a:pPr>
            <a:r>
              <a:rPr lang="zh-CN" altLang="en-US" sz="1800" dirty="0">
                <a:highlight>
                  <a:srgbClr val="FFFF00"/>
                </a:highlight>
                <a:latin typeface="Gill Sans MT" panose="020B0502020104020203" pitchFamily="34" charset="0"/>
              </a:rPr>
              <a:t>可复用公共子表达式判断</a:t>
            </a:r>
            <a:r>
              <a:rPr lang="zh-CN" altLang="en-US" sz="1600" dirty="0">
                <a:latin typeface="Gill Sans MT" panose="020B0502020104020203" pitchFamily="34" charset="0"/>
              </a:rPr>
              <a:t>：</a:t>
            </a:r>
            <a:r>
              <a:rPr lang="en-US" altLang="zh-CN" sz="1600" dirty="0">
                <a:latin typeface="Gill Sans MT" panose="020B0502020104020203" pitchFamily="34" charset="0"/>
              </a:rPr>
              <a:t>C</a:t>
            </a:r>
            <a:r>
              <a:rPr lang="zh-CN" altLang="en-US" sz="1800" dirty="0">
                <a:latin typeface="Gill Sans MT" panose="020B0502020104020203" pitchFamily="34" charset="0"/>
              </a:rPr>
              <a:t>andidate 非空，则说明之前遍历到了相似的表达式，进一步判断是否可复用已保存节点表达式的结果。即节点的输入都是来自相同的</a:t>
            </a:r>
            <a:r>
              <a:rPr lang="en-US" altLang="zh-CN" sz="1800" dirty="0">
                <a:latin typeface="Gill Sans MT" panose="020B0502020104020203" pitchFamily="34" charset="0"/>
              </a:rPr>
              <a:t>C</a:t>
            </a:r>
            <a:r>
              <a:rPr lang="zh-CN" altLang="en-US" sz="1800" dirty="0">
                <a:latin typeface="Gill Sans MT" panose="020B0502020104020203" pitchFamily="34" charset="0"/>
              </a:rPr>
              <a:t>onst节点，可以保证输入数据完全相同；输出个数和类型相同，可以保证输出的结果相同；满足条件下，可复用之前保存节点的结果，不用再次进行计算。</a:t>
            </a:r>
          </a:p>
          <a:p>
            <a:pPr marL="457200" indent="-457200" eaLnBrk="1" latinLnBrk="1" hangingPunct="1">
              <a:lnSpc>
                <a:spcPct val="150000"/>
              </a:lnSpc>
              <a:buFont typeface="+mj-lt"/>
              <a:buAutoNum type="arabicPeriod" startAt="5"/>
            </a:pPr>
            <a:r>
              <a:rPr lang="zh-CN" altLang="en-US" sz="1800" dirty="0">
                <a:highlight>
                  <a:srgbClr val="FFFF00"/>
                </a:highlight>
                <a:latin typeface="Gill Sans MT" panose="020B0502020104020203" pitchFamily="34" charset="0"/>
              </a:rPr>
              <a:t>删除重复节点：</a:t>
            </a:r>
            <a:r>
              <a:rPr lang="zh-CN" altLang="en-US" sz="1800" dirty="0">
                <a:latin typeface="Gill Sans MT" panose="020B0502020104020203" pitchFamily="34" charset="0"/>
              </a:rPr>
              <a:t>判断表达式可以复用后，最后一步就是删除重复的节点，将 </a:t>
            </a:r>
            <a:r>
              <a:rPr lang="en-US" altLang="zh-CN" sz="1800" dirty="0">
                <a:latin typeface="Gill Sans MT" panose="020B0502020104020203" pitchFamily="34" charset="0"/>
              </a:rPr>
              <a:t>C</a:t>
            </a:r>
            <a:r>
              <a:rPr lang="zh-CN" altLang="en-US" sz="1800" dirty="0">
                <a:latin typeface="Gill Sans MT" panose="020B0502020104020203" pitchFamily="34" charset="0"/>
              </a:rPr>
              <a:t>andidate 的输出连接到当前节点的输出节点对应的输入，最后删除当前节点。</a:t>
            </a:r>
          </a:p>
        </p:txBody>
      </p:sp>
    </p:spTree>
    <p:extLst>
      <p:ext uri="{BB962C8B-B14F-4D97-AF65-F5344CB8AC3E}">
        <p14:creationId xmlns:p14="http://schemas.microsoft.com/office/powerpoint/2010/main" val="2966272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696E5-12D9-1645-986E-3F2230DDAB58}"/>
              </a:ext>
            </a:extLst>
          </p:cNvPr>
          <p:cNvSpPr>
            <a:spLocks noGrp="1"/>
          </p:cNvSpPr>
          <p:nvPr>
            <p:ph type="title"/>
          </p:nvPr>
        </p:nvSpPr>
        <p:spPr/>
        <p:txBody>
          <a:bodyPr/>
          <a:lstStyle/>
          <a:p>
            <a:r>
              <a:rPr kumimoji="1" lang="en-US" altLang="zh-CN" dirty="0"/>
              <a:t>Reference</a:t>
            </a:r>
            <a:endParaRPr kumimoji="1" lang="zh-CN" altLang="en-US" dirty="0"/>
          </a:p>
        </p:txBody>
      </p:sp>
      <p:sp>
        <p:nvSpPr>
          <p:cNvPr id="3" name="内容占位符 2">
            <a:extLst>
              <a:ext uri="{FF2B5EF4-FFF2-40B4-BE49-F238E27FC236}">
                <a16:creationId xmlns:a16="http://schemas.microsoft.com/office/drawing/2014/main" id="{7AFE82E5-A73A-6F43-8864-9BEA47F5F0CD}"/>
              </a:ext>
            </a:extLst>
          </p:cNvPr>
          <p:cNvSpPr>
            <a:spLocks noGrp="1"/>
          </p:cNvSpPr>
          <p:nvPr>
            <p:ph sz="half" idx="1"/>
          </p:nvPr>
        </p:nvSpPr>
        <p:spPr/>
        <p:txBody>
          <a:bodyPr/>
          <a:lstStyle/>
          <a:p>
            <a:pPr>
              <a:buFont typeface="+mj-lt"/>
              <a:buAutoNum type="arabicPeriod"/>
            </a:pPr>
            <a:r>
              <a:rPr lang="en-US" altLang="zh-CN" sz="1200" dirty="0">
                <a:latin typeface="Gill Sans MT" panose="020B0502020104020203" pitchFamily="34" charset="0"/>
              </a:rPr>
              <a:t>Common Subexpression Elimination – Code optimization Technique in Compiler Design</a:t>
            </a:r>
            <a:r>
              <a:rPr lang="zh-CN" altLang="en-US" sz="1200" dirty="0">
                <a:latin typeface="Gill Sans MT" panose="020B0502020104020203" pitchFamily="34" charset="0"/>
              </a:rPr>
              <a:t> </a:t>
            </a:r>
            <a:r>
              <a:rPr lang="en-US" altLang="zh-CN" sz="1200" dirty="0">
                <a:latin typeface="Gill Sans MT" panose="020B0502020104020203" pitchFamily="34" charset="0"/>
                <a:ea typeface="Microsoft YaHei" panose="020B0503020204020204" pitchFamily="34" charset="-122"/>
                <a:hlinkClick r:id="rId2"/>
              </a:rPr>
              <a:t>https://www.geeksforgeeks.org/common-subexpression-elimination-code-optimization-technique-in-compiler-design/</a:t>
            </a:r>
            <a:endParaRPr lang="en-US" altLang="zh-CN" sz="1200" dirty="0">
              <a:latin typeface="Gill Sans MT" panose="020B0502020104020203" pitchFamily="34" charset="0"/>
              <a:ea typeface="Microsoft YaHei" panose="020B0503020204020204" pitchFamily="34" charset="-122"/>
            </a:endParaRPr>
          </a:p>
          <a:p>
            <a:pPr>
              <a:buFont typeface="+mj-lt"/>
              <a:buAutoNum type="arabicPeriod"/>
            </a:pPr>
            <a:r>
              <a:rPr lang="en-US" altLang="zh-CN" sz="1200" dirty="0">
                <a:latin typeface="Gill Sans MT" panose="020B0502020104020203" pitchFamily="34" charset="0"/>
              </a:rPr>
              <a:t>Steven Muchnick; Muchnick and Associates. . Morgan Kaufmann. 15 August 1997. </a:t>
            </a:r>
            <a:r>
              <a:rPr lang="en-US" altLang="zh-CN" sz="1200" dirty="0">
                <a:latin typeface="Gill Sans MT" panose="020B0502020104020203" pitchFamily="34" charset="0"/>
                <a:hlinkClick r:id="rId3" tooltip="Special:网络书源/978-1-55860-320-2"/>
              </a:rPr>
              <a:t>ISBN 978-1-55860-320-2</a:t>
            </a:r>
            <a:r>
              <a:rPr lang="en-US" altLang="zh-CN" sz="1200" dirty="0">
                <a:latin typeface="Gill Sans MT" panose="020B0502020104020203" pitchFamily="34" charset="0"/>
              </a:rPr>
              <a:t>. Common subexpression elimination.</a:t>
            </a:r>
          </a:p>
          <a:p>
            <a:pPr>
              <a:buFont typeface="+mj-lt"/>
              <a:buAutoNum type="arabicPeriod"/>
            </a:pPr>
            <a:r>
              <a:rPr lang="en-US" altLang="zh-CN" sz="1200" dirty="0">
                <a:latin typeface="Gill Sans MT" panose="020B0502020104020203" pitchFamily="34" charset="0"/>
                <a:ea typeface="Microsoft YaHei" panose="020B0503020204020204" pitchFamily="34" charset="-122"/>
                <a:hlinkClick r:id="rId4"/>
              </a:rPr>
              <a:t>https://www.tensorflow.org/jvm/api_docs/java/org/tensorflow/proto/framework/OptimizerOptions.Builder</a:t>
            </a:r>
            <a:endParaRPr lang="en-US" altLang="zh-CN" sz="1200" dirty="0">
              <a:latin typeface="Gill Sans MT" panose="020B0502020104020203" pitchFamily="34" charset="0"/>
              <a:ea typeface="Microsoft YaHei" panose="020B0503020204020204" pitchFamily="34" charset="-122"/>
            </a:endParaRPr>
          </a:p>
          <a:p>
            <a:pPr>
              <a:buFont typeface="+mj-lt"/>
              <a:buAutoNum type="arabicPeriod"/>
            </a:pPr>
            <a:r>
              <a:rPr lang="en-US" altLang="zh-CN" sz="1200" dirty="0">
                <a:latin typeface="Gill Sans MT" panose="020B0502020104020203" pitchFamily="34" charset="0"/>
                <a:ea typeface="Microsoft YaHei" panose="020B0503020204020204" pitchFamily="34" charset="-122"/>
                <a:hlinkClick r:id="rId5"/>
              </a:rPr>
              <a:t>https://en.wikipedia.org/wiki/Common_subexpression_elimination</a:t>
            </a:r>
            <a:endParaRPr lang="en-US" altLang="zh-CN" sz="1200" dirty="0">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84383093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of</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Frontend</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Optimizer</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63C0325B-08D7-8F42-A31B-97850A5DE912}"/>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6" name="内容占位符 2">
            <a:extLst>
              <a:ext uri="{FF2B5EF4-FFF2-40B4-BE49-F238E27FC236}">
                <a16:creationId xmlns:a16="http://schemas.microsoft.com/office/drawing/2014/main" id="{66F41646-6DB0-4A4A-9EEE-40F2010086D6}"/>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ARM</a:t>
            </a: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6" y="1484784"/>
            <a:ext cx="10963472"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2800" b="1" dirty="0">
                <a:solidFill>
                  <a:srgbClr val="374154"/>
                </a:solidFill>
                <a:latin typeface="Gill Sans MT" panose="020B0502020104020203" pitchFamily="34" charset="0"/>
              </a:rPr>
              <a:t>Common Subexpression Elimination – </a:t>
            </a:r>
            <a:r>
              <a:rPr lang="zh-CN" altLang="en-US" sz="2800" b="1" dirty="0">
                <a:solidFill>
                  <a:srgbClr val="374154"/>
                </a:solidFill>
                <a:latin typeface="Gill Sans MT" panose="020B0502020104020203" pitchFamily="34" charset="0"/>
              </a:rPr>
              <a:t>公共子表达式消除 </a:t>
            </a:r>
            <a:endParaRPr lang="en-US" altLang="zh-CN" sz="2800" b="1" dirty="0">
              <a:solidFill>
                <a:srgbClr val="374154"/>
              </a:solidFill>
              <a:latin typeface="Gill Sans MT" panose="020B0502020104020203" pitchFamily="34" charset="0"/>
            </a:endParaRPr>
          </a:p>
          <a:p>
            <a:pPr lvl="1"/>
            <a:r>
              <a:rPr lang="en-US" altLang="zh-CN" sz="2400" dirty="0">
                <a:solidFill>
                  <a:srgbClr val="374154"/>
                </a:solidFill>
                <a:latin typeface="Gill Sans MT" panose="020B0502020104020203" pitchFamily="34" charset="0"/>
              </a:rPr>
              <a:t>CSE</a:t>
            </a:r>
            <a:r>
              <a:rPr lang="zh-CN" altLang="en-US" sz="2400" dirty="0">
                <a:solidFill>
                  <a:srgbClr val="374154"/>
                </a:solidFill>
                <a:latin typeface="Gill Sans MT" panose="020B0502020104020203" pitchFamily="34" charset="0"/>
              </a:rPr>
              <a:t>的概念定义</a:t>
            </a:r>
            <a:endParaRPr lang="en-US" altLang="zh-CN" sz="2400" dirty="0">
              <a:solidFill>
                <a:srgbClr val="374154"/>
              </a:solidFill>
              <a:latin typeface="Gill Sans MT" panose="020B0502020104020203" pitchFamily="34" charset="0"/>
            </a:endParaRPr>
          </a:p>
          <a:p>
            <a:pPr lvl="1"/>
            <a:r>
              <a:rPr lang="en-US" altLang="zh-CN" sz="2400" dirty="0">
                <a:solidFill>
                  <a:srgbClr val="374154"/>
                </a:solidFill>
                <a:latin typeface="Gill Sans MT" panose="020B0502020104020203" pitchFamily="34" charset="0"/>
              </a:rPr>
              <a:t>AI</a:t>
            </a:r>
            <a:r>
              <a:rPr lang="zh-CN" altLang="en-US" sz="2400" dirty="0">
                <a:solidFill>
                  <a:srgbClr val="374154"/>
                </a:solidFill>
                <a:latin typeface="Gill Sans MT" panose="020B0502020104020203" pitchFamily="34" charset="0"/>
              </a:rPr>
              <a:t>编译器中的</a:t>
            </a:r>
            <a:r>
              <a:rPr lang="en-US" altLang="zh-CN" sz="2400" dirty="0">
                <a:solidFill>
                  <a:srgbClr val="374154"/>
                </a:solidFill>
                <a:latin typeface="Gill Sans MT" panose="020B0502020104020203" pitchFamily="34" charset="0"/>
              </a:rPr>
              <a:t>CSE</a:t>
            </a:r>
          </a:p>
        </p:txBody>
      </p:sp>
    </p:spTree>
    <p:extLst>
      <p:ext uri="{BB962C8B-B14F-4D97-AF65-F5344CB8AC3E}">
        <p14:creationId xmlns:p14="http://schemas.microsoft.com/office/powerpoint/2010/main" val="23786104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F796-7B23-5145-B43F-E081C1C5A3DF}"/>
              </a:ext>
            </a:extLst>
          </p:cNvPr>
          <p:cNvSpPr>
            <a:spLocks noGrp="1"/>
          </p:cNvSpPr>
          <p:nvPr>
            <p:ph type="title"/>
          </p:nvPr>
        </p:nvSpPr>
        <p:spPr/>
        <p:txBody>
          <a:bodyPr/>
          <a:lstStyle/>
          <a:p>
            <a:r>
              <a:rPr kumimoji="1" lang="en-US" altLang="zh-CN" dirty="0"/>
              <a:t>Where are we?</a:t>
            </a:r>
            <a:endParaRPr kumimoji="1" lang="zh-CN" altLang="en-US" dirty="0"/>
          </a:p>
        </p:txBody>
      </p:sp>
      <p:pic>
        <p:nvPicPr>
          <p:cNvPr id="4" name="图片 3">
            <a:extLst>
              <a:ext uri="{FF2B5EF4-FFF2-40B4-BE49-F238E27FC236}">
                <a16:creationId xmlns:a16="http://schemas.microsoft.com/office/drawing/2014/main" id="{A2C8BD54-8B15-C443-BC42-AC9C4E216A6F}"/>
              </a:ext>
            </a:extLst>
          </p:cNvPr>
          <p:cNvPicPr>
            <a:picLocks noChangeAspect="1"/>
          </p:cNvPicPr>
          <p:nvPr/>
        </p:nvPicPr>
        <p:blipFill>
          <a:blip r:embed="rId2"/>
          <a:stretch>
            <a:fillRect/>
          </a:stretch>
        </p:blipFill>
        <p:spPr>
          <a:xfrm>
            <a:off x="913805" y="836712"/>
            <a:ext cx="9145016" cy="5708416"/>
          </a:xfrm>
          <a:prstGeom prst="rect">
            <a:avLst/>
          </a:prstGeom>
        </p:spPr>
      </p:pic>
    </p:spTree>
    <p:extLst>
      <p:ext uri="{BB962C8B-B14F-4D97-AF65-F5344CB8AC3E}">
        <p14:creationId xmlns:p14="http://schemas.microsoft.com/office/powerpoint/2010/main" val="183245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980728"/>
            <a:ext cx="10731328" cy="5029792"/>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公共子表达式消除</a:t>
            </a:r>
            <a:endParaRPr lang="en-US" altLang="zh-CN" sz="9600" dirty="0">
              <a:solidFill>
                <a:srgbClr val="C00000"/>
              </a:solidFill>
              <a:latin typeface="Futura Medium" panose="020B0602020204020303" pitchFamily="34" charset="-79"/>
              <a:cs typeface="Futura Medium" panose="020B0602020204020303" pitchFamily="34" charset="-79"/>
            </a:endParaRP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概念定义</a:t>
            </a:r>
          </a:p>
        </p:txBody>
      </p:sp>
    </p:spTree>
    <p:extLst>
      <p:ext uri="{BB962C8B-B14F-4D97-AF65-F5344CB8AC3E}">
        <p14:creationId xmlns:p14="http://schemas.microsoft.com/office/powerpoint/2010/main" val="103644666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r>
              <a:rPr lang="zh-CN" altLang="en-US" dirty="0"/>
              <a:t>公共子表达式消除</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p:txBody>
          <a:bodyPr/>
          <a:lstStyle/>
          <a:p>
            <a:pPr>
              <a:lnSpc>
                <a:spcPct val="150000"/>
              </a:lnSpc>
            </a:pPr>
            <a:r>
              <a:rPr lang="en-US" altLang="zh-CN" dirty="0">
                <a:latin typeface="Gill Sans MT" panose="020B0502020104020203" pitchFamily="34" charset="0"/>
              </a:rPr>
              <a:t>CSE</a:t>
            </a:r>
            <a:r>
              <a:rPr lang="zh-CN" altLang="en-US" dirty="0">
                <a:latin typeface="Gill Sans MT" panose="020B0502020104020203" pitchFamily="34" charset="0"/>
              </a:rPr>
              <a:t>（</a:t>
            </a:r>
            <a:r>
              <a:rPr lang="en-US" altLang="zh-CN" dirty="0">
                <a:latin typeface="Gill Sans MT" panose="020B0502020104020203" pitchFamily="34" charset="0"/>
              </a:rPr>
              <a:t>Common subexpression elimination</a:t>
            </a:r>
            <a:r>
              <a:rPr lang="zh-CN" altLang="en-US" dirty="0">
                <a:latin typeface="Gill Sans MT" panose="020B0502020104020203" pitchFamily="34" charset="0"/>
              </a:rPr>
              <a:t>），是一个编译器优化技术。在执行这项优化的过程中，编译器会视情况将多个相同的表达式替换成一个变量，这个变量存储着计算该表达式后所得到的值。</a:t>
            </a:r>
          </a:p>
        </p:txBody>
      </p:sp>
      <p:pic>
        <p:nvPicPr>
          <p:cNvPr id="6" name="图片 5">
            <a:extLst>
              <a:ext uri="{FF2B5EF4-FFF2-40B4-BE49-F238E27FC236}">
                <a16:creationId xmlns:a16="http://schemas.microsoft.com/office/drawing/2014/main" id="{59214FFE-CA35-4A4A-8770-66E859E36EE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85813" y="3369788"/>
            <a:ext cx="10225136" cy="1211340"/>
          </a:xfrm>
          <a:prstGeom prst="rect">
            <a:avLst/>
          </a:prstGeom>
        </p:spPr>
      </p:pic>
    </p:spTree>
    <p:extLst>
      <p:ext uri="{BB962C8B-B14F-4D97-AF65-F5344CB8AC3E}">
        <p14:creationId xmlns:p14="http://schemas.microsoft.com/office/powerpoint/2010/main" val="3783352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r>
              <a:rPr lang="zh-CN" altLang="en-US" dirty="0"/>
              <a:t>公共子表达式消除</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a:xfrm>
                <a:off x="623635" y="2924944"/>
                <a:ext cx="10963473" cy="1211340"/>
              </a:xfrm>
            </p:spPr>
            <p:txBody>
              <a:bodyPr/>
              <a:lstStyle/>
              <a:p>
                <a:pPr>
                  <a:lnSpc>
                    <a:spcPct val="150000"/>
                  </a:lnSpc>
                </a:pPr>
                <a:r>
                  <a:rPr lang="zh-CN" altLang="en-US" dirty="0">
                    <a:latin typeface="Gill Sans MT" panose="020B0502020104020203" pitchFamily="34" charset="0"/>
                  </a:rPr>
                  <a:t>可以观察到 </a:t>
                </a: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 </m:t>
                    </m:r>
                  </m:oMath>
                </a14:m>
                <a:r>
                  <a:rPr lang="zh-CN" altLang="en-US" dirty="0">
                    <a:latin typeface="Gill Sans MT" panose="020B0502020104020203" pitchFamily="34" charset="0"/>
                  </a:rPr>
                  <a:t> 是两项表达式中的公共子表达式。如果计算这个子表达式并将其计算结果存储起来的开销，低于重复计算这个子表达式的开销，则能够将以上代码转换成以下代码：</a:t>
                </a:r>
              </a:p>
            </p:txBody>
          </p:sp>
        </mc:Choice>
        <mc:Fallback xmlns="">
          <p:sp>
            <p:nvSpPr>
              <p:cNvPr id="5" name="内容占位符 4">
                <a:extLst>
                  <a:ext uri="{FF2B5EF4-FFF2-40B4-BE49-F238E27FC236}">
                    <a16:creationId xmlns:a16="http://schemas.microsoft.com/office/drawing/2014/main" id="{83D4EE28-12C0-A040-BFBF-E172397DF1D1}"/>
                  </a:ext>
                </a:extLst>
              </p:cNvPr>
              <p:cNvSpPr>
                <a:spLocks noGrp="1" noRot="1" noChangeAspect="1" noMove="1" noResize="1" noEditPoints="1" noAdjustHandles="1" noChangeArrowheads="1" noChangeShapeType="1" noTextEdit="1"/>
              </p:cNvSpPr>
              <p:nvPr>
                <p:ph sz="half" idx="1"/>
              </p:nvPr>
            </p:nvSpPr>
            <p:spPr>
              <a:xfrm>
                <a:off x="623635" y="2924944"/>
                <a:ext cx="10963473" cy="1211340"/>
              </a:xfrm>
              <a:blipFill>
                <a:blip r:embed="rId2"/>
                <a:stretch>
                  <a:fillRect l="-463"/>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59214FFE-CA35-4A4A-8770-66E859E36EE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797" y="1342353"/>
            <a:ext cx="10225136" cy="1211340"/>
          </a:xfrm>
          <a:prstGeom prst="rect">
            <a:avLst/>
          </a:prstGeom>
        </p:spPr>
      </p:pic>
      <p:pic>
        <p:nvPicPr>
          <p:cNvPr id="7" name="图片 6">
            <a:extLst>
              <a:ext uri="{FF2B5EF4-FFF2-40B4-BE49-F238E27FC236}">
                <a16:creationId xmlns:a16="http://schemas.microsoft.com/office/drawing/2014/main" id="{4593D9E5-0D34-374B-A5C0-8AD47D8C5C2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1797" y="4401814"/>
            <a:ext cx="10225136" cy="1403450"/>
          </a:xfrm>
          <a:prstGeom prst="rect">
            <a:avLst/>
          </a:prstGeom>
        </p:spPr>
      </p:pic>
    </p:spTree>
    <p:extLst>
      <p:ext uri="{BB962C8B-B14F-4D97-AF65-F5344CB8AC3E}">
        <p14:creationId xmlns:p14="http://schemas.microsoft.com/office/powerpoint/2010/main" val="763639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r>
              <a:rPr lang="en-US" altLang="zh-CN" dirty="0"/>
              <a:t>Principle</a:t>
            </a:r>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a:xfrm>
                <a:off x="623635" y="1556792"/>
                <a:ext cx="10963473" cy="4464496"/>
              </a:xfrm>
            </p:spPr>
            <p:txBody>
              <a:bodyPr/>
              <a:lstStyle/>
              <a:p>
                <a:pPr marL="0" indent="0">
                  <a:lnSpc>
                    <a:spcPct val="150000"/>
                  </a:lnSpc>
                  <a:buNone/>
                </a:pPr>
                <a:r>
                  <a:rPr lang="zh-CN" altLang="en-US" dirty="0"/>
                  <a:t>执行这项优化的可能性基于表达式的定义可达性。当以下条件成立，则一个表达式 </a:t>
                </a:r>
                <a14:m>
                  <m:oMath xmlns:m="http://schemas.openxmlformats.org/officeDocument/2006/math">
                    <m:r>
                      <a:rPr lang="en-US" altLang="zh-CN" i="1" dirty="0" smtClean="0">
                        <a:latin typeface="Cambria Math" panose="02040503050406030204" pitchFamily="18" charset="0"/>
                      </a:rPr>
                      <m:t>𝑏</m:t>
                    </m:r>
                    <m:r>
                      <a:rPr lang="en-US" altLang="zh-CN" i="1" dirty="0">
                        <a:latin typeface="Cambria Math" panose="02040503050406030204" pitchFamily="18" charset="0"/>
                      </a:rPr>
                      <m:t>∗</m:t>
                    </m:r>
                    <m:r>
                      <a:rPr lang="en-US" altLang="zh-CN" i="1" dirty="0" smtClean="0">
                        <a:latin typeface="Cambria Math" panose="02040503050406030204" pitchFamily="18" charset="0"/>
                      </a:rPr>
                      <m:t>𝑐</m:t>
                    </m:r>
                  </m:oMath>
                </a14:m>
                <a:r>
                  <a:rPr lang="en-US" altLang="zh-CN" dirty="0"/>
                  <a:t> </a:t>
                </a:r>
                <a:r>
                  <a:rPr lang="zh-CN" altLang="en-US" dirty="0"/>
                  <a:t>在程序的某个点  </a:t>
                </a:r>
                <a14:m>
                  <m:oMath xmlns:m="http://schemas.openxmlformats.org/officeDocument/2006/math">
                    <m:r>
                      <a:rPr lang="en-US" altLang="zh-CN" i="1" dirty="0" smtClean="0">
                        <a:latin typeface="Cambria Math" panose="02040503050406030204" pitchFamily="18" charset="0"/>
                      </a:rPr>
                      <m:t>𝑝</m:t>
                    </m:r>
                  </m:oMath>
                </a14:m>
                <a:r>
                  <a:rPr lang="en-US" altLang="zh-CN" dirty="0"/>
                  <a:t> </a:t>
                </a:r>
                <a:r>
                  <a:rPr lang="zh-CN" altLang="en-US" dirty="0"/>
                  <a:t>被定义为是可达的：</a:t>
                </a:r>
                <a:endParaRPr lang="en-US" altLang="zh-CN" dirty="0"/>
              </a:p>
              <a:p>
                <a:pPr>
                  <a:lnSpc>
                    <a:spcPct val="150000"/>
                  </a:lnSpc>
                </a:pPr>
                <a:r>
                  <a:rPr lang="zh-CN" altLang="en-US" dirty="0"/>
                  <a:t>从初始节点到点 </a:t>
                </a:r>
                <a14:m>
                  <m:oMath xmlns:m="http://schemas.openxmlformats.org/officeDocument/2006/math">
                    <m:r>
                      <a:rPr lang="en-US" altLang="zh-CN" i="1" dirty="0" smtClean="0">
                        <a:latin typeface="Cambria Math" panose="02040503050406030204" pitchFamily="18" charset="0"/>
                      </a:rPr>
                      <m:t>𝑝</m:t>
                    </m:r>
                  </m:oMath>
                </a14:m>
                <a:r>
                  <a:rPr lang="zh-CN" altLang="en-US" dirty="0"/>
                  <a:t> 的每条路径在到达 </a:t>
                </a:r>
                <a14:m>
                  <m:oMath xmlns:m="http://schemas.openxmlformats.org/officeDocument/2006/math">
                    <m:r>
                      <a:rPr lang="en-US" altLang="zh-CN" i="1" dirty="0" smtClean="0">
                        <a:latin typeface="Cambria Math" panose="02040503050406030204" pitchFamily="18" charset="0"/>
                      </a:rPr>
                      <m:t>𝑝</m:t>
                    </m:r>
                  </m:oMath>
                </a14:m>
                <a:r>
                  <a:rPr lang="zh-CN" altLang="en-US" dirty="0"/>
                  <a:t> 之前计算过 </a:t>
                </a: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oMath>
                </a14:m>
                <a:r>
                  <a:rPr lang="en-US" altLang="zh-CN" dirty="0"/>
                  <a:t> </a:t>
                </a:r>
                <a:r>
                  <a:rPr lang="zh-CN" altLang="en-US" dirty="0"/>
                  <a:t>；</a:t>
                </a:r>
                <a:endParaRPr lang="en-US" altLang="zh-CN" dirty="0"/>
              </a:p>
              <a:p>
                <a:pPr>
                  <a:lnSpc>
                    <a:spcPct val="150000"/>
                  </a:lnSpc>
                </a:pP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oMath>
                </a14:m>
                <a:r>
                  <a:rPr lang="zh-CN" altLang="en-US" dirty="0"/>
                  <a:t> 被计算后，无论 </a:t>
                </a:r>
                <a14:m>
                  <m:oMath xmlns:m="http://schemas.openxmlformats.org/officeDocument/2006/math">
                    <m:r>
                      <a:rPr lang="en-US" altLang="zh-CN" i="1" dirty="0" smtClean="0">
                        <a:latin typeface="Cambria Math" panose="02040503050406030204" pitchFamily="18" charset="0"/>
                      </a:rPr>
                      <m:t>𝑏</m:t>
                    </m:r>
                  </m:oMath>
                </a14:m>
                <a:r>
                  <a:rPr lang="zh-CN" altLang="en-US" dirty="0"/>
                  <a:t> 或者 </a:t>
                </a:r>
                <a14:m>
                  <m:oMath xmlns:m="http://schemas.openxmlformats.org/officeDocument/2006/math">
                    <m:r>
                      <a:rPr lang="en-US" altLang="zh-CN" i="1" dirty="0" smtClean="0">
                        <a:latin typeface="Cambria Math" panose="02040503050406030204" pitchFamily="18" charset="0"/>
                      </a:rPr>
                      <m:t>𝑐</m:t>
                    </m:r>
                  </m:oMath>
                </a14:m>
                <a:r>
                  <a:rPr lang="zh-CN" altLang="en-US" dirty="0"/>
                  <a:t> 到达 </a:t>
                </a:r>
                <a14:m>
                  <m:oMath xmlns:m="http://schemas.openxmlformats.org/officeDocument/2006/math">
                    <m:r>
                      <a:rPr lang="en-US" altLang="zh-CN" i="1" dirty="0" smtClean="0">
                        <a:latin typeface="Cambria Math" panose="02040503050406030204" pitchFamily="18" charset="0"/>
                      </a:rPr>
                      <m:t>𝑝</m:t>
                    </m:r>
                  </m:oMath>
                </a14:m>
                <a:r>
                  <a:rPr lang="zh-CN" altLang="en-US" dirty="0"/>
                  <a:t> 以前都没有被重新赋值过；</a:t>
                </a:r>
                <a:endParaRPr lang="en-US" altLang="zh-CN" dirty="0"/>
              </a:p>
              <a:p>
                <a:pPr>
                  <a:lnSpc>
                    <a:spcPct val="150000"/>
                  </a:lnSpc>
                </a:pPr>
                <a:endParaRPr lang="en-US" altLang="zh-CN" dirty="0"/>
              </a:p>
              <a:p>
                <a:pPr>
                  <a:lnSpc>
                    <a:spcPct val="150000"/>
                  </a:lnSpc>
                </a:pPr>
                <a:endParaRPr lang="en-US" altLang="zh-CN" dirty="0"/>
              </a:p>
            </p:txBody>
          </p:sp>
        </mc:Choice>
        <mc:Fallback xmlns="">
          <p:sp>
            <p:nvSpPr>
              <p:cNvPr id="5" name="内容占位符 4">
                <a:extLst>
                  <a:ext uri="{FF2B5EF4-FFF2-40B4-BE49-F238E27FC236}">
                    <a16:creationId xmlns:a16="http://schemas.microsoft.com/office/drawing/2014/main" id="{83D4EE28-12C0-A040-BFBF-E172397DF1D1}"/>
                  </a:ext>
                </a:extLst>
              </p:cNvPr>
              <p:cNvSpPr>
                <a:spLocks noGrp="1" noRot="1" noChangeAspect="1" noMove="1" noResize="1" noEditPoints="1" noAdjustHandles="1" noChangeArrowheads="1" noChangeShapeType="1" noTextEdit="1"/>
              </p:cNvSpPr>
              <p:nvPr>
                <p:ph sz="half" idx="1"/>
              </p:nvPr>
            </p:nvSpPr>
            <p:spPr>
              <a:xfrm>
                <a:off x="623635" y="1556792"/>
                <a:ext cx="10963473" cy="4464496"/>
              </a:xfrm>
              <a:blipFill>
                <a:blip r:embed="rId2"/>
                <a:stretch>
                  <a:fillRect l="-5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8591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BCD31-4A83-0445-A16D-F52895684121}"/>
              </a:ext>
            </a:extLst>
          </p:cNvPr>
          <p:cNvSpPr>
            <a:spLocks noGrp="1"/>
          </p:cNvSpPr>
          <p:nvPr>
            <p:ph type="title"/>
          </p:nvPr>
        </p:nvSpPr>
        <p:spPr/>
        <p:txBody>
          <a:bodyPr/>
          <a:lstStyle/>
          <a:p>
            <a:r>
              <a:rPr lang="en-US" altLang="zh-CN" dirty="0"/>
              <a:t>Principle</a:t>
            </a:r>
            <a:endParaRPr kumimoji="1" lang="zh-CN" altLang="en-US" dirty="0"/>
          </a:p>
        </p:txBody>
      </p:sp>
      <p:sp>
        <p:nvSpPr>
          <p:cNvPr id="3" name="内容占位符 2">
            <a:extLst>
              <a:ext uri="{FF2B5EF4-FFF2-40B4-BE49-F238E27FC236}">
                <a16:creationId xmlns:a16="http://schemas.microsoft.com/office/drawing/2014/main" id="{6FDFF631-2E5C-4548-A4CA-5842368BDB02}"/>
              </a:ext>
            </a:extLst>
          </p:cNvPr>
          <p:cNvSpPr>
            <a:spLocks noGrp="1"/>
          </p:cNvSpPr>
          <p:nvPr>
            <p:ph sz="half" idx="1"/>
          </p:nvPr>
        </p:nvSpPr>
        <p:spPr/>
        <p:txBody>
          <a:bodyPr/>
          <a:lstStyle/>
          <a:p>
            <a:pPr>
              <a:lnSpc>
                <a:spcPct val="150000"/>
              </a:lnSpc>
            </a:pPr>
            <a:r>
              <a:rPr lang="zh-CN" altLang="en-US" dirty="0"/>
              <a:t>由编译器计算的成本效益分析可以判断出，重复计算该表达式的开销是否大于存储该表达式的计算结果，并且这个分析也要将寄存器等因素考虑在内。</a:t>
            </a:r>
          </a:p>
        </p:txBody>
      </p:sp>
    </p:spTree>
    <p:extLst>
      <p:ext uri="{BB962C8B-B14F-4D97-AF65-F5344CB8AC3E}">
        <p14:creationId xmlns:p14="http://schemas.microsoft.com/office/powerpoint/2010/main" val="723219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34619</TotalTime>
  <Words>1118</Words>
  <Application>Microsoft Macintosh PowerPoint</Application>
  <PresentationFormat>自定义</PresentationFormat>
  <Paragraphs>70</Paragraphs>
  <Slides>19</Slides>
  <Notes>1</Notes>
  <HiddenSlides>0</HiddenSlides>
  <MMClips>0</MMClips>
  <ScaleCrop>false</ScaleCrop>
  <HeadingPairs>
    <vt:vector size="6" baseType="variant">
      <vt:variant>
        <vt:lpstr>已用的字体</vt:lpstr>
      </vt:variant>
      <vt:variant>
        <vt:i4>14</vt:i4>
      </vt:variant>
      <vt:variant>
        <vt:lpstr>主题</vt:lpstr>
      </vt:variant>
      <vt:variant>
        <vt:i4>6</vt:i4>
      </vt:variant>
      <vt:variant>
        <vt:lpstr>幻灯片标题</vt:lpstr>
      </vt:variant>
      <vt:variant>
        <vt:i4>19</vt:i4>
      </vt:variant>
    </vt:vector>
  </HeadingPairs>
  <TitlesOfParts>
    <vt:vector size="39" baseType="lpstr">
      <vt:lpstr>黑体</vt:lpstr>
      <vt:lpstr>华文细黑</vt:lpstr>
      <vt:lpstr>Microsoft YaHei</vt:lpstr>
      <vt:lpstr>Microsoft YaHei</vt:lpstr>
      <vt:lpstr>FrutigerNext LT Bold</vt:lpstr>
      <vt:lpstr>FrutigerNext LT Light</vt:lpstr>
      <vt:lpstr>FrutigerNext LT Medium</vt:lpstr>
      <vt:lpstr>Arial</vt:lpstr>
      <vt:lpstr>Calibri</vt:lpstr>
      <vt:lpstr>Cambria Math</vt:lpstr>
      <vt:lpstr>Futura Medium</vt:lpstr>
      <vt:lpstr>Gill Sans MT</vt:lpstr>
      <vt:lpstr>Stentiga</vt:lpstr>
      <vt:lpstr>Wingdings</vt:lpstr>
      <vt:lpstr>Title1</vt:lpstr>
      <vt:lpstr>Title2</vt:lpstr>
      <vt:lpstr>content01</vt:lpstr>
      <vt:lpstr>Content02</vt:lpstr>
      <vt:lpstr>code01</vt:lpstr>
      <vt:lpstr>Thankyou</vt:lpstr>
      <vt:lpstr>AI编译器-系列之前端优化</vt:lpstr>
      <vt:lpstr>PowerPoint 演示文稿</vt:lpstr>
      <vt:lpstr>PowerPoint 演示文稿</vt:lpstr>
      <vt:lpstr>Where are we?</vt:lpstr>
      <vt:lpstr>PowerPoint 演示文稿</vt:lpstr>
      <vt:lpstr>公共子表达式消除</vt:lpstr>
      <vt:lpstr>公共子表达式消除</vt:lpstr>
      <vt:lpstr>Principle</vt:lpstr>
      <vt:lpstr>Principle</vt:lpstr>
      <vt:lpstr>Principle</vt:lpstr>
      <vt:lpstr>Algorithm</vt:lpstr>
      <vt:lpstr>PowerPoint 演示文稿</vt:lpstr>
      <vt:lpstr>What is ?</vt:lpstr>
      <vt:lpstr>What is ?</vt:lpstr>
      <vt:lpstr>Principle</vt:lpstr>
      <vt:lpstr>Algorithm</vt:lpstr>
      <vt:lpstr>Algorithm</vt:lpstr>
      <vt:lpstr>Reference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5849</cp:revision>
  <dcterms:created xsi:type="dcterms:W3CDTF">2015-01-14T10:38:57Z</dcterms:created>
  <dcterms:modified xsi:type="dcterms:W3CDTF">2022-12-19T15:56:59Z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