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2"/>
  </p:notesMasterIdLst>
  <p:handoutMasterIdLst>
    <p:handoutMasterId r:id="rId23"/>
  </p:handoutMasterIdLst>
  <p:sldIdLst>
    <p:sldId id="1779" r:id="rId7"/>
    <p:sldId id="739" r:id="rId8"/>
    <p:sldId id="1798" r:id="rId9"/>
    <p:sldId id="2040" r:id="rId10"/>
    <p:sldId id="2036" r:id="rId11"/>
    <p:sldId id="2042" r:id="rId12"/>
    <p:sldId id="2056" r:id="rId13"/>
    <p:sldId id="2057" r:id="rId14"/>
    <p:sldId id="2048" r:id="rId15"/>
    <p:sldId id="2043" r:id="rId16"/>
    <p:sldId id="2054" r:id="rId17"/>
    <p:sldId id="2055" r:id="rId18"/>
    <p:sldId id="2058" r:id="rId19"/>
    <p:sldId id="1998" r:id="rId20"/>
    <p:sldId id="680" r:id="rId21"/>
  </p:sldIdLst>
  <p:sldSz cx="12196763" cy="6858000"/>
  <p:notesSz cx="6805613" cy="9939338"/>
  <p:custDataLst>
    <p:tags r:id="rId2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3"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2022/12/19</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ead-code_elimination" TargetMode="External"/><Relationship Id="rId2" Type="http://schemas.openxmlformats.org/officeDocument/2006/relationships/hyperlink" Target="https://cran.r-project.org/web/packages/rco/vignettes/opt-dead-code.html#:~:text=Dead%20Code%20Elimination%20is%20an,at%20the%20source%20code%20leve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55272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死代码消除</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6926-DB13-AF4B-B20E-D896B78A5920}"/>
              </a:ext>
            </a:extLst>
          </p:cNvPr>
          <p:cNvSpPr>
            <a:spLocks noGrp="1"/>
          </p:cNvSpPr>
          <p:nvPr>
            <p:ph type="title"/>
          </p:nvPr>
        </p:nvSpPr>
        <p:spPr/>
        <p:txBody>
          <a:bodyPr/>
          <a:lstStyle/>
          <a:p>
            <a:r>
              <a:rPr kumimoji="1" lang="en-US" altLang="zh-CN" dirty="0"/>
              <a:t>Principle</a:t>
            </a:r>
            <a:endParaRPr kumimoji="1" lang="zh-CN" altLang="en-US" dirty="0"/>
          </a:p>
        </p:txBody>
      </p:sp>
      <p:sp>
        <p:nvSpPr>
          <p:cNvPr id="3" name="内容占位符 2">
            <a:extLst>
              <a:ext uri="{FF2B5EF4-FFF2-40B4-BE49-F238E27FC236}">
                <a16:creationId xmlns:a16="http://schemas.microsoft.com/office/drawing/2014/main" id="{C8F780CB-0F8D-BC4B-A833-D48894787B05}"/>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死代码消除可以优化计算图的计算和存储效率，避免为死节点（无用节点）分配存储和进行计算，同时简化了计算图的结构，方便进行后续的其他图优化</a:t>
            </a:r>
            <a:r>
              <a:rPr lang="en-US" altLang="zh-CN" dirty="0">
                <a:latin typeface="Gill Sans MT" panose="020B0502020104020203" pitchFamily="34" charset="0"/>
              </a:rPr>
              <a:t>Pass</a:t>
            </a:r>
            <a:r>
              <a:rPr lang="zh-CN" altLang="en-US" dirty="0">
                <a:latin typeface="Gill Sans MT" panose="020B0502020104020203" pitchFamily="34" charset="0"/>
              </a:rPr>
              <a:t>。</a:t>
            </a: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死代码消除一般不是在定义神经网络模型结构时候引起的，而是其他图优化 </a:t>
            </a:r>
            <a:r>
              <a:rPr lang="en-US" altLang="zh-CN" dirty="0">
                <a:latin typeface="Gill Sans MT" panose="020B0502020104020203" pitchFamily="34" charset="0"/>
              </a:rPr>
              <a:t>Pass</a:t>
            </a:r>
            <a:r>
              <a:rPr lang="zh-CN" altLang="en-US" dirty="0">
                <a:latin typeface="Gill Sans MT" panose="020B0502020104020203" pitchFamily="34" charset="0"/>
              </a:rPr>
              <a:t> 造成的结果，因此死代码消除 </a:t>
            </a:r>
            <a:r>
              <a:rPr lang="en-US" altLang="zh-CN" dirty="0">
                <a:latin typeface="Gill Sans MT" panose="020B0502020104020203" pitchFamily="34" charset="0"/>
              </a:rPr>
              <a:t>Pass</a:t>
            </a:r>
            <a:r>
              <a:rPr lang="zh-CN" altLang="en-US" dirty="0">
                <a:latin typeface="Gill Sans MT" panose="020B0502020104020203" pitchFamily="34" charset="0"/>
              </a:rPr>
              <a:t> 常常在其他图优化 </a:t>
            </a:r>
            <a:r>
              <a:rPr lang="en-US" altLang="zh-CN" dirty="0">
                <a:latin typeface="Gill Sans MT" panose="020B0502020104020203" pitchFamily="34" charset="0"/>
              </a:rPr>
              <a:t>Pass</a:t>
            </a:r>
            <a:r>
              <a:rPr lang="zh-CN" altLang="en-US" dirty="0">
                <a:latin typeface="Gill Sans MT" panose="020B0502020104020203" pitchFamily="34" charset="0"/>
              </a:rPr>
              <a:t> 后被应用。</a:t>
            </a:r>
            <a:endParaRPr kumimoji="1" lang="zh-CN" altLang="en-US" dirty="0">
              <a:latin typeface="Gill Sans MT" panose="020B0502020104020203" pitchFamily="34" charset="0"/>
            </a:endParaRPr>
          </a:p>
        </p:txBody>
      </p:sp>
    </p:spTree>
    <p:extLst>
      <p:ext uri="{BB962C8B-B14F-4D97-AF65-F5344CB8AC3E}">
        <p14:creationId xmlns:p14="http://schemas.microsoft.com/office/powerpoint/2010/main" val="395014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50388-5B12-B04C-B336-F6531E584205}"/>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7912E627-115B-4A42-BE0B-8ED4DD03490B}"/>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死代码消除一般不是在定义神经网络模型结构时候引起的，而是其他图优化 </a:t>
            </a:r>
            <a:r>
              <a:rPr lang="en-US" altLang="zh-CN" dirty="0">
                <a:latin typeface="Gill Sans MT" panose="020B0502020104020203" pitchFamily="34" charset="0"/>
              </a:rPr>
              <a:t>Pass</a:t>
            </a:r>
            <a:r>
              <a:rPr lang="zh-CN" altLang="en-US" dirty="0">
                <a:latin typeface="Gill Sans MT" panose="020B0502020104020203" pitchFamily="34" charset="0"/>
              </a:rPr>
              <a:t> 造成的结果，因此死代码消除 </a:t>
            </a:r>
            <a:r>
              <a:rPr lang="en-US" altLang="zh-CN" dirty="0">
                <a:latin typeface="Gill Sans MT" panose="020B0502020104020203" pitchFamily="34" charset="0"/>
              </a:rPr>
              <a:t>Pass</a:t>
            </a:r>
            <a:r>
              <a:rPr lang="zh-CN" altLang="en-US" dirty="0">
                <a:latin typeface="Gill Sans MT" panose="020B0502020104020203" pitchFamily="34" charset="0"/>
              </a:rPr>
              <a:t> 常常在其他图优化 </a:t>
            </a:r>
            <a:r>
              <a:rPr lang="en-US" altLang="zh-CN" dirty="0">
                <a:latin typeface="Gill Sans MT" panose="020B0502020104020203" pitchFamily="34" charset="0"/>
              </a:rPr>
              <a:t>Pass</a:t>
            </a:r>
            <a:r>
              <a:rPr lang="zh-CN" altLang="en-US" dirty="0">
                <a:latin typeface="Gill Sans MT" panose="020B0502020104020203" pitchFamily="34" charset="0"/>
              </a:rPr>
              <a:t> 后被应用。如无用的控制流、推理时删除仅训练相关的子图。</a:t>
            </a:r>
            <a:endParaRPr kumimoji="1" lang="zh-CN" altLang="en-US" dirty="0">
              <a:latin typeface="Gill Sans MT" panose="020B0502020104020203" pitchFamily="34" charset="0"/>
            </a:endParaRPr>
          </a:p>
          <a:p>
            <a:pPr>
              <a:lnSpc>
                <a:spcPct val="150000"/>
              </a:lnSpc>
            </a:pPr>
            <a:endParaRPr kumimoji="1" lang="zh-CN" altLang="en-US" dirty="0"/>
          </a:p>
        </p:txBody>
      </p:sp>
      <p:pic>
        <p:nvPicPr>
          <p:cNvPr id="4" name="图片 3">
            <a:extLst>
              <a:ext uri="{FF2B5EF4-FFF2-40B4-BE49-F238E27FC236}">
                <a16:creationId xmlns:a16="http://schemas.microsoft.com/office/drawing/2014/main" id="{DA323394-2DBC-BC4A-9598-723DC6D40B7A}"/>
              </a:ext>
            </a:extLst>
          </p:cNvPr>
          <p:cNvPicPr>
            <a:picLocks noChangeAspect="1"/>
          </p:cNvPicPr>
          <p:nvPr/>
        </p:nvPicPr>
        <p:blipFill>
          <a:blip r:embed="rId2"/>
          <a:stretch>
            <a:fillRect/>
          </a:stretch>
        </p:blipFill>
        <p:spPr>
          <a:xfrm>
            <a:off x="2055475" y="2780928"/>
            <a:ext cx="3970898" cy="3617168"/>
          </a:xfrm>
          <a:prstGeom prst="rect">
            <a:avLst/>
          </a:prstGeom>
        </p:spPr>
      </p:pic>
      <p:pic>
        <p:nvPicPr>
          <p:cNvPr id="5" name="图片 4">
            <a:extLst>
              <a:ext uri="{FF2B5EF4-FFF2-40B4-BE49-F238E27FC236}">
                <a16:creationId xmlns:a16="http://schemas.microsoft.com/office/drawing/2014/main" id="{5FAF06ED-0DBC-B946-9ED1-1400B2B7D510}"/>
              </a:ext>
            </a:extLst>
          </p:cNvPr>
          <p:cNvPicPr>
            <a:picLocks noChangeAspect="1"/>
          </p:cNvPicPr>
          <p:nvPr/>
        </p:nvPicPr>
        <p:blipFill>
          <a:blip r:embed="rId3"/>
          <a:stretch>
            <a:fillRect/>
          </a:stretch>
        </p:blipFill>
        <p:spPr>
          <a:xfrm>
            <a:off x="8009230" y="2780928"/>
            <a:ext cx="1905575" cy="3617168"/>
          </a:xfrm>
          <a:prstGeom prst="rect">
            <a:avLst/>
          </a:prstGeom>
        </p:spPr>
      </p:pic>
    </p:spTree>
    <p:extLst>
      <p:ext uri="{BB962C8B-B14F-4D97-AF65-F5344CB8AC3E}">
        <p14:creationId xmlns:p14="http://schemas.microsoft.com/office/powerpoint/2010/main" val="1746297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D9286B-F655-604C-BA14-712B46499FC3}"/>
              </a:ext>
            </a:extLst>
          </p:cNvPr>
          <p:cNvSpPr>
            <a:spLocks noGrp="1"/>
          </p:cNvSpPr>
          <p:nvPr>
            <p:ph type="title"/>
          </p:nvPr>
        </p:nvSpPr>
        <p:spPr/>
        <p:txBody>
          <a:bodyPr/>
          <a:lstStyle/>
          <a:p>
            <a:r>
              <a:rPr kumimoji="1" lang="en-US" altLang="zh-CN" dirty="0"/>
              <a:t>Algorithm</a:t>
            </a:r>
            <a:endParaRPr lang="zh-CN" altLang="en-US" dirty="0"/>
          </a:p>
        </p:txBody>
      </p:sp>
      <p:sp>
        <p:nvSpPr>
          <p:cNvPr id="5" name="内容占位符 4">
            <a:extLst>
              <a:ext uri="{FF2B5EF4-FFF2-40B4-BE49-F238E27FC236}">
                <a16:creationId xmlns:a16="http://schemas.microsoft.com/office/drawing/2014/main" id="{775DB1BA-EEC2-E84B-8AB9-E616BBF61F3F}"/>
              </a:ext>
            </a:extLst>
          </p:cNvPr>
          <p:cNvSpPr>
            <a:spLocks noGrp="1"/>
          </p:cNvSpPr>
          <p:nvPr>
            <p:ph sz="half" idx="1"/>
          </p:nvPr>
        </p:nvSpPr>
        <p:spPr/>
        <p:txBody>
          <a:bodyPr/>
          <a:lstStyle/>
          <a:p>
            <a:pPr marL="0" indent="0" eaLnBrk="1" latinLnBrk="1" hangingPunct="1">
              <a:lnSpc>
                <a:spcPct val="150000"/>
              </a:lnSpc>
              <a:buNone/>
            </a:pPr>
            <a:r>
              <a:rPr lang="zh-CN" altLang="en-US" sz="1800" dirty="0">
                <a:latin typeface="Gill Sans MT" panose="020B0502020104020203" pitchFamily="34" charset="0"/>
              </a:rPr>
              <a:t>输入：计算图 </a:t>
            </a:r>
            <a:r>
              <a:rPr lang="en-US" altLang="zh-CN" sz="1800" dirty="0">
                <a:latin typeface="Gill Sans MT" panose="020B0502020104020203" pitchFamily="34" charset="0"/>
              </a:rPr>
              <a:t>Graph</a:t>
            </a:r>
            <a:r>
              <a:rPr lang="zh-CN" altLang="en-US" sz="1800" dirty="0">
                <a:latin typeface="Gill Sans MT" panose="020B0502020104020203" pitchFamily="34" charset="0"/>
              </a:rPr>
              <a:t> </a:t>
            </a:r>
            <a:r>
              <a:rPr lang="en-US" altLang="zh-CN" sz="1800" dirty="0">
                <a:latin typeface="Gill Sans MT" panose="020B0502020104020203" pitchFamily="34" charset="0"/>
              </a:rPr>
              <a:t>IR</a:t>
            </a:r>
            <a:r>
              <a:rPr lang="zh-CN" altLang="en-US" sz="1800" dirty="0">
                <a:latin typeface="Gill Sans MT" panose="020B0502020104020203" pitchFamily="34" charset="0"/>
              </a:rPr>
              <a:t>，找到死节点（无用节点）并优化计算图。</a:t>
            </a:r>
            <a:endParaRPr lang="en-US" altLang="zh-CN" sz="1800" dirty="0">
              <a:latin typeface="Gill Sans MT" panose="020B0502020104020203" pitchFamily="34" charset="0"/>
            </a:endParaRPr>
          </a:p>
          <a:p>
            <a:pPr marL="0" indent="0" eaLnBrk="1" latinLnBrk="1" hangingPunct="1">
              <a:lnSpc>
                <a:spcPct val="150000"/>
              </a:lnSpc>
              <a:buNone/>
            </a:pPr>
            <a:endParaRPr lang="en-US" altLang="zh-CN" sz="1800" dirty="0">
              <a:highlight>
                <a:srgbClr val="FFFF00"/>
              </a:highlight>
              <a:latin typeface="Gill Sans MT" panose="020B0502020104020203" pitchFamily="34" charset="0"/>
            </a:endParaRPr>
          </a:p>
          <a:p>
            <a:pPr marL="457200" indent="-457200" eaLnBrk="1" latinLnBrk="1" hangingPunct="1">
              <a:lnSpc>
                <a:spcPct val="150000"/>
              </a:lnSpc>
              <a:buFont typeface="+mj-lt"/>
              <a:buAutoNum type="arabicPeriod"/>
            </a:pPr>
            <a:r>
              <a:rPr lang="zh-CN" altLang="en-US" sz="1800" dirty="0">
                <a:highlight>
                  <a:srgbClr val="FFFF00"/>
                </a:highlight>
                <a:latin typeface="Gill Sans MT" panose="020B0502020104020203" pitchFamily="34" charset="0"/>
              </a:rPr>
              <a:t>获取逆后续节点集 </a:t>
            </a:r>
            <a:r>
              <a:rPr lang="en-US" altLang="zh-CN" sz="1800" dirty="0">
                <a:highlight>
                  <a:srgbClr val="FFFF00"/>
                </a:highlight>
                <a:latin typeface="Gill Sans MT" panose="020B0502020104020203" pitchFamily="34" charset="0"/>
              </a:rPr>
              <a:t>Set(Reverse)</a:t>
            </a:r>
            <a:r>
              <a:rPr lang="zh-CN" altLang="en-US" sz="1800" dirty="0">
                <a:latin typeface="Gill Sans MT" panose="020B0502020104020203" pitchFamily="34" charset="0"/>
              </a:rPr>
              <a:t>：对计算图 </a:t>
            </a:r>
            <a:r>
              <a:rPr lang="en-US" altLang="zh-CN" sz="1800" dirty="0">
                <a:latin typeface="Gill Sans MT" panose="020B0502020104020203" pitchFamily="34" charset="0"/>
              </a:rPr>
              <a:t>Graph</a:t>
            </a:r>
            <a:r>
              <a:rPr lang="zh-CN" altLang="en-US" sz="1800" dirty="0">
                <a:latin typeface="Gill Sans MT" panose="020B0502020104020203" pitchFamily="34" charset="0"/>
              </a:rPr>
              <a:t> </a:t>
            </a:r>
            <a:r>
              <a:rPr lang="en-US" altLang="zh-CN" sz="1800" dirty="0">
                <a:latin typeface="Gill Sans MT" panose="020B0502020104020203" pitchFamily="34" charset="0"/>
              </a:rPr>
              <a:t>IR</a:t>
            </a:r>
            <a:r>
              <a:rPr lang="zh-CN" altLang="en-US" sz="1800" dirty="0">
                <a:latin typeface="Gill Sans MT" panose="020B0502020104020203" pitchFamily="34" charset="0"/>
              </a:rPr>
              <a:t> 进行深度优先遍历 </a:t>
            </a:r>
            <a:r>
              <a:rPr lang="en-US" altLang="zh-CN" sz="1800" dirty="0">
                <a:latin typeface="Gill Sans MT" panose="020B0502020104020203" pitchFamily="34" charset="0"/>
              </a:rPr>
              <a:t>DFS</a:t>
            </a:r>
            <a:r>
              <a:rPr lang="zh-CN" altLang="en-US" sz="1800" dirty="0">
                <a:latin typeface="Gill Sans MT" panose="020B0502020104020203" pitchFamily="34" charset="0"/>
              </a:rPr>
              <a:t>，将结果逆转得到逆后续节点集。逆后续得到的结果就是拓扑排序，即访问到某一个节点时，该节点的依赖节点都已经被访问。</a:t>
            </a:r>
          </a:p>
          <a:p>
            <a:pPr marL="457200" indent="-457200" eaLnBrk="1" latinLnBrk="1" hangingPunct="1">
              <a:lnSpc>
                <a:spcPct val="150000"/>
              </a:lnSpc>
              <a:buFont typeface="+mj-lt"/>
              <a:buAutoNum type="arabicPeriod"/>
            </a:pPr>
            <a:r>
              <a:rPr lang="zh-CN" altLang="en-US" sz="1800" dirty="0">
                <a:highlight>
                  <a:srgbClr val="FFFF00"/>
                </a:highlight>
                <a:latin typeface="Gill Sans MT" panose="020B0502020104020203" pitchFamily="34" charset="0"/>
              </a:rPr>
              <a:t>遍历后续节点集 ，判断是否为死节点</a:t>
            </a:r>
            <a:r>
              <a:rPr lang="zh-CN" altLang="en-US" sz="1800" dirty="0">
                <a:latin typeface="Gill Sans MT" panose="020B0502020104020203" pitchFamily="34" charset="0"/>
              </a:rPr>
              <a:t>：获取节点的输出值，判断是否为计算图的输出节点；如果不是输出节点且无对应输出节点，则为死节点。</a:t>
            </a:r>
          </a:p>
          <a:p>
            <a:pPr marL="457200" indent="-457200" eaLnBrk="1" latinLnBrk="1" hangingPunct="1">
              <a:lnSpc>
                <a:spcPct val="150000"/>
              </a:lnSpc>
              <a:buFont typeface="+mj-lt"/>
              <a:buAutoNum type="arabicPeriod"/>
            </a:pPr>
            <a:r>
              <a:rPr lang="zh-CN" altLang="en-US" sz="1800" dirty="0">
                <a:highlight>
                  <a:srgbClr val="FFFF00"/>
                </a:highlight>
                <a:latin typeface="Gill Sans MT" panose="020B0502020104020203" pitchFamily="34" charset="0"/>
              </a:rPr>
              <a:t>删除死节点，从新遍历计算图</a:t>
            </a:r>
            <a:r>
              <a:rPr lang="zh-CN" altLang="en-US" sz="1800" dirty="0">
                <a:latin typeface="Gill Sans MT" panose="020B0502020104020203" pitchFamily="34" charset="0"/>
              </a:rPr>
              <a:t>：删除死节点，值得注意的是死节点删除后需要删除对应输入的边。然后重复步骤</a:t>
            </a:r>
            <a:r>
              <a:rPr lang="en-US" altLang="zh-CN" sz="1800" dirty="0">
                <a:latin typeface="Gill Sans MT" panose="020B0502020104020203" pitchFamily="34" charset="0"/>
              </a:rPr>
              <a:t>1</a:t>
            </a:r>
            <a:r>
              <a:rPr lang="zh-CN" altLang="en-US" sz="1800" dirty="0">
                <a:latin typeface="Gill Sans MT" panose="020B0502020104020203" pitchFamily="34" charset="0"/>
              </a:rPr>
              <a:t>。</a:t>
            </a:r>
            <a:endParaRPr lang="en-US" altLang="zh-CN" sz="1800" dirty="0">
              <a:latin typeface="Gill Sans MT" panose="020B0502020104020203" pitchFamily="34" charset="0"/>
            </a:endParaRPr>
          </a:p>
        </p:txBody>
      </p:sp>
    </p:spTree>
    <p:extLst>
      <p:ext uri="{BB962C8B-B14F-4D97-AF65-F5344CB8AC3E}">
        <p14:creationId xmlns:p14="http://schemas.microsoft.com/office/powerpoint/2010/main" val="3699441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50388-5B12-B04C-B336-F6531E584205}"/>
              </a:ext>
            </a:extLst>
          </p:cNvPr>
          <p:cNvSpPr>
            <a:spLocks noGrp="1"/>
          </p:cNvSpPr>
          <p:nvPr>
            <p:ph type="title"/>
          </p:nvPr>
        </p:nvSpPr>
        <p:spPr/>
        <p:txBody>
          <a:bodyPr/>
          <a:lstStyle/>
          <a:p>
            <a:r>
              <a:rPr kumimoji="1" lang="en-US" altLang="zh-CN" dirty="0"/>
              <a:t>Algorithm</a:t>
            </a:r>
            <a:endParaRPr kumimoji="1" lang="zh-CN" altLang="en-US" dirty="0"/>
          </a:p>
        </p:txBody>
      </p:sp>
      <p:sp>
        <p:nvSpPr>
          <p:cNvPr id="3" name="内容占位符 2">
            <a:extLst>
              <a:ext uri="{FF2B5EF4-FFF2-40B4-BE49-F238E27FC236}">
                <a16:creationId xmlns:a16="http://schemas.microsoft.com/office/drawing/2014/main" id="{7912E627-115B-4A42-BE0B-8ED4DD03490B}"/>
              </a:ext>
            </a:extLst>
          </p:cNvPr>
          <p:cNvSpPr>
            <a:spLocks noGrp="1"/>
          </p:cNvSpPr>
          <p:nvPr>
            <p:ph sz="half" idx="1"/>
          </p:nvPr>
        </p:nvSpPr>
        <p:spPr/>
        <p:txBody>
          <a:bodyPr/>
          <a:lstStyle/>
          <a:p>
            <a:pPr>
              <a:lnSpc>
                <a:spcPct val="150000"/>
              </a:lnSpc>
            </a:pPr>
            <a:r>
              <a:rPr kumimoji="1" lang="zh-CN" altLang="en-US" dirty="0">
                <a:latin typeface="Gill Sans MT" panose="020B0502020104020203" pitchFamily="34" charset="0"/>
              </a:rPr>
              <a:t>迭代式深度优先遍历 </a:t>
            </a:r>
            <a:r>
              <a:rPr kumimoji="1" lang="en-US" altLang="zh-CN" dirty="0">
                <a:latin typeface="Gill Sans MT" panose="020B0502020104020203" pitchFamily="34" charset="0"/>
              </a:rPr>
              <a:t>DFS</a:t>
            </a:r>
            <a:r>
              <a:rPr kumimoji="1" lang="zh-CN" altLang="en-US" dirty="0">
                <a:latin typeface="Gill Sans MT" panose="020B0502020104020203" pitchFamily="34" charset="0"/>
              </a:rPr>
              <a:t> 找到死节点进行消除；</a:t>
            </a:r>
            <a:endParaRPr kumimoji="1" lang="en-US" altLang="zh-CN" dirty="0">
              <a:latin typeface="Gill Sans MT" panose="020B0502020104020203" pitchFamily="34" charset="0"/>
            </a:endParaRPr>
          </a:p>
          <a:p>
            <a:pPr>
              <a:lnSpc>
                <a:spcPct val="150000"/>
              </a:lnSpc>
            </a:pPr>
            <a:r>
              <a:rPr kumimoji="1" lang="zh-CN" altLang="en-US" dirty="0">
                <a:latin typeface="Gill Sans MT" panose="020B0502020104020203" pitchFamily="34" charset="0"/>
              </a:rPr>
              <a:t>简历节点使用拓扑序列，对序列进行更新然后统一消除；</a:t>
            </a:r>
            <a:endParaRPr kumimoji="1" lang="zh-CN" altLang="en-US" dirty="0"/>
          </a:p>
        </p:txBody>
      </p:sp>
      <p:pic>
        <p:nvPicPr>
          <p:cNvPr id="4" name="图片 3">
            <a:extLst>
              <a:ext uri="{FF2B5EF4-FFF2-40B4-BE49-F238E27FC236}">
                <a16:creationId xmlns:a16="http://schemas.microsoft.com/office/drawing/2014/main" id="{DA323394-2DBC-BC4A-9598-723DC6D40B7A}"/>
              </a:ext>
            </a:extLst>
          </p:cNvPr>
          <p:cNvPicPr>
            <a:picLocks noChangeAspect="1"/>
          </p:cNvPicPr>
          <p:nvPr/>
        </p:nvPicPr>
        <p:blipFill>
          <a:blip r:embed="rId2"/>
          <a:stretch>
            <a:fillRect/>
          </a:stretch>
        </p:blipFill>
        <p:spPr>
          <a:xfrm>
            <a:off x="2055475" y="2780928"/>
            <a:ext cx="3970898" cy="3617168"/>
          </a:xfrm>
          <a:prstGeom prst="rect">
            <a:avLst/>
          </a:prstGeom>
        </p:spPr>
      </p:pic>
      <p:pic>
        <p:nvPicPr>
          <p:cNvPr id="5" name="图片 4">
            <a:extLst>
              <a:ext uri="{FF2B5EF4-FFF2-40B4-BE49-F238E27FC236}">
                <a16:creationId xmlns:a16="http://schemas.microsoft.com/office/drawing/2014/main" id="{5FAF06ED-0DBC-B946-9ED1-1400B2B7D510}"/>
              </a:ext>
            </a:extLst>
          </p:cNvPr>
          <p:cNvPicPr>
            <a:picLocks noChangeAspect="1"/>
          </p:cNvPicPr>
          <p:nvPr/>
        </p:nvPicPr>
        <p:blipFill>
          <a:blip r:embed="rId3"/>
          <a:stretch>
            <a:fillRect/>
          </a:stretch>
        </p:blipFill>
        <p:spPr>
          <a:xfrm>
            <a:off x="8009230" y="2780928"/>
            <a:ext cx="1905575" cy="3617168"/>
          </a:xfrm>
          <a:prstGeom prst="rect">
            <a:avLst/>
          </a:prstGeom>
        </p:spPr>
      </p:pic>
    </p:spTree>
    <p:extLst>
      <p:ext uri="{BB962C8B-B14F-4D97-AF65-F5344CB8AC3E}">
        <p14:creationId xmlns:p14="http://schemas.microsoft.com/office/powerpoint/2010/main" val="3317951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a:buFont typeface="+mj-lt"/>
              <a:buAutoNum type="arabicPeriod"/>
            </a:pPr>
            <a:r>
              <a:rPr lang="en-US" altLang="zh-CN" sz="1200" dirty="0">
                <a:latin typeface="Gill Sans MT" panose="020B0502020104020203" pitchFamily="34" charset="0"/>
                <a:ea typeface="Microsoft YaHei" panose="020B0503020204020204" pitchFamily="34" charset="-122"/>
                <a:hlinkClick r:id="rId2"/>
              </a:rPr>
              <a:t>https://cran.r-project.org/web/packages/rco/vignettes/opt-dead-code.html#:~:text=Dead%20Code%20Elimination%20is%20an,at%20the%20source%20code%20level</a:t>
            </a:r>
            <a:r>
              <a:rPr lang="en-US" altLang="zh-CN" sz="1200" dirty="0">
                <a:latin typeface="Gill Sans MT" panose="020B0502020104020203" pitchFamily="34" charset="0"/>
                <a:ea typeface="Microsoft YaHei" panose="020B0503020204020204" pitchFamily="34" charset="-122"/>
              </a:rPr>
              <a:t>.</a:t>
            </a:r>
          </a:p>
          <a:p>
            <a:pPr>
              <a:buFont typeface="+mj-lt"/>
              <a:buAutoNum type="arabicPeriod"/>
            </a:pPr>
            <a:r>
              <a:rPr lang="en-US" altLang="zh-CN" sz="1200" dirty="0">
                <a:latin typeface="Gill Sans MT" panose="020B0502020104020203" pitchFamily="34" charset="0"/>
                <a:ea typeface="Microsoft YaHei" panose="020B0503020204020204" pitchFamily="34" charset="-122"/>
                <a:hlinkClick r:id="rId3"/>
              </a:rPr>
              <a:t>https://en.wikipedia.org/wiki/Dead-code_elimination</a:t>
            </a:r>
            <a:endParaRPr lang="en-US" altLang="zh-CN" sz="1200" dirty="0">
              <a:latin typeface="Gill Sans MT" panose="020B0502020104020203" pitchFamily="34" charset="0"/>
              <a:ea typeface="Microsoft YaHei" panose="020B0503020204020204" pitchFamily="34" charset="-122"/>
            </a:endParaRPr>
          </a:p>
          <a:p>
            <a:pPr>
              <a:buFont typeface="+mj-lt"/>
              <a:buAutoNum type="arabicPeriod"/>
            </a:pPr>
            <a:endParaRPr lang="en-US" altLang="zh-CN" sz="1200" dirty="0">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800" b="1" dirty="0">
                <a:solidFill>
                  <a:srgbClr val="374154"/>
                </a:solidFill>
                <a:latin typeface="Gill Sans MT" panose="020B0502020104020203" pitchFamily="34" charset="0"/>
              </a:rPr>
              <a:t>Dead Code Elimination – </a:t>
            </a:r>
            <a:r>
              <a:rPr lang="zh-CN" altLang="en-US" sz="2800" b="1" dirty="0">
                <a:solidFill>
                  <a:srgbClr val="374154"/>
                </a:solidFill>
                <a:latin typeface="Gill Sans MT" panose="020B0502020104020203" pitchFamily="34" charset="0"/>
              </a:rPr>
              <a:t>死代码消除</a:t>
            </a:r>
            <a:endParaRPr lang="en-US" altLang="zh-CN" sz="2800" b="1"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DCE</a:t>
            </a:r>
            <a:r>
              <a:rPr lang="zh-CN" altLang="en-US" sz="2400" dirty="0">
                <a:solidFill>
                  <a:srgbClr val="374154"/>
                </a:solidFill>
                <a:latin typeface="Gill Sans MT" panose="020B0502020104020203" pitchFamily="34" charset="0"/>
              </a:rPr>
              <a:t>的概念定义</a:t>
            </a:r>
            <a:endParaRPr lang="en-US" altLang="zh-CN" sz="2400"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编译器中的</a:t>
            </a:r>
            <a:r>
              <a:rPr lang="en-US" altLang="zh-CN" sz="2400" dirty="0">
                <a:solidFill>
                  <a:srgbClr val="374154"/>
                </a:solidFill>
                <a:latin typeface="Gill Sans MT" panose="020B0502020104020203" pitchFamily="34" charset="0"/>
              </a:rPr>
              <a:t>DCE</a:t>
            </a: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980728"/>
            <a:ext cx="10731328" cy="50297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死代码消除</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概念定义</a:t>
            </a:r>
          </a:p>
        </p:txBody>
      </p:sp>
    </p:spTree>
    <p:extLst>
      <p:ext uri="{BB962C8B-B14F-4D97-AF65-F5344CB8AC3E}">
        <p14:creationId xmlns:p14="http://schemas.microsoft.com/office/powerpoint/2010/main" val="103644666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r>
              <a:rPr lang="zh-CN" altLang="en-US" dirty="0"/>
              <a:t>死代码消除</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编译器原理中，死码消除（</a:t>
            </a:r>
            <a:r>
              <a:rPr lang="en-US" altLang="zh-CN" dirty="0">
                <a:latin typeface="Gill Sans MT" panose="020B0502020104020203" pitchFamily="34" charset="0"/>
              </a:rPr>
              <a:t>Dead code elimination</a:t>
            </a:r>
            <a:r>
              <a:rPr lang="zh-CN" altLang="en-US" dirty="0">
                <a:latin typeface="Gill Sans MT" panose="020B0502020104020203" pitchFamily="34" charset="0"/>
              </a:rPr>
              <a:t>）是一种编译优化技术，它的用途是移除对程序执行结果没有任何影响的代码。移除这类的代码有两种优点，不但可以减少程序的大小，还可以避免程序在执行中进行不相关的运算行为，减少它执行的时间。</a:t>
            </a:r>
          </a:p>
        </p:txBody>
      </p:sp>
      <p:pic>
        <p:nvPicPr>
          <p:cNvPr id="2" name="图片 1">
            <a:extLst>
              <a:ext uri="{FF2B5EF4-FFF2-40B4-BE49-F238E27FC236}">
                <a16:creationId xmlns:a16="http://schemas.microsoft.com/office/drawing/2014/main" id="{4E0CF54E-B0B5-9B4C-9A2C-015183F1F65C}"/>
              </a:ext>
            </a:extLst>
          </p:cNvPr>
          <p:cNvPicPr>
            <a:picLocks noChangeAspect="1"/>
          </p:cNvPicPr>
          <p:nvPr/>
        </p:nvPicPr>
        <p:blipFill>
          <a:blip r:embed="rId2"/>
          <a:stretch>
            <a:fillRect/>
          </a:stretch>
        </p:blipFill>
        <p:spPr>
          <a:xfrm>
            <a:off x="685117" y="2996952"/>
            <a:ext cx="10826527" cy="3096344"/>
          </a:xfrm>
          <a:prstGeom prst="rect">
            <a:avLst/>
          </a:prstGeom>
        </p:spPr>
      </p:pic>
    </p:spTree>
    <p:extLst>
      <p:ext uri="{BB962C8B-B14F-4D97-AF65-F5344CB8AC3E}">
        <p14:creationId xmlns:p14="http://schemas.microsoft.com/office/powerpoint/2010/main" val="3783352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r>
              <a:rPr lang="zh-CN" altLang="en-US" dirty="0"/>
              <a:t>死代码消除</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死码删除最普遍的做法，是透过预处理器来判断代码是否需要被编译，即</a:t>
            </a:r>
            <a:r>
              <a:rPr lang="zh-CN" altLang="en-US" dirty="0"/>
              <a:t>可以透过一个数值来决定程序段是否该被编译。</a:t>
            </a:r>
            <a:endParaRPr lang="zh-CN" altLang="en-US" dirty="0">
              <a:latin typeface="Gill Sans MT" panose="020B0502020104020203" pitchFamily="34" charset="0"/>
            </a:endParaRPr>
          </a:p>
        </p:txBody>
      </p:sp>
      <p:pic>
        <p:nvPicPr>
          <p:cNvPr id="3" name="图片 2">
            <a:extLst>
              <a:ext uri="{FF2B5EF4-FFF2-40B4-BE49-F238E27FC236}">
                <a16:creationId xmlns:a16="http://schemas.microsoft.com/office/drawing/2014/main" id="{15544EBB-2AC4-7C45-A258-22B68C4A9FED}"/>
              </a:ext>
            </a:extLst>
          </p:cNvPr>
          <p:cNvPicPr>
            <a:picLocks noChangeAspect="1"/>
          </p:cNvPicPr>
          <p:nvPr/>
        </p:nvPicPr>
        <p:blipFill>
          <a:blip r:embed="rId2"/>
          <a:stretch>
            <a:fillRect/>
          </a:stretch>
        </p:blipFill>
        <p:spPr>
          <a:xfrm>
            <a:off x="769789" y="2675157"/>
            <a:ext cx="10618162" cy="3274123"/>
          </a:xfrm>
          <a:prstGeom prst="rect">
            <a:avLst/>
          </a:prstGeom>
        </p:spPr>
      </p:pic>
    </p:spTree>
    <p:extLst>
      <p:ext uri="{BB962C8B-B14F-4D97-AF65-F5344CB8AC3E}">
        <p14:creationId xmlns:p14="http://schemas.microsoft.com/office/powerpoint/2010/main" val="394397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9701D-8DC0-324D-944D-FC39D8FE12D1}"/>
              </a:ext>
            </a:extLst>
          </p:cNvPr>
          <p:cNvSpPr>
            <a:spLocks noGrp="1"/>
          </p:cNvSpPr>
          <p:nvPr>
            <p:ph type="title"/>
          </p:nvPr>
        </p:nvSpPr>
        <p:spPr/>
        <p:txBody>
          <a:bodyPr/>
          <a:lstStyle/>
          <a:p>
            <a:r>
              <a:rPr kumimoji="1" lang="en-US" altLang="zh-CN" dirty="0"/>
              <a:t>Pros</a:t>
            </a:r>
            <a:r>
              <a:rPr kumimoji="1" lang="zh-CN" altLang="en-US" dirty="0"/>
              <a:t> </a:t>
            </a:r>
            <a:r>
              <a:rPr kumimoji="1" lang="en-US" altLang="zh-CN" dirty="0"/>
              <a:t>and</a:t>
            </a:r>
            <a:r>
              <a:rPr kumimoji="1" lang="zh-CN" altLang="en-US" dirty="0"/>
              <a:t> </a:t>
            </a:r>
            <a:r>
              <a:rPr kumimoji="1" lang="en-US" altLang="zh-CN" dirty="0"/>
              <a:t>Cons</a:t>
            </a:r>
            <a:endParaRPr kumimoji="1" lang="zh-CN" altLang="en-US" dirty="0"/>
          </a:p>
        </p:txBody>
      </p:sp>
      <p:sp>
        <p:nvSpPr>
          <p:cNvPr id="3" name="内容占位符 2">
            <a:extLst>
              <a:ext uri="{FF2B5EF4-FFF2-40B4-BE49-F238E27FC236}">
                <a16:creationId xmlns:a16="http://schemas.microsoft.com/office/drawing/2014/main" id="{730A5C4F-399B-A147-813C-A53E425DEF8C}"/>
              </a:ext>
            </a:extLst>
          </p:cNvPr>
          <p:cNvSpPr>
            <a:spLocks noGrp="1"/>
          </p:cNvSpPr>
          <p:nvPr>
            <p:ph sz="half" idx="1"/>
          </p:nvPr>
        </p:nvSpPr>
        <p:spPr/>
        <p:txBody>
          <a:bodyPr/>
          <a:lstStyle/>
          <a:p>
            <a:pPr>
              <a:lnSpc>
                <a:spcPct val="150000"/>
              </a:lnSpc>
            </a:pPr>
            <a:r>
              <a:rPr lang="zh-CN" altLang="en-US" dirty="0"/>
              <a:t>避免执行不必要的操作，提高了运行的效率</a:t>
            </a:r>
            <a:r>
              <a:rPr lang="en-US" altLang="zh-CN" dirty="0"/>
              <a:t>,</a:t>
            </a:r>
            <a:r>
              <a:rPr lang="zh-CN" altLang="en-US" dirty="0"/>
              <a:t>减少了运行时间。</a:t>
            </a:r>
          </a:p>
          <a:p>
            <a:pPr>
              <a:lnSpc>
                <a:spcPct val="150000"/>
              </a:lnSpc>
            </a:pPr>
            <a:r>
              <a:rPr lang="zh-CN" altLang="en-US" dirty="0"/>
              <a:t>节省不必要的资源分配</a:t>
            </a:r>
            <a:r>
              <a:rPr lang="en-US" altLang="zh-CN" dirty="0"/>
              <a:t>,</a:t>
            </a:r>
            <a:r>
              <a:rPr lang="zh-CN" altLang="en-US" dirty="0"/>
              <a:t>优化空间。</a:t>
            </a:r>
            <a:endParaRPr lang="en-US" altLang="zh-CN" dirty="0"/>
          </a:p>
          <a:p>
            <a:pPr>
              <a:lnSpc>
                <a:spcPct val="150000"/>
              </a:lnSpc>
            </a:pPr>
            <a:r>
              <a:rPr lang="zh-CN" altLang="en-US" dirty="0"/>
              <a:t>减少代码的长度，增加可读性。</a:t>
            </a:r>
            <a:endParaRPr lang="en-US" altLang="zh-CN" dirty="0"/>
          </a:p>
        </p:txBody>
      </p:sp>
    </p:spTree>
    <p:extLst>
      <p:ext uri="{BB962C8B-B14F-4D97-AF65-F5344CB8AC3E}">
        <p14:creationId xmlns:p14="http://schemas.microsoft.com/office/powerpoint/2010/main" val="1555040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AI</a:t>
            </a:r>
            <a:r>
              <a:rPr lang="zh-CN" altLang="en-US" sz="9600" dirty="0">
                <a:solidFill>
                  <a:srgbClr val="C00000"/>
                </a:solidFill>
                <a:latin typeface="Futura Medium" panose="020B0602020204020303" pitchFamily="34" charset="-79"/>
                <a:cs typeface="Futura Medium" panose="020B0602020204020303" pitchFamily="34" charset="-79"/>
              </a:rPr>
              <a:t>编译器的</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死代码消除</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47425478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34684</TotalTime>
  <Words>631</Words>
  <Application>Microsoft Macintosh PowerPoint</Application>
  <PresentationFormat>自定义</PresentationFormat>
  <Paragraphs>49</Paragraphs>
  <Slides>15</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15</vt:i4>
      </vt:variant>
    </vt:vector>
  </HeadingPairs>
  <TitlesOfParts>
    <vt:vector size="34" baseType="lpstr">
      <vt:lpstr>黑体</vt:lpstr>
      <vt:lpstr>华文细黑</vt:lpstr>
      <vt:lpstr>微软雅黑</vt:lpstr>
      <vt:lpstr>微软雅黑</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PowerPoint 演示文稿</vt:lpstr>
      <vt:lpstr>死代码消除</vt:lpstr>
      <vt:lpstr>死代码消除</vt:lpstr>
      <vt:lpstr>Pros and Cons</vt:lpstr>
      <vt:lpstr>PowerPoint 演示文稿</vt:lpstr>
      <vt:lpstr>Principle</vt:lpstr>
      <vt:lpstr>Example</vt:lpstr>
      <vt:lpstr>Algorithm</vt:lpstr>
      <vt:lpstr>Algorithm</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5905</cp:revision>
  <dcterms:created xsi:type="dcterms:W3CDTF">2015-01-14T10:38:57Z</dcterms:created>
  <dcterms:modified xsi:type="dcterms:W3CDTF">2022-12-19T12:07:22Z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