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798" r:id="rId9"/>
    <p:sldId id="2040" r:id="rId10"/>
    <p:sldId id="2043" r:id="rId11"/>
    <p:sldId id="2059" r:id="rId12"/>
    <p:sldId id="2036" r:id="rId13"/>
    <p:sldId id="2067" r:id="rId14"/>
    <p:sldId id="2068" r:id="rId15"/>
    <p:sldId id="2042" r:id="rId16"/>
    <p:sldId id="2066" r:id="rId17"/>
    <p:sldId id="2061" r:id="rId18"/>
    <p:sldId id="2069" r:id="rId19"/>
    <p:sldId id="2063" r:id="rId20"/>
    <p:sldId id="2064" r:id="rId21"/>
    <p:sldId id="2065" r:id="rId22"/>
    <p:sldId id="2060" r:id="rId23"/>
    <p:sldId id="2062" r:id="rId24"/>
    <p:sldId id="199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代数化简</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338828"/>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 </m:t>
                      </m:r>
                      <m:r>
                        <a:rPr lang="zh-CN" altLang="en-US"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ea typeface="Cambria Math" panose="02040503050406030204" pitchFamily="18" charset="0"/>
                        </a:rPr>
                        <m:t>→(</m:t>
                      </m:r>
                      <m:r>
                        <m:rPr>
                          <m:sty m:val="p"/>
                        </m:rPr>
                        <a:rPr lang="en-US" altLang="zh-CN" i="1" dirty="0">
                          <a:solidFill>
                            <a:srgbClr val="374154"/>
                          </a:solidFill>
                          <a:latin typeface="Cambria Math" panose="02040503050406030204" pitchFamily="18" charset="0"/>
                          <a:ea typeface="Cambria Math" panose="02040503050406030204" pitchFamily="18" charset="0"/>
                        </a:rPr>
                        <m:t>B</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𝐶</m:t>
                      </m:r>
                      <m:r>
                        <a:rPr lang="en-US" altLang="zh-CN" i="1" dirty="0">
                          <a:solidFill>
                            <a:srgbClr val="374154"/>
                          </a:solidFill>
                          <a:latin typeface="Cambria Math" panose="02040503050406030204" pitchFamily="18" charset="0"/>
                          <a:ea typeface="Cambria Math" panose="02040503050406030204" pitchFamily="18" charset="0"/>
                        </a:rPr>
                        <m:t>) ⊙</m:t>
                      </m:r>
                      <m:r>
                        <a:rPr lang="en-US" altLang="zh-CN" b="0" i="1" dirty="0" smtClean="0">
                          <a:solidFill>
                            <a:srgbClr val="374154"/>
                          </a:solidFill>
                          <a:latin typeface="Cambria Math" panose="02040503050406030204" pitchFamily="18" charset="0"/>
                          <a:ea typeface="Cambria Math" panose="02040503050406030204" pitchFamily="18" charset="0"/>
                        </a:rPr>
                        <m:t>𝐴</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ea typeface="Cambria Math" panose="02040503050406030204" pitchFamily="18" charset="0"/>
                        </a:rPr>
                        <m:t>→</m:t>
                      </m:r>
                      <m:r>
                        <a:rPr lang="zh-CN" altLang="en-US" i="1" dirty="0">
                          <a:solidFill>
                            <a:srgbClr val="374154"/>
                          </a:solidFill>
                          <a:latin typeface="Cambria Math" panose="02040503050406030204" pitchFamily="18" charset="0"/>
                        </a:rPr>
                        <m:t>𝐴</m:t>
                      </m:r>
                      <m:r>
                        <a:rPr lang="zh-CN" altLang="en-US"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+ 1)</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𝑆𝑞𝑢𝑎𝑟𝑒</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oMath>
                  </m:oMathPara>
                </a14:m>
                <a:endParaRPr lang="zh-CN" altLang="en-US"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33882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p:pic>
        <p:nvPicPr>
          <p:cNvPr id="2" name="图片 1">
            <a:extLst>
              <a:ext uri="{FF2B5EF4-FFF2-40B4-BE49-F238E27FC236}">
                <a16:creationId xmlns:a16="http://schemas.microsoft.com/office/drawing/2014/main" id="{450F9EF6-C3A9-904C-85EB-B236088D990D}"/>
              </a:ext>
            </a:extLst>
          </p:cNvPr>
          <p:cNvPicPr>
            <a:picLocks noChangeAspect="1"/>
          </p:cNvPicPr>
          <p:nvPr/>
        </p:nvPicPr>
        <p:blipFill rotWithShape="1">
          <a:blip r:embed="rId2"/>
          <a:srcRect t="12504" b="18922"/>
          <a:stretch/>
        </p:blipFill>
        <p:spPr>
          <a:xfrm>
            <a:off x="2920903" y="2708920"/>
            <a:ext cx="6354956" cy="3312368"/>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A6EE775-02F6-8745-830E-68842C263904}"/>
                  </a:ext>
                </a:extLst>
              </p:cNvPr>
              <p:cNvSpPr/>
              <p:nvPr/>
            </p:nvSpPr>
            <p:spPr>
              <a:xfrm>
                <a:off x="4082157" y="1892066"/>
                <a:ext cx="4770665"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𝐷</m:t>
                      </m:r>
                      <m:r>
                        <a:rPr lang="en-US" altLang="zh-CN" i="1" dirty="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 (</m:t>
                      </m:r>
                      <m:r>
                        <a:rPr lang="en-US" altLang="zh-CN" b="0" i="1" dirty="0" smtClean="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ea typeface="Cambria Math" panose="02040503050406030204" pitchFamily="18" charset="0"/>
                        </a:rPr>
                        <m:t>𝐶</m:t>
                      </m:r>
                      <m:r>
                        <a:rPr lang="en-US" altLang="zh-CN" b="0" i="1" dirty="0" smtClean="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𝐷</m:t>
                      </m:r>
                      <m:r>
                        <a:rPr lang="en-US" altLang="zh-CN" b="0" i="1" dirty="0" smtClean="0">
                          <a:solidFill>
                            <a:srgbClr val="374154"/>
                          </a:solidFill>
                          <a:latin typeface="Cambria Math" panose="02040503050406030204" pitchFamily="18" charset="0"/>
                          <a:ea typeface="Cambria Math" panose="02040503050406030204" pitchFamily="18" charset="0"/>
                        </a:rPr>
                        <m:t>)</m:t>
                      </m:r>
                    </m:oMath>
                  </m:oMathPara>
                </a14:m>
                <a:endParaRPr lang="en-US" altLang="zh-CN" dirty="0">
                  <a:solidFill>
                    <a:srgbClr val="374154"/>
                  </a:solidFill>
                </a:endParaRPr>
              </a:p>
            </p:txBody>
          </p:sp>
        </mc:Choice>
        <mc:Fallback xmlns="">
          <p:sp>
            <p:nvSpPr>
              <p:cNvPr id="6" name="矩形 5">
                <a:extLst>
                  <a:ext uri="{FF2B5EF4-FFF2-40B4-BE49-F238E27FC236}">
                    <a16:creationId xmlns:a16="http://schemas.microsoft.com/office/drawing/2014/main" id="{DA6EE775-02F6-8745-830E-68842C263904}"/>
                  </a:ext>
                </a:extLst>
              </p:cNvPr>
              <p:cNvSpPr>
                <a:spLocks noRot="1" noChangeAspect="1" noMove="1" noResize="1" noEditPoints="1" noAdjustHandles="1" noChangeArrowheads="1" noChangeShapeType="1" noTextEdit="1"/>
              </p:cNvSpPr>
              <p:nvPr/>
            </p:nvSpPr>
            <p:spPr>
              <a:xfrm>
                <a:off x="4082157" y="1892066"/>
                <a:ext cx="4770665" cy="50783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9285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交换律化简：</a:t>
            </a:r>
            <a:endParaRPr lang="zh-CN" altLang="en-US" dirty="0">
              <a:latin typeface="Gill Sans MT" panose="020B0502020104020203" pitchFamily="34" charset="0"/>
            </a:endParaRP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lang="zh-CN" altLang="en-US" b="0" dirty="0"/>
              <a:t>算术化简 </a:t>
            </a:r>
            <a:r>
              <a:rPr lang="en-US" altLang="zh-CN" b="0" dirty="0"/>
              <a:t>III</a:t>
            </a:r>
            <a:endParaRPr kumimoji="1" lang="zh-CN" altLang="en-US" b="0" dirty="0"/>
          </a:p>
        </p:txBody>
      </p:sp>
      <p:pic>
        <p:nvPicPr>
          <p:cNvPr id="4" name="图片 3">
            <a:extLst>
              <a:ext uri="{FF2B5EF4-FFF2-40B4-BE49-F238E27FC236}">
                <a16:creationId xmlns:a16="http://schemas.microsoft.com/office/drawing/2014/main" id="{B82D44C6-3E37-2C4E-A6EC-A0CD5EEC80BC}"/>
              </a:ext>
            </a:extLst>
          </p:cNvPr>
          <p:cNvPicPr>
            <a:picLocks noChangeAspect="1"/>
          </p:cNvPicPr>
          <p:nvPr/>
        </p:nvPicPr>
        <p:blipFill rotWithShape="1">
          <a:blip r:embed="rId2"/>
          <a:srcRect t="13302" b="23515"/>
          <a:stretch/>
        </p:blipFill>
        <p:spPr>
          <a:xfrm>
            <a:off x="4190169" y="3157629"/>
            <a:ext cx="3816424" cy="3079683"/>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B90E4B-2C36-B14C-BAC0-2DC5B1F04B31}"/>
                  </a:ext>
                </a:extLst>
              </p:cNvPr>
              <p:cNvSpPr/>
              <p:nvPr/>
            </p:nvSpPr>
            <p:spPr>
              <a:xfrm>
                <a:off x="3191976" y="1897302"/>
                <a:ext cx="5812809" cy="923330"/>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𝐵𝑖𝑡𝑆h𝑖𝑓𝑡</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𝐵𝑖𝑡𝑆h𝑖𝑓</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𝑡</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𝑅𝑒𝑑𝑢𝑐𝑒𝑆𝑢𝑚</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𝑅𝑒𝑑𝑢𝑐𝑒𝑃𝑟𝑜𝑑</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oMath>
                  </m:oMathPara>
                </a14:m>
                <a:endParaRPr lang="en-US" altLang="zh-CN" dirty="0">
                  <a:solidFill>
                    <a:srgbClr val="374154"/>
                  </a:solidFill>
                </a:endParaRPr>
              </a:p>
            </p:txBody>
          </p:sp>
        </mc:Choice>
        <mc:Fallback xmlns="">
          <p:sp>
            <p:nvSpPr>
              <p:cNvPr id="10" name="矩形 9">
                <a:extLst>
                  <a:ext uri="{FF2B5EF4-FFF2-40B4-BE49-F238E27FC236}">
                    <a16:creationId xmlns:a16="http://schemas.microsoft.com/office/drawing/2014/main" id="{D0B90E4B-2C36-B14C-BAC0-2DC5B1F04B31}"/>
                  </a:ext>
                </a:extLst>
              </p:cNvPr>
              <p:cNvSpPr>
                <a:spLocks noRot="1" noChangeAspect="1" noMove="1" noResize="1" noEditPoints="1" noAdjustHandles="1" noChangeArrowheads="1" noChangeShapeType="1" noTextEdit="1"/>
              </p:cNvSpPr>
              <p:nvPr/>
            </p:nvSpPr>
            <p:spPr>
              <a:xfrm>
                <a:off x="3191976" y="1897302"/>
                <a:ext cx="5812809" cy="92333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546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E94A24E-5287-E14B-B4F8-25E4AD9AF94B}"/>
              </a:ext>
            </a:extLst>
          </p:cNvPr>
          <p:cNvSpPr>
            <a:spLocks noGrp="1"/>
          </p:cNvSpPr>
          <p:nvPr>
            <p:ph type="title"/>
          </p:nvPr>
        </p:nvSpPr>
        <p:spPr>
          <a:xfrm>
            <a:off x="168871" y="895594"/>
            <a:ext cx="11859020" cy="589190"/>
          </a:xfrm>
        </p:spPr>
        <p:txBody>
          <a:bodyPr/>
          <a:lstStyle/>
          <a:p>
            <a:pPr algn="ctr"/>
            <a:r>
              <a:rPr lang="en-US" altLang="zh-CN" sz="2200" dirty="0" err="1"/>
              <a:t>DNNFusion</a:t>
            </a:r>
            <a:r>
              <a:rPr lang="en-US" altLang="zh-CN" sz="2200" dirty="0"/>
              <a:t>: accelerating deep neural networks execution with advanced operator fusion. </a:t>
            </a:r>
            <a:endParaRPr lang="zh-CN" altLang="en-US" sz="2200" dirty="0"/>
          </a:p>
        </p:txBody>
      </p:sp>
      <p:pic>
        <p:nvPicPr>
          <p:cNvPr id="4" name="内容占位符 3">
            <a:extLst>
              <a:ext uri="{FF2B5EF4-FFF2-40B4-BE49-F238E27FC236}">
                <a16:creationId xmlns:a16="http://schemas.microsoft.com/office/drawing/2014/main" id="{1678D762-05BC-B14B-A269-6A7FAC82D9BE}"/>
              </a:ext>
            </a:extLst>
          </p:cNvPr>
          <p:cNvPicPr>
            <a:picLocks noGrp="1" noChangeAspect="1"/>
          </p:cNvPicPr>
          <p:nvPr>
            <p:ph sz="half" idx="1"/>
          </p:nvPr>
        </p:nvPicPr>
        <p:blipFill>
          <a:blip r:embed="rId2"/>
          <a:stretch>
            <a:fillRect/>
          </a:stretch>
        </p:blipFill>
        <p:spPr>
          <a:xfrm>
            <a:off x="623888" y="1794714"/>
            <a:ext cx="10963275" cy="4082558"/>
          </a:xfrm>
          <a:prstGeom prst="rect">
            <a:avLst/>
          </a:prstGeom>
        </p:spPr>
      </p:pic>
    </p:spTree>
    <p:extLst>
      <p:ext uri="{BB962C8B-B14F-4D97-AF65-F5344CB8AC3E}">
        <p14:creationId xmlns:p14="http://schemas.microsoft.com/office/powerpoint/2010/main" val="73748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运行化简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499560"/>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减少运算或者执行时候，冗余的算子或者算子对</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5783102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对逆函数等于自身函数的对合算子化简，如取反、倒数、逻辑非、矩阵转置：</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2168396"/>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en-US" altLang="zh-CN" b="0" i="1" dirty="0">
                  <a:latin typeface="Cambria Math" panose="02040503050406030204" pitchFamily="18" charset="0"/>
                </a:endParaRPr>
              </a:p>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ea typeface="Cambria Math" panose="02040503050406030204" pitchFamily="18" charset="0"/>
                </a:endParaRPr>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2168396"/>
                <a:ext cx="10963473" cy="1260604"/>
              </a:xfrm>
              <a:prstGeom prst="rect">
                <a:avLst/>
              </a:prstGeom>
              <a:blipFill>
                <a:blip r:embed="rId2"/>
                <a:stretch>
                  <a:fillRect/>
                </a:stretch>
              </a:blipFill>
            </p:spPr>
            <p:txBody>
              <a:bodyPr/>
              <a:lstStyle/>
              <a:p>
                <a:r>
                  <a:rPr lang="zh-CN" altLang="en-US">
                    <a:noFill/>
                  </a:rPr>
                  <a:t> </a:t>
                </a:r>
              </a:p>
            </p:txBody>
          </p:sp>
        </mc:Fallback>
      </mc:AlternateContent>
      <p:sp>
        <p:nvSpPr>
          <p:cNvPr id="8" name="内容占位符 5">
            <a:extLst>
              <a:ext uri="{FF2B5EF4-FFF2-40B4-BE49-F238E27FC236}">
                <a16:creationId xmlns:a16="http://schemas.microsoft.com/office/drawing/2014/main" id="{FB197FAE-DB06-BF44-ADD7-C16F9EFF5548}"/>
              </a:ext>
            </a:extLst>
          </p:cNvPr>
          <p:cNvSpPr txBox="1">
            <a:spLocks/>
          </p:cNvSpPr>
          <p:nvPr/>
        </p:nvSpPr>
        <p:spPr>
          <a:xfrm>
            <a:off x="693060" y="3833138"/>
            <a:ext cx="10963473" cy="50405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幂等算子化简，作用在某一元素两次与一次相同：</a:t>
            </a:r>
          </a:p>
        </p:txBody>
      </p:sp>
      <mc:AlternateContent xmlns:mc="http://schemas.openxmlformats.org/markup-compatibility/2006">
        <mc:Choice xmlns:a14="http://schemas.microsoft.com/office/drawing/2010/main" Requires="a14">
          <p:sp>
            <p:nvSpPr>
              <p:cNvPr id="10" name="内容占位符 5">
                <a:extLst>
                  <a:ext uri="{FF2B5EF4-FFF2-40B4-BE49-F238E27FC236}">
                    <a16:creationId xmlns:a16="http://schemas.microsoft.com/office/drawing/2014/main" id="{BE9A7826-32BA-4B4E-81AF-34D84FABD909}"/>
                  </a:ext>
                </a:extLst>
              </p:cNvPr>
              <p:cNvSpPr txBox="1">
                <a:spLocks/>
              </p:cNvSpPr>
              <p:nvPr/>
            </p:nvSpPr>
            <p:spPr>
              <a:xfrm>
                <a:off x="693060" y="4361467"/>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oMath>
                  </m:oMathPara>
                </a14:m>
                <a:endParaRPr lang="en-US" altLang="zh-CN" i="1" dirty="0">
                  <a:latin typeface="Cambria Math" panose="02040503050406030204" pitchFamily="18" charset="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1),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𝑅𝑒𝑠h𝑎𝑝𝑒</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𝑠h𝑎𝑝𝑒</m:t>
                      </m:r>
                      <m:r>
                        <a:rPr lang="en-US" altLang="zh-CN" b="0" i="1" dirty="0" smtClean="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oMath>
                  </m:oMathPara>
                </a14:m>
                <a:endParaRPr lang="zh-CN" altLang="en-US" i="1" dirty="0">
                  <a:latin typeface="Cambria Math" panose="02040503050406030204" pitchFamily="18" charset="0"/>
                  <a:ea typeface="Cambria Math" panose="02040503050406030204" pitchFamily="18" charset="0"/>
                </a:endParaRPr>
              </a:p>
            </p:txBody>
          </p:sp>
        </mc:Choice>
        <mc:Fallback>
          <p:sp>
            <p:nvSpPr>
              <p:cNvPr id="10" name="内容占位符 5">
                <a:extLst>
                  <a:ext uri="{FF2B5EF4-FFF2-40B4-BE49-F238E27FC236}">
                    <a16:creationId xmlns:a16="http://schemas.microsoft.com/office/drawing/2014/main" id="{BE9A7826-32BA-4B4E-81AF-34D84FABD909}"/>
                  </a:ext>
                </a:extLst>
              </p:cNvPr>
              <p:cNvSpPr txBox="1">
                <a:spLocks noRot="1" noChangeAspect="1" noMove="1" noResize="1" noEditPoints="1" noAdjustHandles="1" noChangeArrowheads="1" noChangeShapeType="1" noTextEdit="1"/>
              </p:cNvSpPr>
              <p:nvPr/>
            </p:nvSpPr>
            <p:spPr>
              <a:xfrm>
                <a:off x="693060" y="4361467"/>
                <a:ext cx="10963473" cy="12606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626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对合算子化简：</a:t>
            </a:r>
          </a:p>
        </p:txBody>
      </p:sp>
      <p:sp>
        <p:nvSpPr>
          <p:cNvPr id="3" name="内容占位符 2">
            <a:extLst>
              <a:ext uri="{FF2B5EF4-FFF2-40B4-BE49-F238E27FC236}">
                <a16:creationId xmlns:a16="http://schemas.microsoft.com/office/drawing/2014/main" id="{4E583EAC-7CF2-894B-88C8-FDE9EA579E1F}"/>
              </a:ext>
            </a:extLst>
          </p:cNvPr>
          <p:cNvSpPr>
            <a:spLocks noGrp="1"/>
          </p:cNvSpPr>
          <p:nvPr>
            <p:ph sz="half" idx="10"/>
          </p:nvPr>
        </p:nvSpPr>
        <p:spPr/>
        <p:txBody>
          <a:bodyPr/>
          <a:lstStyle/>
          <a:p>
            <a:r>
              <a:rPr lang="zh-CN" altLang="en-US" dirty="0"/>
              <a:t>幂等算子化简：</a:t>
            </a:r>
          </a:p>
          <a:p>
            <a:endParaRPr lang="zh-CN" altLang="en-US" dirty="0"/>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p:pic>
        <p:nvPicPr>
          <p:cNvPr id="5" name="图片 4">
            <a:extLst>
              <a:ext uri="{FF2B5EF4-FFF2-40B4-BE49-F238E27FC236}">
                <a16:creationId xmlns:a16="http://schemas.microsoft.com/office/drawing/2014/main" id="{C8373F20-B781-3A4F-A495-B4896AC4B084}"/>
              </a:ext>
            </a:extLst>
          </p:cNvPr>
          <p:cNvPicPr>
            <a:picLocks noChangeAspect="1"/>
          </p:cNvPicPr>
          <p:nvPr/>
        </p:nvPicPr>
        <p:blipFill>
          <a:blip r:embed="rId2"/>
          <a:stretch>
            <a:fillRect/>
          </a:stretch>
        </p:blipFill>
        <p:spPr>
          <a:xfrm>
            <a:off x="841791" y="2142031"/>
            <a:ext cx="4745885" cy="4036399"/>
          </a:xfrm>
          <a:prstGeom prst="rect">
            <a:avLst/>
          </a:prstGeom>
        </p:spPr>
      </p:pic>
      <p:pic>
        <p:nvPicPr>
          <p:cNvPr id="11" name="图片 10">
            <a:extLst>
              <a:ext uri="{FF2B5EF4-FFF2-40B4-BE49-F238E27FC236}">
                <a16:creationId xmlns:a16="http://schemas.microsoft.com/office/drawing/2014/main" id="{D6E5B0AD-AB19-6C46-ACE3-2B9D43487E25}"/>
              </a:ext>
            </a:extLst>
          </p:cNvPr>
          <p:cNvPicPr>
            <a:picLocks noChangeAspect="1"/>
          </p:cNvPicPr>
          <p:nvPr/>
        </p:nvPicPr>
        <p:blipFill>
          <a:blip r:embed="rId3"/>
          <a:stretch>
            <a:fillRect/>
          </a:stretch>
        </p:blipFill>
        <p:spPr>
          <a:xfrm>
            <a:off x="6565835" y="2142031"/>
            <a:ext cx="4717122" cy="4036399"/>
          </a:xfrm>
          <a:prstGeom prst="rect">
            <a:avLst/>
          </a:prstGeom>
        </p:spPr>
      </p:pic>
    </p:spTree>
    <p:extLst>
      <p:ext uri="{BB962C8B-B14F-4D97-AF65-F5344CB8AC3E}">
        <p14:creationId xmlns:p14="http://schemas.microsoft.com/office/powerpoint/2010/main" val="267218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广播化简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多个张量形状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不同，需要进行广播将张量的形状拓展为相同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再进行运算，化简为最小计算所需的广播运算数量。</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1906694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位置替换：</a:t>
            </a: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广播化简</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1880364"/>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𝟐</m:t>
                          </m:r>
                        </m:sub>
                      </m:sSub>
                      <m:r>
                        <a:rPr lang="en-US" altLang="zh-CN" i="1">
                          <a:latin typeface="Cambria Math" panose="02040503050406030204" pitchFamily="18" charset="0"/>
                        </a:rPr>
                        <m:t>)+</m:t>
                      </m:r>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m:oMathPara>
                </a14:m>
                <a:endParaRPr lang="zh-CN" altLang="en-US" dirty="0"/>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1880364"/>
                <a:ext cx="10963473" cy="1260604"/>
              </a:xfrm>
              <a:prstGeom prst="rect">
                <a:avLst/>
              </a:prstGeom>
              <a:blipFill>
                <a:blip r:embed="rId2"/>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DB10BE8-AC06-CB44-BB72-E3175CD14DF7}"/>
              </a:ext>
            </a:extLst>
          </p:cNvPr>
          <p:cNvPicPr>
            <a:picLocks noChangeAspect="1"/>
          </p:cNvPicPr>
          <p:nvPr/>
        </p:nvPicPr>
        <p:blipFill>
          <a:blip r:embed="rId3"/>
          <a:stretch>
            <a:fillRect/>
          </a:stretch>
        </p:blipFill>
        <p:spPr>
          <a:xfrm>
            <a:off x="601537" y="2889921"/>
            <a:ext cx="5400599" cy="2933154"/>
          </a:xfrm>
          <a:prstGeom prst="rect">
            <a:avLst/>
          </a:prstGeom>
        </p:spPr>
      </p:pic>
      <p:pic>
        <p:nvPicPr>
          <p:cNvPr id="12" name="图片 11">
            <a:extLst>
              <a:ext uri="{FF2B5EF4-FFF2-40B4-BE49-F238E27FC236}">
                <a16:creationId xmlns:a16="http://schemas.microsoft.com/office/drawing/2014/main" id="{6CCBD34E-54D2-894D-938D-E0CEB531931A}"/>
              </a:ext>
            </a:extLst>
          </p:cNvPr>
          <p:cNvPicPr>
            <a:picLocks noChangeAspect="1"/>
          </p:cNvPicPr>
          <p:nvPr/>
        </p:nvPicPr>
        <p:blipFill>
          <a:blip r:embed="rId4"/>
          <a:stretch>
            <a:fillRect/>
          </a:stretch>
        </p:blipFill>
        <p:spPr>
          <a:xfrm>
            <a:off x="6818460" y="2845061"/>
            <a:ext cx="4902523" cy="2978013"/>
          </a:xfrm>
          <a:prstGeom prst="rect">
            <a:avLst/>
          </a:prstGeom>
        </p:spPr>
      </p:pic>
    </p:spTree>
    <p:extLst>
      <p:ext uri="{BB962C8B-B14F-4D97-AF65-F5344CB8AC3E}">
        <p14:creationId xmlns:p14="http://schemas.microsoft.com/office/powerpoint/2010/main" val="354984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err="1">
                <a:latin typeface="Gill Sans MT" panose="020B0502020104020203" pitchFamily="34" charset="0"/>
              </a:rPr>
              <a:t>Niu</a:t>
            </a:r>
            <a:r>
              <a:rPr lang="en-US" altLang="zh-CN" sz="1200" dirty="0">
                <a:latin typeface="Gill Sans MT" panose="020B0502020104020203" pitchFamily="34" charset="0"/>
              </a:rPr>
              <a:t>, Wei, et al. "DNNFusion: accelerating deep neural networks execution with advanced operator fusion." Proceedings of the 42nd ACM SIGPLAN International Conference on Programming Language Design and Implementation. 2021</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algebraic reduced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 </a:t>
            </a:r>
            <a:r>
              <a:rPr lang="zh-CN" altLang="en-US" sz="2800" b="1" dirty="0">
                <a:solidFill>
                  <a:srgbClr val="374154"/>
                </a:solidFill>
                <a:latin typeface="Gill Sans MT" panose="020B0502020104020203" pitchFamily="34" charset="0"/>
              </a:rPr>
              <a:t>代数化简</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算术化简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运行化简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广播化简</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Principle</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a:lnSpc>
                <a:spcPct val="150000"/>
              </a:lnSpc>
            </a:pPr>
            <a:r>
              <a:rPr lang="zh-CN" altLang="en-US" dirty="0"/>
              <a:t>代数化简的目的是利用交换率、结合律等规律调整图中算子的执行顺序，或者删除不必要的算子，以提高图整体的计算效率。</a:t>
            </a:r>
            <a:endParaRPr lang="en-US" altLang="zh-CN" dirty="0"/>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en-US" altLang="zh-CN" dirty="0"/>
              <a:t>Algorithm</a:t>
            </a:r>
            <a:endParaRPr kumimoji="1" lang="zh-CN" altLang="en-US" dirty="0"/>
          </a:p>
        </p:txBody>
      </p:sp>
      <p:sp>
        <p:nvSpPr>
          <p:cNvPr id="3" name="内容占位符 2">
            <a:extLst>
              <a:ext uri="{FF2B5EF4-FFF2-40B4-BE49-F238E27FC236}">
                <a16:creationId xmlns:a16="http://schemas.microsoft.com/office/drawing/2014/main" id="{A18DA4CA-01F8-924B-9BEC-74A964114F16}"/>
              </a:ext>
            </a:extLst>
          </p:cNvPr>
          <p:cNvSpPr>
            <a:spLocks noGrp="1"/>
          </p:cNvSpPr>
          <p:nvPr>
            <p:ph sz="half" idx="1"/>
          </p:nvPr>
        </p:nvSpPr>
        <p:spPr/>
        <p:txBody>
          <a:bodyPr/>
          <a:lstStyle/>
          <a:p>
            <a:pPr marL="0" indent="0">
              <a:lnSpc>
                <a:spcPct val="150000"/>
              </a:lnSpc>
              <a:buNone/>
            </a:pPr>
            <a:r>
              <a:rPr lang="zh-CN" altLang="en-US" dirty="0"/>
              <a:t>代数化简可以通过子图替换的方式完成，具体实现：</a:t>
            </a:r>
            <a:endParaRPr lang="en-US" altLang="zh-CN" dirty="0"/>
          </a:p>
          <a:p>
            <a:pPr>
              <a:lnSpc>
                <a:spcPct val="150000"/>
              </a:lnSpc>
            </a:pPr>
            <a:r>
              <a:rPr lang="zh-CN" altLang="en-US" dirty="0"/>
              <a:t>可以先抽象出一套通用的子图替换框架，再对各规则实例化。</a:t>
            </a:r>
            <a:endParaRPr lang="en-US" altLang="zh-CN" dirty="0"/>
          </a:p>
          <a:p>
            <a:pPr>
              <a:lnSpc>
                <a:spcPct val="150000"/>
              </a:lnSpc>
            </a:pPr>
            <a:r>
              <a:rPr lang="zh-CN" altLang="en-US" dirty="0"/>
              <a:t>可以针对每一个具体的规则实现专门的优化逻辑。</a:t>
            </a:r>
          </a:p>
        </p:txBody>
      </p:sp>
    </p:spTree>
    <p:extLst>
      <p:ext uri="{BB962C8B-B14F-4D97-AF65-F5344CB8AC3E}">
        <p14:creationId xmlns:p14="http://schemas.microsoft.com/office/powerpoint/2010/main" val="69415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052736"/>
            <a:ext cx="10731328" cy="35283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算术化简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通过利用代数之间算术运算法则，在计算图中可以确定优化的运算符执行顺序，从而用新的运算符替换原有复杂的运算符组合。</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853969"/>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𝑅𝑒𝑐𝑖𝑝</m:t>
                      </m:r>
                      <m:d>
                        <m:dPr>
                          <m:ctrlPr>
                            <a:rPr lang="en-US" altLang="zh-CN" i="1" dirty="0" smtClean="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e>
                      </m:d>
                      <m:r>
                        <a:rPr lang="en-US" altLang="zh-CN" i="1" dirty="0" smtClean="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rPr>
                        <m:t>𝑆𝑞𝑢𝑎𝑟𝑒</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e>
                      </m:d>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ad>
                        <m:radPr>
                          <m:degHide m:val="on"/>
                          <m:ctrlPr>
                            <a:rPr lang="en-US" altLang="zh-CN" i="1" dirty="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ad>
                        <m:radPr>
                          <m:degHide m:val="on"/>
                          <m:ctrlPr>
                            <a:rPr lang="en-US" altLang="zh-CN" i="1" dirty="0" smtClean="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𝑆𝑞𝑢𝑎𝑟𝑒</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oMath>
                  </m:oMathPara>
                </a14:m>
                <a:endParaRPr lang="zh-CN" altLang="en-US"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85396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000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132856"/>
                <a:ext cx="10803338"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132856"/>
                <a:ext cx="10803338" cy="507831"/>
              </a:xfrm>
              <a:prstGeom prst="rect">
                <a:avLst/>
              </a:prstGeom>
              <a:blipFill>
                <a:blip r:embed="rId2"/>
                <a:stretch>
                  <a:fillRect/>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36EA364-4DC5-0142-8BAA-A0988E80310F}"/>
              </a:ext>
            </a:extLst>
          </p:cNvPr>
          <p:cNvPicPr>
            <a:picLocks noChangeAspect="1"/>
          </p:cNvPicPr>
          <p:nvPr/>
        </p:nvPicPr>
        <p:blipFill>
          <a:blip r:embed="rId3"/>
          <a:stretch>
            <a:fillRect/>
          </a:stretch>
        </p:blipFill>
        <p:spPr>
          <a:xfrm>
            <a:off x="2930029" y="2866062"/>
            <a:ext cx="5793346" cy="3181478"/>
          </a:xfrm>
          <a:prstGeom prst="rect">
            <a:avLst/>
          </a:prstGeom>
        </p:spPr>
      </p:pic>
    </p:spTree>
    <p:extLst>
      <p:ext uri="{BB962C8B-B14F-4D97-AF65-F5344CB8AC3E}">
        <p14:creationId xmlns:p14="http://schemas.microsoft.com/office/powerpoint/2010/main" val="4175002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35065</TotalTime>
  <Words>687</Words>
  <Application>Microsoft Macintosh PowerPoint</Application>
  <PresentationFormat>自定义</PresentationFormat>
  <Paragraphs>70</Paragraphs>
  <Slides>20</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20</vt:i4>
      </vt:variant>
    </vt:vector>
  </HeadingPairs>
  <TitlesOfParts>
    <vt:vector size="41" baseType="lpstr">
      <vt:lpstr>黑体</vt:lpstr>
      <vt:lpstr>华文细黑</vt:lpstr>
      <vt:lpstr>微软雅黑</vt:lpstr>
      <vt:lpstr>微软雅黑</vt:lpstr>
      <vt:lpstr>FrutigerNext LT Bold</vt:lpstr>
      <vt:lpstr>FrutigerNext LT Light</vt:lpstr>
      <vt:lpstr>FrutigerNext LT Medium</vt:lpstr>
      <vt:lpstr>Arial</vt:lpstr>
      <vt:lpstr>Calibri</vt:lpstr>
      <vt:lpstr>Cambria Math</vt:lpstr>
      <vt:lpstr>Franklin Gothic Book</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Principle</vt:lpstr>
      <vt:lpstr>Algorithm</vt:lpstr>
      <vt:lpstr>PowerPoint 演示文稿</vt:lpstr>
      <vt:lpstr>算术化简 I</vt:lpstr>
      <vt:lpstr>算术化简 I</vt:lpstr>
      <vt:lpstr>算术化简 II</vt:lpstr>
      <vt:lpstr>算术化简 II</vt:lpstr>
      <vt:lpstr>算术化简 III</vt:lpstr>
      <vt:lpstr>DNNFusion: accelerating deep neural networks execution with advanced operator fusion. </vt:lpstr>
      <vt:lpstr>PowerPoint 演示文稿</vt:lpstr>
      <vt:lpstr>运行化简</vt:lpstr>
      <vt:lpstr>运行化简</vt:lpstr>
      <vt:lpstr>PowerPoint 演示文稿</vt:lpstr>
      <vt:lpstr>广播化简</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6043</cp:revision>
  <dcterms:created xsi:type="dcterms:W3CDTF">2015-01-14T10:38:57Z</dcterms:created>
  <dcterms:modified xsi:type="dcterms:W3CDTF">2023-01-15T16:18:40Z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