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6"/>
  </p:notesMasterIdLst>
  <p:handoutMasterIdLst>
    <p:handoutMasterId r:id="rId27"/>
  </p:handoutMasterIdLst>
  <p:sldIdLst>
    <p:sldId id="1779" r:id="rId7"/>
    <p:sldId id="1829" r:id="rId8"/>
    <p:sldId id="1811" r:id="rId9"/>
    <p:sldId id="1828" r:id="rId10"/>
    <p:sldId id="1835" r:id="rId11"/>
    <p:sldId id="1836" r:id="rId12"/>
    <p:sldId id="1833" r:id="rId13"/>
    <p:sldId id="1822" r:id="rId14"/>
    <p:sldId id="1838" r:id="rId15"/>
    <p:sldId id="1837" r:id="rId16"/>
    <p:sldId id="1839" r:id="rId17"/>
    <p:sldId id="1840" r:id="rId18"/>
    <p:sldId id="1842" r:id="rId19"/>
    <p:sldId id="1841" r:id="rId20"/>
    <p:sldId id="2029" r:id="rId21"/>
    <p:sldId id="2002" r:id="rId22"/>
    <p:sldId id="2030" r:id="rId23"/>
    <p:sldId id="2026" r:id="rId24"/>
    <p:sldId id="680" r:id="rId25"/>
  </p:sldIdLst>
  <p:sldSz cx="12196763" cy="6858000"/>
  <p:notesSz cx="6805613" cy="9939338"/>
  <p:custDataLst>
    <p:tags r:id="rId2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6154"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2023/2/1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2/1/23 11:22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9992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653496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hyperlink" Target="http://www.mindspore.cn/" TargetMode="Externa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3.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4.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20"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模型转换与优化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计算图优化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a:extLst>
              <a:ext uri="{FF2B5EF4-FFF2-40B4-BE49-F238E27FC236}">
                <a16:creationId xmlns:a16="http://schemas.microsoft.com/office/drawing/2014/main" id="{C60EA1C5-15A6-E34F-A74A-A819FA32281A}"/>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321704" y="1300882"/>
            <a:ext cx="3506305" cy="5256000"/>
          </a:xfrm>
        </p:spPr>
      </p:pic>
      <p:pic>
        <p:nvPicPr>
          <p:cNvPr id="12" name="图片 11">
            <a:extLst>
              <a:ext uri="{FF2B5EF4-FFF2-40B4-BE49-F238E27FC236}">
                <a16:creationId xmlns:a16="http://schemas.microsoft.com/office/drawing/2014/main" id="{CA2F3684-FA4E-4A43-B074-DB80457D664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66826" y="1372890"/>
            <a:ext cx="3027699" cy="5111984"/>
          </a:xfrm>
          <a:prstGeom prst="rect">
            <a:avLst/>
          </a:prstGeom>
        </p:spPr>
      </p:pic>
      <p:pic>
        <p:nvPicPr>
          <p:cNvPr id="14" name="图片 13">
            <a:extLst>
              <a:ext uri="{FF2B5EF4-FFF2-40B4-BE49-F238E27FC236}">
                <a16:creationId xmlns:a16="http://schemas.microsoft.com/office/drawing/2014/main" id="{7572E024-BA1B-2B48-806D-0AAB2FC8E64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02637" y="1300882"/>
            <a:ext cx="3436329" cy="5256000"/>
          </a:xfrm>
          <a:prstGeom prst="rect">
            <a:avLst/>
          </a:prstGeom>
        </p:spPr>
      </p:pic>
      <p:sp>
        <p:nvSpPr>
          <p:cNvPr id="17" name="标题 4">
            <a:extLst>
              <a:ext uri="{FF2B5EF4-FFF2-40B4-BE49-F238E27FC236}">
                <a16:creationId xmlns:a16="http://schemas.microsoft.com/office/drawing/2014/main" id="{49D1BB5D-4118-3D4C-9D77-06B40A512F38}"/>
              </a:ext>
            </a:extLst>
          </p:cNvPr>
          <p:cNvSpPr>
            <a:spLocks noGrp="1"/>
          </p:cNvSpPr>
          <p:nvPr>
            <p:ph type="title"/>
          </p:nvPr>
        </p:nvSpPr>
        <p:spPr>
          <a:xfrm>
            <a:off x="1129829" y="679570"/>
            <a:ext cx="10457279" cy="589190"/>
          </a:xfrm>
        </p:spPr>
        <p:txBody>
          <a:bodyPr/>
          <a:lstStyle/>
          <a:p>
            <a:r>
              <a:rPr lang="en-US" altLang="zh-CN" dirty="0"/>
              <a:t>Extended Graph Optimizations</a:t>
            </a:r>
            <a:r>
              <a:rPr lang="zh-CN" altLang="en-US" dirty="0"/>
              <a:t> 其他图优化</a:t>
            </a:r>
          </a:p>
        </p:txBody>
      </p:sp>
      <p:sp>
        <p:nvSpPr>
          <p:cNvPr id="18" name="椭圆 17">
            <a:extLst>
              <a:ext uri="{FF2B5EF4-FFF2-40B4-BE49-F238E27FC236}">
                <a16:creationId xmlns:a16="http://schemas.microsoft.com/office/drawing/2014/main" id="{1F5D9CF5-C8DA-5C4B-A26E-E408FC0D9BC7}"/>
              </a:ext>
            </a:extLst>
          </p:cNvPr>
          <p:cNvSpPr/>
          <p:nvPr/>
        </p:nvSpPr>
        <p:spPr bwMode="auto">
          <a:xfrm>
            <a:off x="609655" y="715743"/>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2400" b="1" dirty="0">
                <a:solidFill>
                  <a:schemeClr val="bg1"/>
                </a:solidFill>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19" name="矩形 18">
            <a:extLst>
              <a:ext uri="{FF2B5EF4-FFF2-40B4-BE49-F238E27FC236}">
                <a16:creationId xmlns:a16="http://schemas.microsoft.com/office/drawing/2014/main" id="{917DA736-2F6E-C049-9A0A-580595575485}"/>
              </a:ext>
            </a:extLst>
          </p:cNvPr>
          <p:cNvSpPr/>
          <p:nvPr/>
        </p:nvSpPr>
        <p:spPr>
          <a:xfrm>
            <a:off x="8762677" y="3928882"/>
            <a:ext cx="2278637" cy="369332"/>
          </a:xfrm>
          <a:prstGeom prst="rect">
            <a:avLst/>
          </a:prstGeom>
        </p:spPr>
        <p:txBody>
          <a:bodyPr wrap="none">
            <a:spAutoFit/>
          </a:bodyPr>
          <a:lstStyle/>
          <a:p>
            <a:pPr marL="285750" indent="-285750">
              <a:buClr>
                <a:srgbClr val="6FC4F7"/>
              </a:buClr>
              <a:buFont typeface="Arial" panose="020B0604020202020204" pitchFamily="34" charset="0"/>
              <a:buChar char="•"/>
            </a:pPr>
            <a:r>
              <a:rPr lang="en-US" altLang="zh-CN" dirty="0">
                <a:solidFill>
                  <a:srgbClr val="374154"/>
                </a:solidFill>
                <a:latin typeface="Gill Sans MT" panose="020B0502020104020203" pitchFamily="34" charset="0"/>
                <a:ea typeface="Microsoft YaHei" panose="020B0503020204020204" pitchFamily="34" charset="-122"/>
              </a:rPr>
              <a:t>Fuse</a:t>
            </a:r>
            <a:r>
              <a:rPr lang="zh-CN" altLang="en-US" dirty="0">
                <a:solidFill>
                  <a:srgbClr val="374154"/>
                </a:solidFill>
                <a:latin typeface="Gill Sans MT" panose="020B0502020104020203" pitchFamily="34" charset="0"/>
                <a:ea typeface="Microsoft YaHei" panose="020B0503020204020204" pitchFamily="34" charset="-122"/>
              </a:rPr>
              <a:t> </a:t>
            </a:r>
            <a:r>
              <a:rPr lang="en-US" altLang="zh-CN" dirty="0">
                <a:solidFill>
                  <a:srgbClr val="374154"/>
                </a:solidFill>
                <a:latin typeface="Gill Sans MT" panose="020B0502020104020203" pitchFamily="34" charset="0"/>
                <a:ea typeface="Microsoft YaHei" panose="020B0503020204020204" pitchFamily="34" charset="-122"/>
              </a:rPr>
              <a:t>Binary</a:t>
            </a:r>
            <a:r>
              <a:rPr lang="zh-CN" altLang="en-US" dirty="0">
                <a:solidFill>
                  <a:srgbClr val="374154"/>
                </a:solidFill>
                <a:latin typeface="Gill Sans MT" panose="020B0502020104020203" pitchFamily="34" charset="0"/>
                <a:ea typeface="Microsoft YaHei" panose="020B0503020204020204" pitchFamily="34" charset="-122"/>
              </a:rPr>
              <a:t> </a:t>
            </a:r>
            <a:r>
              <a:rPr lang="en-US" altLang="zh-CN" dirty="0" err="1">
                <a:solidFill>
                  <a:srgbClr val="374154"/>
                </a:solidFill>
                <a:latin typeface="Gill Sans MT" panose="020B0502020104020203" pitchFamily="34" charset="0"/>
                <a:ea typeface="Microsoft YaHei" panose="020B0503020204020204" pitchFamily="34" charset="-122"/>
              </a:rPr>
              <a:t>Eltwise</a:t>
            </a:r>
            <a:endParaRPr lang="en-US" altLang="zh-CN" dirty="0">
              <a:solidFill>
                <a:srgbClr val="374154"/>
              </a:solidFill>
              <a:latin typeface="Gill Sans MT" panose="020B0502020104020203" pitchFamily="34" charset="0"/>
              <a:ea typeface="Microsoft YaHei" panose="020B0503020204020204" pitchFamily="34" charset="-122"/>
            </a:endParaRPr>
          </a:p>
        </p:txBody>
      </p:sp>
      <p:sp>
        <p:nvSpPr>
          <p:cNvPr id="20" name="矩形 19">
            <a:extLst>
              <a:ext uri="{FF2B5EF4-FFF2-40B4-BE49-F238E27FC236}">
                <a16:creationId xmlns:a16="http://schemas.microsoft.com/office/drawing/2014/main" id="{8B8DCE1D-BFFE-A242-8241-BE55E20AD5A3}"/>
              </a:ext>
            </a:extLst>
          </p:cNvPr>
          <p:cNvSpPr/>
          <p:nvPr/>
        </p:nvSpPr>
        <p:spPr>
          <a:xfrm>
            <a:off x="4586213" y="3928882"/>
            <a:ext cx="2636619" cy="369332"/>
          </a:xfrm>
          <a:prstGeom prst="rect">
            <a:avLst/>
          </a:prstGeom>
        </p:spPr>
        <p:txBody>
          <a:bodyPr wrap="none">
            <a:spAutoFit/>
          </a:bodyPr>
          <a:lstStyle/>
          <a:p>
            <a:pPr marL="285750" indent="-285750">
              <a:buClr>
                <a:srgbClr val="6FC4F7"/>
              </a:buClr>
              <a:buFont typeface="Arial" panose="020B0604020202020204" pitchFamily="34" charset="0"/>
              <a:buChar char="•"/>
            </a:pPr>
            <a:r>
              <a:rPr lang="en-US" altLang="zh-CN" dirty="0">
                <a:solidFill>
                  <a:srgbClr val="374154"/>
                </a:solidFill>
                <a:latin typeface="Gill Sans MT" panose="020B0502020104020203" pitchFamily="34" charset="0"/>
                <a:ea typeface="Microsoft YaHei" panose="020B0503020204020204" pitchFamily="34" charset="-122"/>
              </a:rPr>
              <a:t>Fuse</a:t>
            </a:r>
            <a:r>
              <a:rPr lang="zh-CN" altLang="en-US" dirty="0">
                <a:solidFill>
                  <a:srgbClr val="374154"/>
                </a:solidFill>
                <a:latin typeface="Gill Sans MT" panose="020B0502020104020203" pitchFamily="34" charset="0"/>
                <a:ea typeface="Microsoft YaHei" panose="020B0503020204020204" pitchFamily="34" charset="-122"/>
              </a:rPr>
              <a:t> </a:t>
            </a:r>
            <a:r>
              <a:rPr lang="en-US" altLang="zh-CN" dirty="0">
                <a:solidFill>
                  <a:srgbClr val="374154"/>
                </a:solidFill>
                <a:latin typeface="Gill Sans MT" panose="020B0502020104020203" pitchFamily="34" charset="0"/>
                <a:ea typeface="Microsoft YaHei" panose="020B0503020204020204" pitchFamily="34" charset="-122"/>
              </a:rPr>
              <a:t>Matmul</a:t>
            </a:r>
            <a:r>
              <a:rPr lang="zh-CN" altLang="en-US" dirty="0">
                <a:solidFill>
                  <a:srgbClr val="374154"/>
                </a:solidFill>
                <a:latin typeface="Gill Sans MT" panose="020B0502020104020203" pitchFamily="34" charset="0"/>
                <a:ea typeface="Microsoft YaHei" panose="020B0503020204020204" pitchFamily="34" charset="-122"/>
              </a:rPr>
              <a:t> </a:t>
            </a:r>
            <a:r>
              <a:rPr lang="en-US" altLang="zh-CN" dirty="0">
                <a:solidFill>
                  <a:srgbClr val="374154"/>
                </a:solidFill>
                <a:latin typeface="Gill Sans MT" panose="020B0502020104020203" pitchFamily="34" charset="0"/>
                <a:ea typeface="Microsoft YaHei" panose="020B0503020204020204" pitchFamily="34" charset="-122"/>
              </a:rPr>
              <a:t>Transpose</a:t>
            </a:r>
          </a:p>
        </p:txBody>
      </p:sp>
      <p:sp>
        <p:nvSpPr>
          <p:cNvPr id="21" name="矩形 20">
            <a:extLst>
              <a:ext uri="{FF2B5EF4-FFF2-40B4-BE49-F238E27FC236}">
                <a16:creationId xmlns:a16="http://schemas.microsoft.com/office/drawing/2014/main" id="{968E9729-DC61-2A49-B30C-E8F96FAD3476}"/>
              </a:ext>
            </a:extLst>
          </p:cNvPr>
          <p:cNvSpPr/>
          <p:nvPr/>
        </p:nvSpPr>
        <p:spPr>
          <a:xfrm>
            <a:off x="1041703" y="4509120"/>
            <a:ext cx="1604927" cy="369332"/>
          </a:xfrm>
          <a:prstGeom prst="rect">
            <a:avLst/>
          </a:prstGeom>
        </p:spPr>
        <p:txBody>
          <a:bodyPr wrap="none">
            <a:spAutoFit/>
          </a:bodyPr>
          <a:lstStyle/>
          <a:p>
            <a:pPr marL="285750" indent="-285750">
              <a:buClr>
                <a:srgbClr val="6FC4F7"/>
              </a:buClr>
              <a:buFont typeface="Arial" panose="020B0604020202020204" pitchFamily="34" charset="0"/>
              <a:buChar char="•"/>
            </a:pPr>
            <a:r>
              <a:rPr lang="en-US" altLang="zh-CN" dirty="0">
                <a:solidFill>
                  <a:srgbClr val="374154"/>
                </a:solidFill>
                <a:latin typeface="Gill Sans MT" panose="020B0502020104020203" pitchFamily="34" charset="0"/>
                <a:ea typeface="Microsoft YaHei" panose="020B0503020204020204" pitchFamily="34" charset="-122"/>
              </a:rPr>
              <a:t>Fuse</a:t>
            </a:r>
            <a:r>
              <a:rPr lang="zh-CN" altLang="en-US" dirty="0">
                <a:solidFill>
                  <a:srgbClr val="374154"/>
                </a:solidFill>
                <a:latin typeface="Gill Sans MT" panose="020B0502020104020203" pitchFamily="34" charset="0"/>
                <a:ea typeface="Microsoft YaHei" panose="020B0503020204020204" pitchFamily="34" charset="-122"/>
              </a:rPr>
              <a:t> </a:t>
            </a:r>
            <a:r>
              <a:rPr lang="en-US" altLang="zh-CN" dirty="0">
                <a:solidFill>
                  <a:srgbClr val="374154"/>
                </a:solidFill>
                <a:latin typeface="Gill Sans MT" panose="020B0502020104020203" pitchFamily="34" charset="0"/>
                <a:ea typeface="Microsoft YaHei" panose="020B0503020204020204" pitchFamily="34" charset="-122"/>
              </a:rPr>
              <a:t>PReLU</a:t>
            </a:r>
          </a:p>
        </p:txBody>
      </p:sp>
    </p:spTree>
    <p:extLst>
      <p:ext uri="{BB962C8B-B14F-4D97-AF65-F5344CB8AC3E}">
        <p14:creationId xmlns:p14="http://schemas.microsoft.com/office/powerpoint/2010/main" val="74524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a:extLst>
              <a:ext uri="{FF2B5EF4-FFF2-40B4-BE49-F238E27FC236}">
                <a16:creationId xmlns:a16="http://schemas.microsoft.com/office/drawing/2014/main" id="{87A17C5E-B544-7344-BBE7-191663C2136A}"/>
              </a:ext>
            </a:extLst>
          </p:cNvPr>
          <p:cNvSpPr>
            <a:spLocks noGrp="1"/>
          </p:cNvSpPr>
          <p:nvPr>
            <p:ph type="title"/>
          </p:nvPr>
        </p:nvSpPr>
        <p:spPr>
          <a:xfrm>
            <a:off x="1129829" y="679570"/>
            <a:ext cx="10457279" cy="589190"/>
          </a:xfrm>
        </p:spPr>
        <p:txBody>
          <a:bodyPr/>
          <a:lstStyle/>
          <a:p>
            <a:r>
              <a:rPr lang="en-US" altLang="zh-CN" dirty="0"/>
              <a:t>Extended Graph Optimizations</a:t>
            </a:r>
            <a:r>
              <a:rPr lang="zh-CN" altLang="en-US" dirty="0"/>
              <a:t> 其他图优化</a:t>
            </a:r>
          </a:p>
        </p:txBody>
      </p:sp>
      <p:sp>
        <p:nvSpPr>
          <p:cNvPr id="9" name="椭圆 8">
            <a:extLst>
              <a:ext uri="{FF2B5EF4-FFF2-40B4-BE49-F238E27FC236}">
                <a16:creationId xmlns:a16="http://schemas.microsoft.com/office/drawing/2014/main" id="{55B77F69-8F9C-3F49-81B2-BFD282BCD389}"/>
              </a:ext>
            </a:extLst>
          </p:cNvPr>
          <p:cNvSpPr/>
          <p:nvPr/>
        </p:nvSpPr>
        <p:spPr bwMode="auto">
          <a:xfrm>
            <a:off x="609655" y="715743"/>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2400" b="1" dirty="0">
                <a:solidFill>
                  <a:schemeClr val="bg1"/>
                </a:solidFill>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pic>
        <p:nvPicPr>
          <p:cNvPr id="10" name="图片 9">
            <a:extLst>
              <a:ext uri="{FF2B5EF4-FFF2-40B4-BE49-F238E27FC236}">
                <a16:creationId xmlns:a16="http://schemas.microsoft.com/office/drawing/2014/main" id="{C96A9C12-3407-7F43-8607-926E226D34A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76982" y="2276872"/>
            <a:ext cx="9842797" cy="1755789"/>
          </a:xfrm>
          <a:prstGeom prst="rect">
            <a:avLst/>
          </a:prstGeom>
        </p:spPr>
      </p:pic>
    </p:spTree>
    <p:extLst>
      <p:ext uri="{BB962C8B-B14F-4D97-AF65-F5344CB8AC3E}">
        <p14:creationId xmlns:p14="http://schemas.microsoft.com/office/powerpoint/2010/main" val="4159822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28829-C90F-3A48-BC7F-B83D527B526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89AC80D-27C5-D540-8F74-F75B7B3E84E8}"/>
              </a:ext>
            </a:extLst>
          </p:cNvPr>
          <p:cNvSpPr>
            <a:spLocks noGrp="1"/>
          </p:cNvSpPr>
          <p:nvPr>
            <p:ph sz="half" idx="1"/>
          </p:nvPr>
        </p:nvSpPr>
        <p:spPr/>
        <p:txBody>
          <a:bodyPr/>
          <a:lstStyle/>
          <a:p>
            <a:endParaRPr kumimoji="1" lang="zh-CN" altLang="en-US"/>
          </a:p>
        </p:txBody>
      </p:sp>
      <p:sp>
        <p:nvSpPr>
          <p:cNvPr id="4" name="内容占位符 3">
            <a:extLst>
              <a:ext uri="{FF2B5EF4-FFF2-40B4-BE49-F238E27FC236}">
                <a16:creationId xmlns:a16="http://schemas.microsoft.com/office/drawing/2014/main" id="{3CAED77B-E1FD-5641-8A15-F4E9BE5FFAA4}"/>
              </a:ext>
            </a:extLst>
          </p:cNvPr>
          <p:cNvSpPr>
            <a:spLocks noGrp="1"/>
          </p:cNvSpPr>
          <p:nvPr>
            <p:ph sz="half" idx="10"/>
          </p:nvPr>
        </p:nvSpPr>
        <p:spPr/>
        <p:txBody>
          <a:bodyPr/>
          <a:lstStyle/>
          <a:p>
            <a:endParaRPr kumimoji="1" lang="zh-CN" altLang="en-US"/>
          </a:p>
        </p:txBody>
      </p:sp>
      <p:pic>
        <p:nvPicPr>
          <p:cNvPr id="5" name="图片 4">
            <a:extLst>
              <a:ext uri="{FF2B5EF4-FFF2-40B4-BE49-F238E27FC236}">
                <a16:creationId xmlns:a16="http://schemas.microsoft.com/office/drawing/2014/main" id="{E894F68D-8F7F-5549-968B-6F51C1F1D61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332165"/>
            <a:ext cx="12196763" cy="6193669"/>
          </a:xfrm>
          <a:prstGeom prst="rect">
            <a:avLst/>
          </a:prstGeom>
        </p:spPr>
      </p:pic>
    </p:spTree>
    <p:extLst>
      <p:ext uri="{BB962C8B-B14F-4D97-AF65-F5344CB8AC3E}">
        <p14:creationId xmlns:p14="http://schemas.microsoft.com/office/powerpoint/2010/main" val="1470867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计算图优化</a:t>
            </a:r>
            <a:endPar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endParaRPr>
          </a:p>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详解 </a:t>
            </a:r>
            <a:r>
              <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(III)</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286034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4936D4F-1B7D-AE45-AAC4-E28B5B400D9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5813" y="581371"/>
            <a:ext cx="10033967" cy="5563220"/>
          </a:xfrm>
          <a:prstGeom prst="rect">
            <a:avLst/>
          </a:prstGeom>
        </p:spPr>
      </p:pic>
    </p:spTree>
    <p:extLst>
      <p:ext uri="{BB962C8B-B14F-4D97-AF65-F5344CB8AC3E}">
        <p14:creationId xmlns:p14="http://schemas.microsoft.com/office/powerpoint/2010/main" val="2419301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BA3B3-61AC-FF4D-A0B6-7F76BD24EDC6}"/>
              </a:ext>
            </a:extLst>
          </p:cNvPr>
          <p:cNvSpPr>
            <a:spLocks noGrp="1"/>
          </p:cNvSpPr>
          <p:nvPr>
            <p:ph type="title"/>
          </p:nvPr>
        </p:nvSpPr>
        <p:spPr/>
        <p:txBody>
          <a:bodyPr/>
          <a:lstStyle/>
          <a:p>
            <a:r>
              <a:rPr kumimoji="1" lang="zh-CN" altLang="en-US" dirty="0"/>
              <a:t>数据转换节点</a:t>
            </a:r>
          </a:p>
        </p:txBody>
      </p:sp>
      <p:pic>
        <p:nvPicPr>
          <p:cNvPr id="6" name="图片 5">
            <a:extLst>
              <a:ext uri="{FF2B5EF4-FFF2-40B4-BE49-F238E27FC236}">
                <a16:creationId xmlns:a16="http://schemas.microsoft.com/office/drawing/2014/main" id="{31FA0764-2C9A-3E49-9F9E-6709C993BA1B}"/>
              </a:ext>
            </a:extLst>
          </p:cNvPr>
          <p:cNvPicPr>
            <a:picLocks noChangeAspect="1"/>
          </p:cNvPicPr>
          <p:nvPr/>
        </p:nvPicPr>
        <p:blipFill>
          <a:blip r:embed="rId2"/>
          <a:stretch>
            <a:fillRect/>
          </a:stretch>
        </p:blipFill>
        <p:spPr>
          <a:xfrm>
            <a:off x="1201837" y="1802620"/>
            <a:ext cx="4000500" cy="3911600"/>
          </a:xfrm>
          <a:prstGeom prst="rect">
            <a:avLst/>
          </a:prstGeom>
        </p:spPr>
      </p:pic>
      <p:pic>
        <p:nvPicPr>
          <p:cNvPr id="7" name="图片 6">
            <a:extLst>
              <a:ext uri="{FF2B5EF4-FFF2-40B4-BE49-F238E27FC236}">
                <a16:creationId xmlns:a16="http://schemas.microsoft.com/office/drawing/2014/main" id="{84695943-A276-904A-90EB-482C3365985E}"/>
              </a:ext>
            </a:extLst>
          </p:cNvPr>
          <p:cNvPicPr>
            <a:picLocks noChangeAspect="1"/>
          </p:cNvPicPr>
          <p:nvPr/>
        </p:nvPicPr>
        <p:blipFill>
          <a:blip r:embed="rId3"/>
          <a:stretch>
            <a:fillRect/>
          </a:stretch>
        </p:blipFill>
        <p:spPr>
          <a:xfrm>
            <a:off x="6791102" y="1802620"/>
            <a:ext cx="3987800" cy="3911600"/>
          </a:xfrm>
          <a:prstGeom prst="rect">
            <a:avLst/>
          </a:prstGeom>
        </p:spPr>
      </p:pic>
    </p:spTree>
    <p:extLst>
      <p:ext uri="{BB962C8B-B14F-4D97-AF65-F5344CB8AC3E}">
        <p14:creationId xmlns:p14="http://schemas.microsoft.com/office/powerpoint/2010/main" val="2132730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5EA36B9-28C3-1449-8F06-92245CDEF511}"/>
              </a:ext>
            </a:extLst>
          </p:cNvPr>
          <p:cNvSpPr>
            <a:spLocks noGrp="1"/>
          </p:cNvSpPr>
          <p:nvPr>
            <p:ph type="title"/>
          </p:nvPr>
        </p:nvSpPr>
        <p:spPr/>
        <p:txBody>
          <a:bodyPr/>
          <a:lstStyle/>
          <a:p>
            <a:r>
              <a:rPr lang="zh-CN" altLang="en-US" dirty="0"/>
              <a:t>常见数据转换节点</a:t>
            </a:r>
          </a:p>
        </p:txBody>
      </p:sp>
      <p:pic>
        <p:nvPicPr>
          <p:cNvPr id="3" name="图片 2">
            <a:extLst>
              <a:ext uri="{FF2B5EF4-FFF2-40B4-BE49-F238E27FC236}">
                <a16:creationId xmlns:a16="http://schemas.microsoft.com/office/drawing/2014/main" id="{6D75A594-92D9-E849-8B14-8AB8F78569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6942" y="1628800"/>
            <a:ext cx="10562878" cy="4187464"/>
          </a:xfrm>
          <a:prstGeom prst="rect">
            <a:avLst/>
          </a:prstGeom>
        </p:spPr>
      </p:pic>
    </p:spTree>
    <p:extLst>
      <p:ext uri="{BB962C8B-B14F-4D97-AF65-F5344CB8AC3E}">
        <p14:creationId xmlns:p14="http://schemas.microsoft.com/office/powerpoint/2010/main" val="257278360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4936D4F-1B7D-AE45-AAC4-E28B5B400D9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5813" y="581371"/>
            <a:ext cx="10033967" cy="5563220"/>
          </a:xfrm>
          <a:prstGeom prst="rect">
            <a:avLst/>
          </a:prstGeom>
        </p:spPr>
      </p:pic>
    </p:spTree>
    <p:extLst>
      <p:ext uri="{BB962C8B-B14F-4D97-AF65-F5344CB8AC3E}">
        <p14:creationId xmlns:p14="http://schemas.microsoft.com/office/powerpoint/2010/main" val="55843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8E424A-69FD-C54B-A4F6-F6F001216973}"/>
              </a:ext>
            </a:extLst>
          </p:cNvPr>
          <p:cNvSpPr>
            <a:spLocks noGrp="1"/>
          </p:cNvSpPr>
          <p:nvPr>
            <p:ph type="title"/>
          </p:nvPr>
        </p:nvSpPr>
        <p:spPr/>
        <p:txBody>
          <a:bodyPr/>
          <a:lstStyle/>
          <a:p>
            <a:r>
              <a:rPr lang="zh-CN" altLang="en-US" dirty="0"/>
              <a:t>内存优化方法</a:t>
            </a:r>
          </a:p>
        </p:txBody>
      </p:sp>
      <p:pic>
        <p:nvPicPr>
          <p:cNvPr id="6" name="图片 5">
            <a:extLst>
              <a:ext uri="{FF2B5EF4-FFF2-40B4-BE49-F238E27FC236}">
                <a16:creationId xmlns:a16="http://schemas.microsoft.com/office/drawing/2014/main" id="{FBC581BA-D8B2-864B-AD29-EBB62DD66AE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1797" y="2780928"/>
            <a:ext cx="10630624" cy="3511646"/>
          </a:xfrm>
          <a:prstGeom prst="rect">
            <a:avLst/>
          </a:prstGeom>
        </p:spPr>
      </p:pic>
      <p:sp>
        <p:nvSpPr>
          <p:cNvPr id="5" name="内容占位符 4">
            <a:extLst>
              <a:ext uri="{FF2B5EF4-FFF2-40B4-BE49-F238E27FC236}">
                <a16:creationId xmlns:a16="http://schemas.microsoft.com/office/drawing/2014/main" id="{816513C1-F958-2E48-9BEE-0E55118BF941}"/>
              </a:ext>
            </a:extLst>
          </p:cNvPr>
          <p:cNvSpPr>
            <a:spLocks noGrp="1"/>
          </p:cNvSpPr>
          <p:nvPr>
            <p:ph sz="half" idx="1"/>
          </p:nvPr>
        </p:nvSpPr>
        <p:spPr>
          <a:xfrm>
            <a:off x="623635" y="1412776"/>
            <a:ext cx="10963473" cy="1512168"/>
          </a:xfrm>
        </p:spPr>
        <p:txBody>
          <a:bodyPr/>
          <a:lstStyle/>
          <a:p>
            <a:pPr>
              <a:lnSpc>
                <a:spcPct val="150000"/>
              </a:lnSpc>
            </a:pPr>
            <a:r>
              <a:rPr lang="en-US" altLang="zh-CN" sz="1800" dirty="0">
                <a:latin typeface="Gill Sans MT" panose="020B0502020104020203" pitchFamily="34" charset="0"/>
              </a:rPr>
              <a:t>Inplace operation</a:t>
            </a:r>
            <a:r>
              <a:rPr lang="zh-CN" altLang="en-US" sz="1800" dirty="0">
                <a:latin typeface="Gill Sans MT" panose="020B0502020104020203" pitchFamily="34" charset="0"/>
              </a:rPr>
              <a:t>：如果一块内存不再需要，且下一个操作是</a:t>
            </a:r>
            <a:r>
              <a:rPr lang="en-US" altLang="zh-CN" sz="1800" dirty="0">
                <a:latin typeface="Gill Sans MT" panose="020B0502020104020203" pitchFamily="34" charset="0"/>
              </a:rPr>
              <a:t>element-wise</a:t>
            </a:r>
            <a:r>
              <a:rPr lang="zh-CN" altLang="en-US" sz="1800" dirty="0">
                <a:latin typeface="Gill Sans MT" panose="020B0502020104020203" pitchFamily="34" charset="0"/>
              </a:rPr>
              <a:t>，可以原地覆盖内存</a:t>
            </a:r>
            <a:endParaRPr lang="en-US" altLang="zh-CN" sz="1800" dirty="0">
              <a:latin typeface="Gill Sans MT" panose="020B0502020104020203" pitchFamily="34" charset="0"/>
            </a:endParaRPr>
          </a:p>
          <a:p>
            <a:pPr>
              <a:lnSpc>
                <a:spcPct val="150000"/>
              </a:lnSpc>
            </a:pPr>
            <a:r>
              <a:rPr lang="en-US" altLang="zh-CN" sz="1800" dirty="0">
                <a:latin typeface="Gill Sans MT" panose="020B0502020104020203" pitchFamily="34" charset="0"/>
              </a:rPr>
              <a:t>Memory sharing</a:t>
            </a:r>
            <a:r>
              <a:rPr lang="zh-CN" altLang="en-US" sz="1800" dirty="0">
                <a:latin typeface="Gill Sans MT" panose="020B0502020104020203" pitchFamily="34" charset="0"/>
              </a:rPr>
              <a:t>：两个数据使用内存大小相同，且有一个数据参与计算后不再需要，后一个数据可以覆盖前一个数据</a:t>
            </a:r>
          </a:p>
        </p:txBody>
      </p:sp>
    </p:spTree>
    <p:extLst>
      <p:ext uri="{BB962C8B-B14F-4D97-AF65-F5344CB8AC3E}">
        <p14:creationId xmlns:p14="http://schemas.microsoft.com/office/powerpoint/2010/main" val="4081429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738320" cy="4739402"/>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推理系统架构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推理引擎叫故</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低比特量化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模型剪枝</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知识蒸馏</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rgbClr val="374154"/>
                </a:solidFill>
                <a:latin typeface="Gill Sans MT" panose="020B0502020104020203" pitchFamily="34" charset="0"/>
              </a:rPr>
              <a:t>模型转换与优化</a:t>
            </a:r>
            <a:endParaRPr lang="en-US" altLang="zh-CN" sz="2400" b="1"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架构与流程</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模型转换技术</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计算图优化</a:t>
            </a:r>
            <a:endParaRPr lang="en-US" altLang="zh-CN" sz="2000" dirty="0">
              <a:solidFill>
                <a:srgbClr val="374154"/>
              </a:solidFill>
              <a:latin typeface="Gill Sans MT" panose="020B0502020104020203" pitchFamily="34" charset="0"/>
            </a:endParaRPr>
          </a:p>
          <a:p>
            <a:pPr marL="457200" lvl="1" indent="-457200">
              <a:lnSpc>
                <a:spcPct val="130000"/>
              </a:lnSpc>
              <a:spcAft>
                <a:spcPts val="600"/>
              </a:spcAft>
              <a:buFont typeface="+mj-lt"/>
              <a:buAutoNum type="arabicPeriod" startAt="5"/>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与在线优化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动态</a:t>
            </a:r>
            <a:r>
              <a:rPr lang="en-US" altLang="zh-CN" sz="2000" dirty="0">
                <a:solidFill>
                  <a:schemeClr val="bg1">
                    <a:lumMod val="75000"/>
                  </a:schemeClr>
                </a:solidFill>
                <a:latin typeface="Gill Sans MT" panose="020B0502020104020203" pitchFamily="34" charset="0"/>
              </a:rPr>
              <a:t>batch</a:t>
            </a: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bin</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Packing</a:t>
            </a: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多副本并行</a:t>
            </a:r>
            <a:endParaRPr lang="en-US" altLang="zh-CN" sz="2000"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9403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计算图优化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Challenges and Architecture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挑战与架构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graph</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Optimization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计算图优化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Example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ONNX</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Runtime</a:t>
            </a:r>
            <a:r>
              <a:rPr lang="zh-CN" altLang="en-US" sz="2000" dirty="0">
                <a:solidFill>
                  <a:srgbClr val="374154"/>
                </a:solidFill>
                <a:latin typeface="Gill Sans MT" panose="020B0502020104020203" pitchFamily="34" charset="0"/>
              </a:rPr>
              <a:t> 图优化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Optimize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Details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计算图优化详解</a:t>
            </a:r>
            <a:endParaRPr lang="en-US" altLang="zh-CN" sz="2000" dirty="0">
              <a:solidFill>
                <a:srgbClr val="374154"/>
              </a:solidFill>
              <a:latin typeface="Gill Sans MT" panose="020B0502020104020203" pitchFamily="34" charset="0"/>
            </a:endParaRPr>
          </a:p>
          <a:p>
            <a:pPr lvl="2">
              <a:buFont typeface="Arial" panose="020B0604020202020204" pitchFamily="34" charset="0"/>
              <a:buChar char="•"/>
            </a:pPr>
            <a:endParaRPr lang="en-US" altLang="zh-CN" sz="2000" dirty="0">
              <a:solidFill>
                <a:srgbClr val="374154"/>
              </a:solidFill>
              <a:latin typeface="Gill Sans MT" panose="020B0502020104020203" pitchFamily="34" charset="0"/>
            </a:endParaRPr>
          </a:p>
        </p:txBody>
      </p:sp>
      <p:sp>
        <p:nvSpPr>
          <p:cNvPr id="2" name="右大括号 1">
            <a:extLst>
              <a:ext uri="{FF2B5EF4-FFF2-40B4-BE49-F238E27FC236}">
                <a16:creationId xmlns:a16="http://schemas.microsoft.com/office/drawing/2014/main" id="{99795B60-40CB-C446-9A1E-CCEFBB9319A9}"/>
              </a:ext>
            </a:extLst>
          </p:cNvPr>
          <p:cNvSpPr/>
          <p:nvPr/>
        </p:nvSpPr>
        <p:spPr bwMode="auto">
          <a:xfrm>
            <a:off x="7034485" y="4149080"/>
            <a:ext cx="216024" cy="360040"/>
          </a:xfrm>
          <a:prstGeom prst="rightBrace">
            <a:avLst/>
          </a:prstGeom>
          <a:ln w="5715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1136257699">
                  <a:custGeom>
                    <a:avLst/>
                    <a:gdLst>
                      <a:gd name="connsiteX0" fmla="*/ 0 w 216024"/>
                      <a:gd name="connsiteY0" fmla="*/ 0 h 360040"/>
                      <a:gd name="connsiteX1" fmla="*/ 108012 w 216024"/>
                      <a:gd name="connsiteY1" fmla="*/ 18001 h 360040"/>
                      <a:gd name="connsiteX2" fmla="*/ 108012 w 216024"/>
                      <a:gd name="connsiteY2" fmla="*/ 162019 h 360040"/>
                      <a:gd name="connsiteX3" fmla="*/ 216024 w 216024"/>
                      <a:gd name="connsiteY3" fmla="*/ 180020 h 360040"/>
                      <a:gd name="connsiteX4" fmla="*/ 108012 w 216024"/>
                      <a:gd name="connsiteY4" fmla="*/ 198021 h 360040"/>
                      <a:gd name="connsiteX5" fmla="*/ 108012 w 216024"/>
                      <a:gd name="connsiteY5" fmla="*/ 342039 h 360040"/>
                      <a:gd name="connsiteX6" fmla="*/ 0 w 216024"/>
                      <a:gd name="connsiteY6" fmla="*/ 360040 h 360040"/>
                      <a:gd name="connsiteX7" fmla="*/ 0 w 216024"/>
                      <a:gd name="connsiteY7" fmla="*/ 0 h 360040"/>
                      <a:gd name="connsiteX0" fmla="*/ 0 w 216024"/>
                      <a:gd name="connsiteY0" fmla="*/ 0 h 360040"/>
                      <a:gd name="connsiteX1" fmla="*/ 108012 w 216024"/>
                      <a:gd name="connsiteY1" fmla="*/ 18001 h 360040"/>
                      <a:gd name="connsiteX2" fmla="*/ 108012 w 216024"/>
                      <a:gd name="connsiteY2" fmla="*/ 162019 h 360040"/>
                      <a:gd name="connsiteX3" fmla="*/ 216024 w 216024"/>
                      <a:gd name="connsiteY3" fmla="*/ 180020 h 360040"/>
                      <a:gd name="connsiteX4" fmla="*/ 108012 w 216024"/>
                      <a:gd name="connsiteY4" fmla="*/ 198021 h 360040"/>
                      <a:gd name="connsiteX5" fmla="*/ 108012 w 216024"/>
                      <a:gd name="connsiteY5" fmla="*/ 342039 h 360040"/>
                      <a:gd name="connsiteX6" fmla="*/ 0 w 216024"/>
                      <a:gd name="connsiteY6" fmla="*/ 360040 h 36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24" h="360040" stroke="0" extrusionOk="0">
                        <a:moveTo>
                          <a:pt x="0" y="0"/>
                        </a:moveTo>
                        <a:cubicBezTo>
                          <a:pt x="60737" y="-962"/>
                          <a:pt x="105894" y="9258"/>
                          <a:pt x="108012" y="18001"/>
                        </a:cubicBezTo>
                        <a:cubicBezTo>
                          <a:pt x="109452" y="69533"/>
                          <a:pt x="107044" y="94413"/>
                          <a:pt x="108012" y="162019"/>
                        </a:cubicBezTo>
                        <a:cubicBezTo>
                          <a:pt x="107563" y="180123"/>
                          <a:pt x="163620" y="186517"/>
                          <a:pt x="216024" y="180020"/>
                        </a:cubicBezTo>
                        <a:cubicBezTo>
                          <a:pt x="156259" y="181288"/>
                          <a:pt x="108341" y="188522"/>
                          <a:pt x="108012" y="198021"/>
                        </a:cubicBezTo>
                        <a:cubicBezTo>
                          <a:pt x="102310" y="227594"/>
                          <a:pt x="115146" y="298564"/>
                          <a:pt x="108012" y="342039"/>
                        </a:cubicBezTo>
                        <a:cubicBezTo>
                          <a:pt x="98425" y="350937"/>
                          <a:pt x="67132" y="355876"/>
                          <a:pt x="0" y="360040"/>
                        </a:cubicBezTo>
                        <a:cubicBezTo>
                          <a:pt x="14758" y="248251"/>
                          <a:pt x="3400" y="79644"/>
                          <a:pt x="0" y="0"/>
                        </a:cubicBezTo>
                        <a:close/>
                      </a:path>
                      <a:path w="216024" h="360040" fill="none" extrusionOk="0">
                        <a:moveTo>
                          <a:pt x="0" y="0"/>
                        </a:moveTo>
                        <a:cubicBezTo>
                          <a:pt x="57369" y="624"/>
                          <a:pt x="107923" y="8488"/>
                          <a:pt x="108012" y="18001"/>
                        </a:cubicBezTo>
                        <a:cubicBezTo>
                          <a:pt x="113505" y="70652"/>
                          <a:pt x="112251" y="128492"/>
                          <a:pt x="108012" y="162019"/>
                        </a:cubicBezTo>
                        <a:cubicBezTo>
                          <a:pt x="108392" y="170063"/>
                          <a:pt x="151321" y="171945"/>
                          <a:pt x="216024" y="180020"/>
                        </a:cubicBezTo>
                        <a:cubicBezTo>
                          <a:pt x="156816" y="178185"/>
                          <a:pt x="108084" y="188828"/>
                          <a:pt x="108012" y="198021"/>
                        </a:cubicBezTo>
                        <a:cubicBezTo>
                          <a:pt x="108908" y="240185"/>
                          <a:pt x="111330" y="272405"/>
                          <a:pt x="108012" y="342039"/>
                        </a:cubicBezTo>
                        <a:cubicBezTo>
                          <a:pt x="101016" y="346730"/>
                          <a:pt x="59508" y="358395"/>
                          <a:pt x="0" y="36004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6D8DE510-9647-9141-BDC3-FDE20CCBC3C9}"/>
              </a:ext>
            </a:extLst>
          </p:cNvPr>
          <p:cNvSpPr/>
          <p:nvPr/>
        </p:nvSpPr>
        <p:spPr bwMode="auto">
          <a:xfrm>
            <a:off x="7682557" y="3625868"/>
            <a:ext cx="1944216" cy="1207402"/>
          </a:xfrm>
          <a:prstGeom prst="rect">
            <a:avLst/>
          </a:prstGeom>
          <a:solidFill>
            <a:srgbClr val="C00000"/>
          </a:solidFill>
          <a:ln>
            <a:noFill/>
          </a:ln>
          <a:effectLst/>
        </p:spPr>
        <p:txBody>
          <a:bodyPr vert="horz" wrap="square" lIns="91440" tIns="45720" rIns="91440" bIns="45720" numCol="1" rtlCol="0" anchor="ctr" anchorCtr="0" compatLnSpc="1">
            <a:prstTxWarp prst="textNoShape">
              <a:avLst/>
            </a:prstTxWarp>
          </a:bodyPr>
          <a:lstStyle/>
          <a:p>
            <a:pPr marL="342900" marR="0" indent="-342900"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lang="zh-CN" altLang="en-US" sz="2000" b="1" dirty="0">
                <a:solidFill>
                  <a:schemeClr val="bg1"/>
                </a:solidFill>
                <a:latin typeface="Gill Sans MT" panose="020B0502020104020203" pitchFamily="34" charset="0"/>
                <a:ea typeface="Microsoft YaHei" panose="020B0503020204020204" pitchFamily="34" charset="-122"/>
              </a:rPr>
              <a:t>代数简化</a:t>
            </a:r>
            <a:endParaRPr lang="en-US" altLang="zh-CN" sz="2000" b="1" dirty="0">
              <a:solidFill>
                <a:schemeClr val="bg1"/>
              </a:solidFill>
              <a:latin typeface="Gill Sans MT" panose="020B0502020104020203" pitchFamily="34" charset="0"/>
              <a:ea typeface="Microsoft YaHei" panose="020B0503020204020204" pitchFamily="34" charset="-122"/>
            </a:endParaRPr>
          </a:p>
          <a:p>
            <a:pPr marL="342900" marR="0" indent="-342900"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lang="zh-CN" altLang="en-US" sz="2000" b="1" dirty="0">
                <a:solidFill>
                  <a:schemeClr val="bg1"/>
                </a:solidFill>
                <a:latin typeface="Gill Sans MT" panose="020B0502020104020203" pitchFamily="34" charset="0"/>
                <a:ea typeface="Microsoft YaHei" panose="020B0503020204020204" pitchFamily="34" charset="-122"/>
              </a:rPr>
              <a:t>算子优化</a:t>
            </a:r>
            <a:endPar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3126351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图优化方式</a:t>
            </a:r>
            <a:endParaRPr lang="en-US" dirty="0"/>
          </a:p>
        </p:txBody>
      </p:sp>
      <p:sp>
        <p:nvSpPr>
          <p:cNvPr id="6" name="Text Placeholder 5"/>
          <p:cNvSpPr>
            <a:spLocks noGrp="1"/>
          </p:cNvSpPr>
          <p:nvPr>
            <p:ph sz="half" idx="1"/>
          </p:nvPr>
        </p:nvSpPr>
        <p:spPr>
          <a:xfrm>
            <a:off x="985813" y="1412776"/>
            <a:ext cx="10601295" cy="4608512"/>
          </a:xfrm>
        </p:spPr>
        <p:txBody>
          <a:bodyPr/>
          <a:lstStyle/>
          <a:p>
            <a:pPr marL="457200" indent="-457200">
              <a:lnSpc>
                <a:spcPct val="150000"/>
              </a:lnSpc>
              <a:buFont typeface="+mj-lt"/>
              <a:buAutoNum type="arabicPeriod"/>
            </a:pPr>
            <a:r>
              <a:rPr lang="en-US" altLang="zh-CN" b="1" dirty="0">
                <a:latin typeface="Gill Sans MT" panose="020B0502020104020203" pitchFamily="34" charset="0"/>
              </a:rPr>
              <a:t>Basic:</a:t>
            </a:r>
            <a:r>
              <a:rPr lang="en-US" altLang="zh-CN" dirty="0">
                <a:latin typeface="Gill Sans MT" panose="020B0502020104020203" pitchFamily="34" charset="0"/>
              </a:rPr>
              <a:t> </a:t>
            </a:r>
            <a:r>
              <a:rPr lang="zh-CN" altLang="en-US" dirty="0">
                <a:latin typeface="Gill Sans MT" panose="020B0502020104020203" pitchFamily="34" charset="0"/>
              </a:rPr>
              <a:t>基础优化涵盖了所有保留计算图语义的修改，如：</a:t>
            </a:r>
            <a:r>
              <a:rPr lang="en-US" altLang="zh-CN" dirty="0">
                <a:latin typeface="Gill Sans MT" panose="020B0502020104020203" pitchFamily="34" charset="0"/>
              </a:rPr>
              <a:t>O1</a:t>
            </a:r>
            <a:r>
              <a:rPr lang="zh-CN" altLang="en-US" dirty="0">
                <a:latin typeface="Gill Sans MT" panose="020B0502020104020203" pitchFamily="34" charset="0"/>
              </a:rPr>
              <a:t>常量折叠、</a:t>
            </a:r>
            <a:r>
              <a:rPr lang="en-US" altLang="zh-CN" dirty="0">
                <a:latin typeface="Gill Sans MT" panose="020B0502020104020203" pitchFamily="34" charset="0"/>
              </a:rPr>
              <a:t>O2</a:t>
            </a:r>
            <a:r>
              <a:rPr lang="zh-CN" altLang="en-US" dirty="0">
                <a:latin typeface="Gill Sans MT" panose="020B0502020104020203" pitchFamily="34" charset="0"/>
              </a:rPr>
              <a:t>冗余节点消除和</a:t>
            </a:r>
            <a:r>
              <a:rPr lang="en-US" altLang="zh-CN" dirty="0">
                <a:latin typeface="Gill Sans MT" panose="020B0502020104020203" pitchFamily="34" charset="0"/>
              </a:rPr>
              <a:t>O3</a:t>
            </a:r>
            <a:r>
              <a:rPr lang="zh-CN" altLang="en-US" dirty="0">
                <a:latin typeface="Gill Sans MT" panose="020B0502020104020203" pitchFamily="34" charset="0"/>
              </a:rPr>
              <a:t>有限数量的算子融合。</a:t>
            </a:r>
          </a:p>
          <a:p>
            <a:pPr marL="457200" indent="-457200">
              <a:lnSpc>
                <a:spcPct val="150000"/>
              </a:lnSpc>
              <a:buFont typeface="+mj-lt"/>
              <a:buAutoNum type="arabicPeriod"/>
            </a:pPr>
            <a:r>
              <a:rPr lang="en-US" altLang="zh-CN" b="1" dirty="0">
                <a:latin typeface="Gill Sans MT" panose="020B0502020104020203" pitchFamily="34" charset="0"/>
              </a:rPr>
              <a:t>Extended: </a:t>
            </a:r>
            <a:r>
              <a:rPr lang="zh-CN" altLang="en-US" dirty="0">
                <a:latin typeface="Gill Sans MT" panose="020B0502020104020203" pitchFamily="34" charset="0"/>
              </a:rPr>
              <a:t>扩展优化仅在运行特定后端，如 </a:t>
            </a:r>
            <a:r>
              <a:rPr lang="en-US" altLang="zh-CN" dirty="0">
                <a:latin typeface="Gill Sans MT" panose="020B0502020104020203" pitchFamily="34" charset="0"/>
              </a:rPr>
              <a:t>CPU</a:t>
            </a:r>
            <a:r>
              <a:rPr lang="zh-CN" altLang="en-US" dirty="0">
                <a:latin typeface="Gill Sans MT" panose="020B0502020104020203" pitchFamily="34" charset="0"/>
              </a:rPr>
              <a:t>、</a:t>
            </a:r>
            <a:r>
              <a:rPr lang="en-US" altLang="zh-CN" dirty="0">
                <a:latin typeface="Gill Sans MT" panose="020B0502020104020203" pitchFamily="34" charset="0"/>
              </a:rPr>
              <a:t>CUDA</a:t>
            </a:r>
            <a:r>
              <a:rPr lang="zh-CN" altLang="en-US" dirty="0">
                <a:latin typeface="Gill Sans MT" panose="020B0502020104020203" pitchFamily="34" charset="0"/>
              </a:rPr>
              <a:t>、</a:t>
            </a:r>
            <a:r>
              <a:rPr lang="en-US" altLang="zh-CN" dirty="0">
                <a:latin typeface="Gill Sans MT" panose="020B0502020104020203" pitchFamily="34" charset="0"/>
              </a:rPr>
              <a:t>NPU</a:t>
            </a:r>
            <a:r>
              <a:rPr lang="zh-CN" altLang="en-US" dirty="0">
                <a:latin typeface="Gill Sans MT" panose="020B0502020104020203" pitchFamily="34" charset="0"/>
              </a:rPr>
              <a:t> </a:t>
            </a:r>
            <a:r>
              <a:rPr lang="en-US" altLang="zh-CN" dirty="0">
                <a:latin typeface="Gill Sans MT" panose="020B0502020104020203" pitchFamily="34" charset="0"/>
              </a:rPr>
              <a:t> </a:t>
            </a:r>
            <a:r>
              <a:rPr lang="zh-CN" altLang="en-US" dirty="0">
                <a:latin typeface="Gill Sans MT" panose="020B0502020104020203" pitchFamily="34" charset="0"/>
              </a:rPr>
              <a:t>后端执行提供程序时适用。其针对硬件进行特殊且复杂的 </a:t>
            </a:r>
            <a:r>
              <a:rPr lang="en-US" altLang="zh-CN" dirty="0">
                <a:latin typeface="Gill Sans MT" panose="020B0502020104020203" pitchFamily="34" charset="0"/>
              </a:rPr>
              <a:t>Kernel</a:t>
            </a:r>
            <a:r>
              <a:rPr lang="zh-CN" altLang="en-US" dirty="0">
                <a:latin typeface="Gill Sans MT" panose="020B0502020104020203" pitchFamily="34" charset="0"/>
              </a:rPr>
              <a:t> 融合策略和方法。</a:t>
            </a:r>
          </a:p>
          <a:p>
            <a:pPr marL="457200" indent="-457200">
              <a:lnSpc>
                <a:spcPct val="150000"/>
              </a:lnSpc>
              <a:buFont typeface="+mj-lt"/>
              <a:buAutoNum type="arabicPeriod"/>
            </a:pPr>
            <a:r>
              <a:rPr lang="en-US" altLang="zh-CN" b="1" dirty="0">
                <a:latin typeface="Gill Sans MT" panose="020B0502020104020203" pitchFamily="34" charset="0"/>
              </a:rPr>
              <a:t>Layout &amp;</a:t>
            </a:r>
            <a:r>
              <a:rPr lang="zh-CN" altLang="en-US" b="1" dirty="0">
                <a:latin typeface="Gill Sans MT" panose="020B0502020104020203" pitchFamily="34" charset="0"/>
              </a:rPr>
              <a:t> </a:t>
            </a:r>
            <a:r>
              <a:rPr lang="en-US" altLang="zh-CN" b="1" dirty="0">
                <a:latin typeface="Gill Sans MT" panose="020B0502020104020203" pitchFamily="34" charset="0"/>
              </a:rPr>
              <a:t>Memory: </a:t>
            </a:r>
            <a:r>
              <a:rPr lang="zh-CN" altLang="en-US" dirty="0">
                <a:latin typeface="Gill Sans MT" panose="020B0502020104020203" pitchFamily="34" charset="0"/>
              </a:rPr>
              <a:t>布局转换优化，主要是不同 </a:t>
            </a:r>
            <a:r>
              <a:rPr lang="en-US" altLang="zh-CN" dirty="0">
                <a:latin typeface="Gill Sans MT" panose="020B0502020104020203" pitchFamily="34" charset="0"/>
              </a:rPr>
              <a:t>AI</a:t>
            </a:r>
            <a:r>
              <a:rPr lang="zh-CN" altLang="en-US" dirty="0">
                <a:latin typeface="Gill Sans MT" panose="020B0502020104020203" pitchFamily="34" charset="0"/>
              </a:rPr>
              <a:t> 框架，在不同的硬件后端训练又在不同的硬件后端执行，数据的存储和排布格式不同。</a:t>
            </a:r>
            <a:endParaRPr lang="en-US" sz="1200" dirty="0">
              <a:latin typeface="Gill Sans MT" panose="020B0502020104020203" pitchFamily="34" charset="0"/>
            </a:endParaRPr>
          </a:p>
        </p:txBody>
      </p:sp>
      <p:sp>
        <p:nvSpPr>
          <p:cNvPr id="5" name="椭圆 4">
            <a:extLst>
              <a:ext uri="{FF2B5EF4-FFF2-40B4-BE49-F238E27FC236}">
                <a16:creationId xmlns:a16="http://schemas.microsoft.com/office/drawing/2014/main" id="{9DEFB05E-8552-9141-9569-B84E07D70E37}"/>
              </a:ext>
            </a:extLst>
          </p:cNvPr>
          <p:cNvSpPr/>
          <p:nvPr/>
        </p:nvSpPr>
        <p:spPr bwMode="auto">
          <a:xfrm>
            <a:off x="407611" y="1556792"/>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1</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7" name="椭圆 6">
            <a:extLst>
              <a:ext uri="{FF2B5EF4-FFF2-40B4-BE49-F238E27FC236}">
                <a16:creationId xmlns:a16="http://schemas.microsoft.com/office/drawing/2014/main" id="{812AD0A1-D33D-CB43-87D7-3D4381E3053E}"/>
              </a:ext>
            </a:extLst>
          </p:cNvPr>
          <p:cNvSpPr/>
          <p:nvPr/>
        </p:nvSpPr>
        <p:spPr bwMode="auto">
          <a:xfrm>
            <a:off x="407611" y="2492896"/>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8" name="椭圆 7">
            <a:extLst>
              <a:ext uri="{FF2B5EF4-FFF2-40B4-BE49-F238E27FC236}">
                <a16:creationId xmlns:a16="http://schemas.microsoft.com/office/drawing/2014/main" id="{7DD0228A-753F-E340-AAC5-BA168B36F48B}"/>
              </a:ext>
            </a:extLst>
          </p:cNvPr>
          <p:cNvSpPr/>
          <p:nvPr/>
        </p:nvSpPr>
        <p:spPr bwMode="auto">
          <a:xfrm>
            <a:off x="407611" y="3429000"/>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3</a:t>
            </a:r>
            <a:endParaRPr kumimoji="0" lang="zh-CN" altLang="en-US" sz="2400" b="1" i="0" u="none" strike="noStrike" cap="none" normalizeH="0" baseline="0" dirty="0">
              <a:solidFill>
                <a:schemeClr val="bg1"/>
              </a:solidFill>
              <a:effectLst/>
              <a:latin typeface="Arial" charset="0"/>
              <a:ea typeface="SimSun" pitchFamily="2" charset="-122"/>
            </a:endParaRPr>
          </a:p>
        </p:txBody>
      </p:sp>
    </p:spTree>
    <p:extLst>
      <p:ext uri="{BB962C8B-B14F-4D97-AF65-F5344CB8AC3E}">
        <p14:creationId xmlns:p14="http://schemas.microsoft.com/office/powerpoint/2010/main" val="28216302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工作流程</a:t>
            </a:r>
          </a:p>
        </p:txBody>
      </p:sp>
      <p:pic>
        <p:nvPicPr>
          <p:cNvPr id="5" name="图片 4">
            <a:extLst>
              <a:ext uri="{FF2B5EF4-FFF2-40B4-BE49-F238E27FC236}">
                <a16:creationId xmlns:a16="http://schemas.microsoft.com/office/drawing/2014/main" id="{FDD056C3-FFC3-3E49-9E49-B5D75E8A00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0704" y="1844824"/>
            <a:ext cx="10575354" cy="3936567"/>
          </a:xfrm>
          <a:prstGeom prst="rect">
            <a:avLst/>
          </a:prstGeom>
        </p:spPr>
      </p:pic>
      <p:sp>
        <p:nvSpPr>
          <p:cNvPr id="3" name="椭圆 2">
            <a:extLst>
              <a:ext uri="{FF2B5EF4-FFF2-40B4-BE49-F238E27FC236}">
                <a16:creationId xmlns:a16="http://schemas.microsoft.com/office/drawing/2014/main" id="{60E74821-6ED1-F84D-A3F3-8BE310B419B0}"/>
              </a:ext>
            </a:extLst>
          </p:cNvPr>
          <p:cNvSpPr/>
          <p:nvPr/>
        </p:nvSpPr>
        <p:spPr bwMode="auto">
          <a:xfrm>
            <a:off x="5018261"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1</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7" name="椭圆 6">
            <a:extLst>
              <a:ext uri="{FF2B5EF4-FFF2-40B4-BE49-F238E27FC236}">
                <a16:creationId xmlns:a16="http://schemas.microsoft.com/office/drawing/2014/main" id="{2DB9B8C0-1F1B-9D48-A8B9-6A79423D2852}"/>
              </a:ext>
            </a:extLst>
          </p:cNvPr>
          <p:cNvSpPr/>
          <p:nvPr/>
        </p:nvSpPr>
        <p:spPr bwMode="auto">
          <a:xfrm>
            <a:off x="7322517"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1</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8" name="椭圆 7">
            <a:extLst>
              <a:ext uri="{FF2B5EF4-FFF2-40B4-BE49-F238E27FC236}">
                <a16:creationId xmlns:a16="http://schemas.microsoft.com/office/drawing/2014/main" id="{BD4B8897-DB9B-5443-A5DF-03C1D6783084}"/>
              </a:ext>
            </a:extLst>
          </p:cNvPr>
          <p:cNvSpPr/>
          <p:nvPr/>
        </p:nvSpPr>
        <p:spPr bwMode="auto">
          <a:xfrm>
            <a:off x="7682557"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9" name="椭圆 8">
            <a:extLst>
              <a:ext uri="{FF2B5EF4-FFF2-40B4-BE49-F238E27FC236}">
                <a16:creationId xmlns:a16="http://schemas.microsoft.com/office/drawing/2014/main" id="{1D482F2A-6F92-FE4B-B5BE-81421A9B87D4}"/>
              </a:ext>
            </a:extLst>
          </p:cNvPr>
          <p:cNvSpPr/>
          <p:nvPr/>
        </p:nvSpPr>
        <p:spPr bwMode="auto">
          <a:xfrm>
            <a:off x="9626773"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10" name="椭圆 9">
            <a:extLst>
              <a:ext uri="{FF2B5EF4-FFF2-40B4-BE49-F238E27FC236}">
                <a16:creationId xmlns:a16="http://schemas.microsoft.com/office/drawing/2014/main" id="{A6416602-D5C3-E046-BCFF-67A009E86D06}"/>
              </a:ext>
            </a:extLst>
          </p:cNvPr>
          <p:cNvSpPr/>
          <p:nvPr/>
        </p:nvSpPr>
        <p:spPr bwMode="auto">
          <a:xfrm>
            <a:off x="9986813"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3</a:t>
            </a:r>
            <a:endParaRPr kumimoji="0" lang="zh-CN" altLang="en-US" sz="2400" b="1" i="0" u="none" strike="noStrike" cap="none" normalizeH="0" baseline="0" dirty="0">
              <a:solidFill>
                <a:schemeClr val="bg1"/>
              </a:solidFill>
              <a:effectLst/>
              <a:latin typeface="Arial" charset="0"/>
              <a:ea typeface="SimSun" pitchFamily="2" charset="-122"/>
            </a:endParaRPr>
          </a:p>
        </p:txBody>
      </p:sp>
    </p:spTree>
    <p:extLst>
      <p:ext uri="{BB962C8B-B14F-4D97-AF65-F5344CB8AC3E}">
        <p14:creationId xmlns:p14="http://schemas.microsoft.com/office/powerpoint/2010/main" val="4144445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4936D4F-1B7D-AE45-AAC4-E28B5B400D9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5813" y="581371"/>
            <a:ext cx="10033967" cy="5563220"/>
          </a:xfrm>
          <a:prstGeom prst="rect">
            <a:avLst/>
          </a:prstGeom>
        </p:spPr>
      </p:pic>
    </p:spTree>
    <p:extLst>
      <p:ext uri="{BB962C8B-B14F-4D97-AF65-F5344CB8AC3E}">
        <p14:creationId xmlns:p14="http://schemas.microsoft.com/office/powerpoint/2010/main" val="3122984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计算图优化</a:t>
            </a:r>
            <a:endPar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endParaRPr>
          </a:p>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详解 </a:t>
            </a:r>
            <a:r>
              <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(II)</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509772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AFE89B3-EDFF-BF44-ADF8-18EA1271E01C}"/>
              </a:ext>
            </a:extLst>
          </p:cNvPr>
          <p:cNvSpPr>
            <a:spLocks noGrp="1"/>
          </p:cNvSpPr>
          <p:nvPr>
            <p:ph type="title"/>
          </p:nvPr>
        </p:nvSpPr>
        <p:spPr>
          <a:xfrm>
            <a:off x="1129829" y="679570"/>
            <a:ext cx="10457279" cy="589190"/>
          </a:xfrm>
        </p:spPr>
        <p:txBody>
          <a:bodyPr/>
          <a:lstStyle/>
          <a:p>
            <a:r>
              <a:rPr lang="en-US" altLang="zh-CN" dirty="0"/>
              <a:t>Extended Graph Optimizations</a:t>
            </a:r>
            <a:r>
              <a:rPr lang="zh-CN" altLang="en-US" dirty="0"/>
              <a:t> 其他图优化</a:t>
            </a:r>
          </a:p>
        </p:txBody>
      </p:sp>
      <p:sp>
        <p:nvSpPr>
          <p:cNvPr id="9" name="内容占位符 8">
            <a:extLst>
              <a:ext uri="{FF2B5EF4-FFF2-40B4-BE49-F238E27FC236}">
                <a16:creationId xmlns:a16="http://schemas.microsoft.com/office/drawing/2014/main" id="{25549B06-FFB2-7046-8B3D-944387910578}"/>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These optimizations include complex node fusions. They are run after graph partitioning and are only applied to the nodes assigned to the CPU or CUDA or ROCm execution provider.</a:t>
            </a:r>
          </a:p>
          <a:p>
            <a:pPr>
              <a:lnSpc>
                <a:spcPct val="150000"/>
              </a:lnSpc>
            </a:pPr>
            <a:r>
              <a:rPr lang="zh-CN" altLang="en-US" dirty="0">
                <a:latin typeface="Gill Sans MT" panose="020B0502020104020203" pitchFamily="34" charset="0"/>
              </a:rPr>
              <a:t>有些 </a:t>
            </a:r>
            <a:r>
              <a:rPr lang="en-US" altLang="zh-CN" dirty="0">
                <a:latin typeface="Gill Sans MT" panose="020B0502020104020203" pitchFamily="34" charset="0"/>
              </a:rPr>
              <a:t>Op</a:t>
            </a:r>
            <a:r>
              <a:rPr lang="zh-CN" altLang="en-US" dirty="0">
                <a:latin typeface="Gill Sans MT" panose="020B0502020104020203" pitchFamily="34" charset="0"/>
              </a:rPr>
              <a:t> 在一些框架上可能没有直接的实现，而是通过一些 </a:t>
            </a:r>
            <a:r>
              <a:rPr lang="en-US" altLang="zh-CN" dirty="0">
                <a:latin typeface="Gill Sans MT" panose="020B0502020104020203" pitchFamily="34" charset="0"/>
              </a:rPr>
              <a:t>Op</a:t>
            </a:r>
            <a:r>
              <a:rPr lang="zh-CN" altLang="en-US" dirty="0">
                <a:latin typeface="Gill Sans MT" panose="020B0502020104020203" pitchFamily="34" charset="0"/>
              </a:rPr>
              <a:t> 的组合，如果推理引擎实现了该 </a:t>
            </a:r>
            <a:r>
              <a:rPr lang="en-US" altLang="zh-CN" dirty="0">
                <a:latin typeface="Gill Sans MT" panose="020B0502020104020203" pitchFamily="34" charset="0"/>
              </a:rPr>
              <a:t>Op</a:t>
            </a:r>
            <a:r>
              <a:rPr lang="zh-CN" altLang="en-US" dirty="0">
                <a:latin typeface="Gill Sans MT" panose="020B0502020104020203" pitchFamily="34" charset="0"/>
              </a:rPr>
              <a:t>，就可以把这些组合转成这个 </a:t>
            </a:r>
            <a:r>
              <a:rPr lang="en-US" altLang="zh-CN" dirty="0">
                <a:latin typeface="Gill Sans MT" panose="020B0502020104020203" pitchFamily="34" charset="0"/>
              </a:rPr>
              <a:t>Op</a:t>
            </a:r>
            <a:r>
              <a:rPr lang="zh-CN" altLang="en-US" dirty="0">
                <a:latin typeface="Gill Sans MT" panose="020B0502020104020203" pitchFamily="34" charset="0"/>
              </a:rPr>
              <a:t>，能够使得网络图更加简明清晰。</a:t>
            </a:r>
          </a:p>
          <a:p>
            <a:pPr>
              <a:lnSpc>
                <a:spcPct val="150000"/>
              </a:lnSpc>
            </a:pPr>
            <a:endParaRPr lang="en-US" altLang="zh-CN" dirty="0">
              <a:latin typeface="Gill Sans MT" panose="020B0502020104020203" pitchFamily="34" charset="0"/>
            </a:endParaRPr>
          </a:p>
        </p:txBody>
      </p:sp>
      <p:sp>
        <p:nvSpPr>
          <p:cNvPr id="4" name="椭圆 3">
            <a:extLst>
              <a:ext uri="{FF2B5EF4-FFF2-40B4-BE49-F238E27FC236}">
                <a16:creationId xmlns:a16="http://schemas.microsoft.com/office/drawing/2014/main" id="{A5845743-22A3-D245-9BB4-9FFEC044422B}"/>
              </a:ext>
            </a:extLst>
          </p:cNvPr>
          <p:cNvSpPr/>
          <p:nvPr/>
        </p:nvSpPr>
        <p:spPr bwMode="auto">
          <a:xfrm>
            <a:off x="609655" y="715743"/>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2400" b="1" dirty="0">
                <a:solidFill>
                  <a:schemeClr val="bg1"/>
                </a:solidFill>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Tree>
    <p:extLst>
      <p:ext uri="{BB962C8B-B14F-4D97-AF65-F5344CB8AC3E}">
        <p14:creationId xmlns:p14="http://schemas.microsoft.com/office/powerpoint/2010/main" val="9149509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6">
            <a:extLst>
              <a:ext uri="{FF2B5EF4-FFF2-40B4-BE49-F238E27FC236}">
                <a16:creationId xmlns:a16="http://schemas.microsoft.com/office/drawing/2014/main" id="{D22A92A9-F3E4-2149-9792-38E6DB5F9B04}"/>
              </a:ext>
            </a:extLst>
          </p:cNvPr>
          <p:cNvGraphicFramePr>
            <a:graphicFrameLocks/>
          </p:cNvGraphicFramePr>
          <p:nvPr>
            <p:extLst>
              <p:ext uri="{D42A27DB-BD31-4B8C-83A1-F6EECF244321}">
                <p14:modId xmlns:p14="http://schemas.microsoft.com/office/powerpoint/2010/main" val="2718901354"/>
              </p:ext>
            </p:extLst>
          </p:nvPr>
        </p:nvGraphicFramePr>
        <p:xfrm>
          <a:off x="623634" y="1563076"/>
          <a:ext cx="10963473" cy="4458210"/>
        </p:xfrm>
        <a:graphic>
          <a:graphicData uri="http://schemas.openxmlformats.org/drawingml/2006/table">
            <a:tbl>
              <a:tblPr>
                <a:tableStyleId>{EB344D84-9AFB-497E-A393-DC336BA19D2E}</a:tableStyleId>
              </a:tblPr>
              <a:tblGrid>
                <a:gridCol w="3382764">
                  <a:extLst>
                    <a:ext uri="{9D8B030D-6E8A-4147-A177-3AD203B41FA5}">
                      <a16:colId xmlns:a16="http://schemas.microsoft.com/office/drawing/2014/main" val="572796338"/>
                    </a:ext>
                  </a:extLst>
                </a:gridCol>
                <a:gridCol w="7580709">
                  <a:extLst>
                    <a:ext uri="{9D8B030D-6E8A-4147-A177-3AD203B41FA5}">
                      <a16:colId xmlns:a16="http://schemas.microsoft.com/office/drawing/2014/main" val="3615125549"/>
                    </a:ext>
                  </a:extLst>
                </a:gridCol>
              </a:tblGrid>
              <a:tr h="503981">
                <a:tc>
                  <a:txBody>
                    <a:bodyPr/>
                    <a:lstStyle/>
                    <a:p>
                      <a:r>
                        <a:rPr lang="en-US" altLang="zh-CN" sz="1600" kern="1200" dirty="0">
                          <a:solidFill>
                            <a:srgbClr val="374154"/>
                          </a:solidFill>
                          <a:effectLst/>
                          <a:latin typeface="Gill Sans MT" panose="020B0502020104020203" pitchFamily="34" charset="0"/>
                          <a:ea typeface="Microsoft YaHei" panose="020B0503020204020204" pitchFamily="34" charset="-122"/>
                        </a:rPr>
                        <a:t>Fuse</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Layer</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Norm</a:t>
                      </a:r>
                      <a:endParaRPr lang="en-US" sz="1600" dirty="0">
                        <a:solidFill>
                          <a:srgbClr val="374154"/>
                        </a:solidFill>
                        <a:effectLst/>
                        <a:latin typeface="Gill Sans MT" panose="020B0502020104020203" pitchFamily="34" charset="0"/>
                        <a:ea typeface="Microsoft YaHei" panose="020B0503020204020204" pitchFamily="34" charset="-122"/>
                      </a:endParaRPr>
                    </a:p>
                  </a:txBody>
                  <a:tcPr marL="73165" marR="73165" marT="36583" marB="36583" anchor="ctr">
                    <a:lnB w="9525" cap="flat" cmpd="sng" algn="ctr">
                      <a:solidFill>
                        <a:schemeClr val="tx1"/>
                      </a:solidFill>
                      <a:prstDash val="solid"/>
                      <a:round/>
                      <a:headEnd type="none" w="med" len="med"/>
                      <a:tailEnd type="none" w="med" len="med"/>
                    </a:lnB>
                  </a:tcPr>
                </a:tc>
                <a:tc>
                  <a:txBody>
                    <a:bodyPr/>
                    <a:lstStyle/>
                    <a:p>
                      <a:pPr marL="285750" indent="-285750">
                        <a:lnSpc>
                          <a:spcPct val="150000"/>
                        </a:lnSpc>
                        <a:buFont typeface="Arial" panose="020B0604020202020204" pitchFamily="34" charset="0"/>
                        <a:buChar char="•"/>
                      </a:pPr>
                      <a:r>
                        <a:rPr lang="zh-CN" altLang="en-US" sz="1600" dirty="0">
                          <a:solidFill>
                            <a:srgbClr val="374154"/>
                          </a:solidFill>
                          <a:latin typeface="Gill Sans MT" panose="020B0502020104020203" pitchFamily="34" charset="0"/>
                          <a:ea typeface="Microsoft YaHei" panose="020B0503020204020204" pitchFamily="34" charset="-122"/>
                        </a:rPr>
                        <a:t> 组合实现的 </a:t>
                      </a:r>
                      <a:r>
                        <a:rPr lang="en-US" altLang="zh-CN" sz="1600" dirty="0">
                          <a:solidFill>
                            <a:srgbClr val="374154"/>
                          </a:solidFill>
                          <a:latin typeface="Gill Sans MT" panose="020B0502020104020203" pitchFamily="34" charset="0"/>
                          <a:ea typeface="Microsoft YaHei" panose="020B0503020204020204" pitchFamily="34" charset="-122"/>
                        </a:rPr>
                        <a:t>Norm Op</a:t>
                      </a:r>
                      <a:r>
                        <a:rPr lang="zh-CN" altLang="en-US" sz="1600" dirty="0">
                          <a:solidFill>
                            <a:srgbClr val="374154"/>
                          </a:solidFill>
                          <a:latin typeface="Gill Sans MT" panose="020B0502020104020203" pitchFamily="34" charset="0"/>
                          <a:ea typeface="Microsoft YaHei" panose="020B0503020204020204" pitchFamily="34" charset="-122"/>
                        </a:rPr>
                        <a:t> 直接转换成一个</a:t>
                      </a:r>
                      <a:r>
                        <a:rPr lang="en-US" altLang="zh-CN" sz="1600" dirty="0">
                          <a:solidFill>
                            <a:srgbClr val="374154"/>
                          </a:solidFill>
                          <a:latin typeface="Gill Sans MT" panose="020B0502020104020203" pitchFamily="34" charset="0"/>
                          <a:ea typeface="Microsoft YaHei" panose="020B0503020204020204" pitchFamily="34" charset="-122"/>
                        </a:rPr>
                        <a:t>Op</a:t>
                      </a:r>
                    </a:p>
                  </a:txBody>
                  <a:tcPr marL="73165" marR="73165" marT="36583" marB="36583" anchor="ctr">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187731"/>
                  </a:ext>
                </a:extLst>
              </a:tr>
              <a:tr h="503981">
                <a:tc>
                  <a:txBody>
                    <a:bodyPr/>
                    <a:lstStyle/>
                    <a:p>
                      <a:r>
                        <a:rPr lang="en-US" altLang="zh-CN" sz="1600" kern="1200" dirty="0">
                          <a:solidFill>
                            <a:srgbClr val="374154"/>
                          </a:solidFill>
                          <a:effectLst/>
                          <a:latin typeface="Gill Sans MT" panose="020B0502020104020203" pitchFamily="34" charset="0"/>
                          <a:ea typeface="Microsoft YaHei" panose="020B0503020204020204" pitchFamily="34" charset="-122"/>
                        </a:rPr>
                        <a:t>Fuse</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PReLU</a:t>
                      </a:r>
                      <a:endParaRPr lang="en-US" sz="1600" dirty="0">
                        <a:solidFill>
                          <a:srgbClr val="374154"/>
                        </a:solidFill>
                        <a:effectLst/>
                        <a:latin typeface="Gill Sans MT" panose="020B0502020104020203" pitchFamily="34" charset="0"/>
                        <a:ea typeface="Microsoft YaHei" panose="020B0503020204020204" pitchFamily="34" charset="-122"/>
                      </a:endParaRPr>
                    </a:p>
                  </a:txBody>
                  <a:tcPr marL="73165" marR="73165" marT="36583" marB="36583"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285750" lvl="1" indent="-285750" algn="l" defTabSz="913707" rtl="0" eaLnBrk="1" latinLnBrk="0" hangingPunct="1">
                        <a:lnSpc>
                          <a:spcPct val="150000"/>
                        </a:lnSpc>
                        <a:buFont typeface="Arial" panose="020B0604020202020204" pitchFamily="34" charset="0"/>
                        <a:buChar char="•"/>
                      </a:pPr>
                      <a:r>
                        <a:rPr lang="zh-CN" altLang="en-US" sz="1600" kern="1200" dirty="0">
                          <a:solidFill>
                            <a:srgbClr val="374154"/>
                          </a:solidFill>
                          <a:latin typeface="Gill Sans MT" panose="020B0502020104020203" pitchFamily="34" charset="0"/>
                          <a:ea typeface="Microsoft YaHei" panose="020B0503020204020204" pitchFamily="34" charset="-122"/>
                        </a:rPr>
                        <a:t>组合实现的 </a:t>
                      </a:r>
                      <a:r>
                        <a:rPr lang="en-US" altLang="zh-CN" sz="1600" kern="1200" dirty="0">
                          <a:solidFill>
                            <a:srgbClr val="374154"/>
                          </a:solidFill>
                          <a:latin typeface="Gill Sans MT" panose="020B0502020104020203" pitchFamily="34" charset="0"/>
                          <a:ea typeface="Microsoft YaHei" panose="020B0503020204020204" pitchFamily="34" charset="-122"/>
                        </a:rPr>
                        <a:t>PReLU Op</a:t>
                      </a:r>
                      <a:r>
                        <a:rPr lang="zh-CN" altLang="en-US" sz="1600" kern="1200" dirty="0">
                          <a:solidFill>
                            <a:srgbClr val="374154"/>
                          </a:solidFill>
                          <a:latin typeface="Gill Sans MT" panose="020B0502020104020203" pitchFamily="34" charset="0"/>
                          <a:ea typeface="Microsoft YaHei" panose="020B0503020204020204" pitchFamily="34" charset="-122"/>
                        </a:rPr>
                        <a:t> 直接转换成一个</a:t>
                      </a:r>
                      <a:r>
                        <a:rPr lang="en-US" altLang="zh-CN" sz="1600" kern="1200" dirty="0">
                          <a:solidFill>
                            <a:srgbClr val="374154"/>
                          </a:solidFill>
                          <a:latin typeface="Gill Sans MT" panose="020B0502020104020203" pitchFamily="34" charset="0"/>
                          <a:ea typeface="Microsoft YaHei" panose="020B0503020204020204" pitchFamily="34" charset="-122"/>
                        </a:rPr>
                        <a:t>Op</a:t>
                      </a:r>
                      <a:endParaRPr lang="en-US" altLang="zh-CN" sz="1600" kern="1200" dirty="0">
                        <a:solidFill>
                          <a:srgbClr val="374154"/>
                        </a:solidFill>
                        <a:latin typeface="Gill Sans MT" panose="020B0502020104020203" pitchFamily="34" charset="0"/>
                        <a:ea typeface="Microsoft YaHei" panose="020B0503020204020204" pitchFamily="34" charset="-122"/>
                        <a:cs typeface="+mn-cs"/>
                      </a:endParaRPr>
                    </a:p>
                  </a:txBody>
                  <a:tcPr marL="73165" marR="73165" marT="36583" marB="36583"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856135"/>
                  </a:ext>
                </a:extLst>
              </a:tr>
              <a:tr h="1279303">
                <a:tc>
                  <a:txBody>
                    <a:bodyPr/>
                    <a:lstStyle/>
                    <a:p>
                      <a:r>
                        <a:rPr lang="en-US" altLang="zh-CN" sz="1600" kern="1200" dirty="0">
                          <a:solidFill>
                            <a:srgbClr val="374154"/>
                          </a:solidFill>
                          <a:effectLst/>
                          <a:latin typeface="Gill Sans MT" panose="020B0502020104020203" pitchFamily="34" charset="0"/>
                          <a:ea typeface="Microsoft YaHei" panose="020B0503020204020204" pitchFamily="34" charset="-122"/>
                        </a:rPr>
                        <a:t>Fuse</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Matmul</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Transpose</a:t>
                      </a:r>
                      <a:endParaRPr lang="en-US" sz="1600" dirty="0">
                        <a:solidFill>
                          <a:srgbClr val="374154"/>
                        </a:solidFill>
                        <a:effectLst/>
                        <a:latin typeface="Gill Sans MT" panose="020B0502020104020203" pitchFamily="34" charset="0"/>
                        <a:ea typeface="Microsoft YaHei" panose="020B0503020204020204" pitchFamily="34" charset="-122"/>
                      </a:endParaRPr>
                    </a:p>
                  </a:txBody>
                  <a:tcPr marL="73165" marR="73165" marT="36583" marB="36583"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285750" lvl="1" indent="-285750" algn="l" defTabSz="913707" rtl="0" eaLnBrk="1" latinLnBrk="0" hangingPunct="1">
                        <a:lnSpc>
                          <a:spcPct val="150000"/>
                        </a:lnSpc>
                        <a:buFont typeface="Arial" panose="020B0604020202020204" pitchFamily="34" charset="0"/>
                        <a:buChar char="•"/>
                      </a:pPr>
                      <a:r>
                        <a:rPr lang="zh-CN" altLang="en-US" sz="1600" kern="1200" dirty="0">
                          <a:solidFill>
                            <a:srgbClr val="374154"/>
                          </a:solidFill>
                          <a:latin typeface="Gill Sans MT" panose="020B0502020104020203" pitchFamily="34" charset="0"/>
                          <a:ea typeface="Microsoft YaHei" panose="020B0503020204020204" pitchFamily="34" charset="-122"/>
                        </a:rPr>
                        <a:t>有些框架的矩阵乘法</a:t>
                      </a:r>
                      <a:r>
                        <a:rPr lang="en-US" altLang="zh-CN" sz="1600" kern="1200" dirty="0">
                          <a:solidFill>
                            <a:srgbClr val="374154"/>
                          </a:solidFill>
                          <a:latin typeface="Gill Sans MT" panose="020B0502020104020203" pitchFamily="34" charset="0"/>
                          <a:ea typeface="Microsoft YaHei" panose="020B0503020204020204" pitchFamily="34" charset="-122"/>
                        </a:rPr>
                        <a:t>Matmul</a:t>
                      </a:r>
                      <a:r>
                        <a:rPr lang="zh-CN" altLang="en-US" sz="1600" kern="1200" dirty="0">
                          <a:solidFill>
                            <a:srgbClr val="374154"/>
                          </a:solidFill>
                          <a:latin typeface="Gill Sans MT" panose="020B0502020104020203" pitchFamily="34" charset="0"/>
                          <a:ea typeface="Microsoft YaHei" panose="020B0503020204020204" pitchFamily="34" charset="-122"/>
                        </a:rPr>
                        <a:t>层自身是不带转置操作的，当需要转置的矩阵乘法时需要前面加一个</a:t>
                      </a:r>
                      <a:r>
                        <a:rPr lang="en-US" altLang="zh-CN" sz="1600" kern="1200" dirty="0">
                          <a:solidFill>
                            <a:srgbClr val="374154"/>
                          </a:solidFill>
                          <a:latin typeface="Gill Sans MT" panose="020B0502020104020203" pitchFamily="34" charset="0"/>
                          <a:ea typeface="Microsoft YaHei" panose="020B0503020204020204" pitchFamily="34" charset="-122"/>
                        </a:rPr>
                        <a:t>transpose</a:t>
                      </a:r>
                      <a:r>
                        <a:rPr lang="zh-CN" altLang="en-US" sz="1600" kern="1200" dirty="0">
                          <a:solidFill>
                            <a:srgbClr val="374154"/>
                          </a:solidFill>
                          <a:latin typeface="Gill Sans MT" panose="020B0502020104020203" pitchFamily="34" charset="0"/>
                          <a:ea typeface="Microsoft YaHei" panose="020B0503020204020204" pitchFamily="34" charset="-122"/>
                        </a:rPr>
                        <a:t>层。如 </a:t>
                      </a:r>
                      <a:r>
                        <a:rPr lang="en-US" altLang="zh-CN" sz="1600" kern="1200" dirty="0" err="1">
                          <a:solidFill>
                            <a:srgbClr val="374154"/>
                          </a:solidFill>
                          <a:latin typeface="Gill Sans MT" panose="020B0502020104020203" pitchFamily="34" charset="0"/>
                          <a:ea typeface="Microsoft YaHei" panose="020B0503020204020204" pitchFamily="34" charset="-122"/>
                        </a:rPr>
                        <a:t>Onnx</a:t>
                      </a:r>
                      <a:r>
                        <a:rPr lang="zh-CN" altLang="en-US" sz="1600" kern="1200" dirty="0">
                          <a:solidFill>
                            <a:srgbClr val="374154"/>
                          </a:solidFill>
                          <a:latin typeface="Gill Sans MT" panose="020B0502020104020203" pitchFamily="34" charset="0"/>
                          <a:ea typeface="Microsoft YaHei" panose="020B0503020204020204" pitchFamily="34" charset="-122"/>
                        </a:rPr>
                        <a:t> 的 </a:t>
                      </a:r>
                      <a:r>
                        <a:rPr lang="en-US" altLang="zh-CN" sz="1600" kern="1200" dirty="0">
                          <a:solidFill>
                            <a:srgbClr val="374154"/>
                          </a:solidFill>
                          <a:latin typeface="Gill Sans MT" panose="020B0502020104020203" pitchFamily="34" charset="0"/>
                          <a:ea typeface="Microsoft YaHei" panose="020B0503020204020204" pitchFamily="34" charset="-122"/>
                        </a:rPr>
                        <a:t>Matmul</a:t>
                      </a:r>
                      <a:r>
                        <a:rPr lang="zh-CN" altLang="en-US" sz="1600" kern="1200" dirty="0">
                          <a:solidFill>
                            <a:srgbClr val="374154"/>
                          </a:solidFill>
                          <a:latin typeface="Gill Sans MT" panose="020B0502020104020203" pitchFamily="34" charset="0"/>
                          <a:ea typeface="Microsoft YaHei" panose="020B0503020204020204" pitchFamily="34" charset="-122"/>
                        </a:rPr>
                        <a:t> 自身有是否转置的参数，因此可以将前面的</a:t>
                      </a:r>
                      <a:r>
                        <a:rPr lang="en-US" altLang="zh-CN" sz="1600" kern="1200" dirty="0">
                          <a:solidFill>
                            <a:srgbClr val="374154"/>
                          </a:solidFill>
                          <a:latin typeface="Gill Sans MT" panose="020B0502020104020203" pitchFamily="34" charset="0"/>
                          <a:ea typeface="Microsoft YaHei" panose="020B0503020204020204" pitchFamily="34" charset="-122"/>
                        </a:rPr>
                        <a:t>transpose</a:t>
                      </a:r>
                      <a:r>
                        <a:rPr lang="zh-CN" altLang="en-US" sz="1600" kern="1200" dirty="0">
                          <a:solidFill>
                            <a:srgbClr val="374154"/>
                          </a:solidFill>
                          <a:latin typeface="Gill Sans MT" panose="020B0502020104020203" pitchFamily="34" charset="0"/>
                          <a:ea typeface="Microsoft YaHei" panose="020B0503020204020204" pitchFamily="34" charset="-122"/>
                        </a:rPr>
                        <a:t>层转换为参数即可</a:t>
                      </a:r>
                      <a:endParaRPr lang="zh-CN" altLang="en-US" sz="1600" kern="1200" dirty="0">
                        <a:solidFill>
                          <a:srgbClr val="374154"/>
                        </a:solidFill>
                        <a:latin typeface="Gill Sans MT" panose="020B0502020104020203" pitchFamily="34" charset="0"/>
                        <a:ea typeface="Microsoft YaHei" panose="020B0503020204020204" pitchFamily="34" charset="-122"/>
                        <a:cs typeface="+mn-cs"/>
                      </a:endParaRPr>
                    </a:p>
                  </a:txBody>
                  <a:tcPr marL="73165" marR="73165" marT="36583" marB="36583"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529883"/>
                  </a:ext>
                </a:extLst>
              </a:tr>
              <a:tr h="1279303">
                <a:tc>
                  <a:txBody>
                    <a:bodyPr/>
                    <a:lstStyle/>
                    <a:p>
                      <a:r>
                        <a:rPr lang="en-US" altLang="zh-CN" sz="1600" kern="1200" dirty="0">
                          <a:solidFill>
                            <a:srgbClr val="374154"/>
                          </a:solidFill>
                          <a:effectLst/>
                          <a:latin typeface="Gill Sans MT" panose="020B0502020104020203" pitchFamily="34" charset="0"/>
                          <a:ea typeface="Microsoft YaHei" panose="020B0503020204020204" pitchFamily="34" charset="-122"/>
                        </a:rPr>
                        <a:t>Fuse</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Binary</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err="1">
                          <a:solidFill>
                            <a:srgbClr val="374154"/>
                          </a:solidFill>
                          <a:effectLst/>
                          <a:latin typeface="Gill Sans MT" panose="020B0502020104020203" pitchFamily="34" charset="0"/>
                          <a:ea typeface="Microsoft YaHei" panose="020B0503020204020204" pitchFamily="34" charset="-122"/>
                        </a:rPr>
                        <a:t>Eltwise</a:t>
                      </a:r>
                      <a:endParaRPr lang="en-US" sz="1600" dirty="0">
                        <a:solidFill>
                          <a:srgbClr val="374154"/>
                        </a:solidFill>
                        <a:effectLst/>
                        <a:latin typeface="Gill Sans MT" panose="020B0502020104020203" pitchFamily="34" charset="0"/>
                        <a:ea typeface="Microsoft YaHei" panose="020B0503020204020204" pitchFamily="34" charset="-122"/>
                      </a:endParaRPr>
                    </a:p>
                  </a:txBody>
                  <a:tcPr marL="73165" marR="73165" marT="36583" marB="36583"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285750" lvl="1" indent="-285750" algn="l" defTabSz="913707" rtl="0" eaLnBrk="1" latinLnBrk="0" hangingPunct="1">
                        <a:lnSpc>
                          <a:spcPct val="150000"/>
                        </a:lnSpc>
                        <a:buFont typeface="Arial" panose="020B0604020202020204" pitchFamily="34" charset="0"/>
                        <a:buChar char="•"/>
                      </a:pPr>
                      <a:r>
                        <a:rPr lang="en-US" altLang="zh-CN" sz="1600" kern="1200" dirty="0">
                          <a:solidFill>
                            <a:srgbClr val="374154"/>
                          </a:solidFill>
                          <a:latin typeface="Gill Sans MT" panose="020B0502020104020203" pitchFamily="34" charset="0"/>
                          <a:ea typeface="Microsoft YaHei" panose="020B0503020204020204" pitchFamily="34" charset="-122"/>
                        </a:rPr>
                        <a:t>x3 = x1 *b1+x2 *b2</a:t>
                      </a:r>
                      <a:r>
                        <a:rPr lang="zh-CN" altLang="en-US" sz="1600" kern="1200" dirty="0">
                          <a:solidFill>
                            <a:srgbClr val="374154"/>
                          </a:solidFill>
                          <a:latin typeface="Gill Sans MT" panose="020B0502020104020203" pitchFamily="34" charset="0"/>
                          <a:ea typeface="Microsoft YaHei" panose="020B0503020204020204" pitchFamily="34" charset="-122"/>
                        </a:rPr>
                        <a:t>，把 </a:t>
                      </a:r>
                      <a:r>
                        <a:rPr lang="en-US" altLang="zh-CN" sz="1600" kern="1200" dirty="0" err="1">
                          <a:solidFill>
                            <a:srgbClr val="374154"/>
                          </a:solidFill>
                          <a:latin typeface="Gill Sans MT" panose="020B0502020104020203" pitchFamily="34" charset="0"/>
                          <a:ea typeface="Microsoft YaHei" panose="020B0503020204020204" pitchFamily="34" charset="-122"/>
                        </a:rPr>
                        <a:t>BinaryOp</a:t>
                      </a:r>
                      <a:r>
                        <a:rPr lang="zh-CN" altLang="en-US" sz="1600" kern="1200" dirty="0">
                          <a:solidFill>
                            <a:srgbClr val="374154"/>
                          </a:solidFill>
                          <a:latin typeface="Gill Sans MT" panose="020B0502020104020203" pitchFamily="34" charset="0"/>
                          <a:ea typeface="Microsoft YaHei" panose="020B0503020204020204" pitchFamily="34" charset="-122"/>
                        </a:rPr>
                        <a:t> </a:t>
                      </a:r>
                      <a:r>
                        <a:rPr lang="en-US" altLang="zh-CN" sz="1600" kern="1200" dirty="0">
                          <a:solidFill>
                            <a:srgbClr val="374154"/>
                          </a:solidFill>
                          <a:latin typeface="Gill Sans MT" panose="020B0502020104020203" pitchFamily="34" charset="0"/>
                          <a:ea typeface="Microsoft YaHei" panose="020B0503020204020204" pitchFamily="34" charset="-122"/>
                        </a:rPr>
                        <a:t>Add</a:t>
                      </a:r>
                      <a:r>
                        <a:rPr lang="zh-CN" altLang="en-US" sz="1600" kern="1200" dirty="0">
                          <a:solidFill>
                            <a:srgbClr val="374154"/>
                          </a:solidFill>
                          <a:latin typeface="Gill Sans MT" panose="020B0502020104020203" pitchFamily="34" charset="0"/>
                          <a:ea typeface="Microsoft YaHei" panose="020B0503020204020204" pitchFamily="34" charset="-122"/>
                        </a:rPr>
                        <a:t> 转换成 </a:t>
                      </a:r>
                      <a:r>
                        <a:rPr lang="en-US" altLang="zh-CN" sz="1600" kern="1200" dirty="0" err="1">
                          <a:solidFill>
                            <a:srgbClr val="374154"/>
                          </a:solidFill>
                          <a:latin typeface="Gill Sans MT" panose="020B0502020104020203" pitchFamily="34" charset="0"/>
                          <a:ea typeface="Microsoft YaHei" panose="020B0503020204020204" pitchFamily="34" charset="-122"/>
                        </a:rPr>
                        <a:t>Eltwise</a:t>
                      </a:r>
                      <a:r>
                        <a:rPr lang="zh-CN" altLang="en-US" sz="1600" kern="1200" dirty="0">
                          <a:solidFill>
                            <a:srgbClr val="374154"/>
                          </a:solidFill>
                          <a:latin typeface="Gill Sans MT" panose="020B0502020104020203" pitchFamily="34" charset="0"/>
                          <a:ea typeface="Microsoft YaHei" panose="020B0503020204020204" pitchFamily="34" charset="-122"/>
                        </a:rPr>
                        <a:t> </a:t>
                      </a:r>
                      <a:r>
                        <a:rPr lang="en-US" altLang="zh-CN" sz="1600" kern="1200" dirty="0">
                          <a:solidFill>
                            <a:srgbClr val="374154"/>
                          </a:solidFill>
                          <a:latin typeface="Gill Sans MT" panose="020B0502020104020203" pitchFamily="34" charset="0"/>
                          <a:ea typeface="Microsoft YaHei" panose="020B0503020204020204" pitchFamily="34" charset="-122"/>
                        </a:rPr>
                        <a:t>Sum</a:t>
                      </a:r>
                      <a:r>
                        <a:rPr lang="zh-CN" altLang="en-US" sz="1600" kern="1200" dirty="0">
                          <a:solidFill>
                            <a:srgbClr val="374154"/>
                          </a:solidFill>
                          <a:latin typeface="Gill Sans MT" panose="020B0502020104020203" pitchFamily="34" charset="0"/>
                          <a:ea typeface="Microsoft YaHei" panose="020B0503020204020204" pitchFamily="34" charset="-122"/>
                        </a:rPr>
                        <a:t>，而 </a:t>
                      </a:r>
                      <a:r>
                        <a:rPr lang="en-US" altLang="zh-CN" sz="1600" kern="1200" dirty="0" err="1">
                          <a:solidFill>
                            <a:srgbClr val="374154"/>
                          </a:solidFill>
                          <a:latin typeface="Gill Sans MT" panose="020B0502020104020203" pitchFamily="34" charset="0"/>
                          <a:ea typeface="Microsoft YaHei" panose="020B0503020204020204" pitchFamily="34" charset="-122"/>
                        </a:rPr>
                        <a:t>Eltwise</a:t>
                      </a:r>
                      <a:r>
                        <a:rPr lang="zh-CN" altLang="en-US" sz="1600" kern="1200" dirty="0">
                          <a:solidFill>
                            <a:srgbClr val="374154"/>
                          </a:solidFill>
                          <a:latin typeface="Gill Sans MT" panose="020B0502020104020203" pitchFamily="34" charset="0"/>
                          <a:ea typeface="Microsoft YaHei" panose="020B0503020204020204" pitchFamily="34" charset="-122"/>
                        </a:rPr>
                        <a:t> </a:t>
                      </a:r>
                      <a:r>
                        <a:rPr lang="en-US" altLang="zh-CN" sz="1600" kern="1200" dirty="0">
                          <a:solidFill>
                            <a:srgbClr val="374154"/>
                          </a:solidFill>
                          <a:latin typeface="Gill Sans MT" panose="020B0502020104020203" pitchFamily="34" charset="0"/>
                          <a:ea typeface="Microsoft YaHei" panose="020B0503020204020204" pitchFamily="34" charset="-122"/>
                        </a:rPr>
                        <a:t>Sum</a:t>
                      </a:r>
                      <a:r>
                        <a:rPr lang="zh-CN" altLang="en-US" sz="1600" kern="1200" dirty="0">
                          <a:solidFill>
                            <a:srgbClr val="374154"/>
                          </a:solidFill>
                          <a:latin typeface="Gill Sans MT" panose="020B0502020104020203" pitchFamily="34" charset="0"/>
                          <a:ea typeface="Microsoft YaHei" panose="020B0503020204020204" pitchFamily="34" charset="-122"/>
                        </a:rPr>
                        <a:t>是有参数 </a:t>
                      </a:r>
                      <a:r>
                        <a:rPr lang="en-US" altLang="zh-CN" sz="1600" kern="1200" dirty="0" err="1">
                          <a:solidFill>
                            <a:srgbClr val="374154"/>
                          </a:solidFill>
                          <a:latin typeface="Gill Sans MT" panose="020B0502020104020203" pitchFamily="34" charset="0"/>
                          <a:ea typeface="Microsoft YaHei" panose="020B0503020204020204" pitchFamily="34" charset="-122"/>
                        </a:rPr>
                        <a:t>coeffs</a:t>
                      </a:r>
                      <a:r>
                        <a:rPr lang="zh-CN" altLang="en-US" sz="1600" kern="1200" dirty="0">
                          <a:solidFill>
                            <a:srgbClr val="374154"/>
                          </a:solidFill>
                          <a:latin typeface="Gill Sans MT" panose="020B0502020104020203" pitchFamily="34" charset="0"/>
                          <a:ea typeface="Microsoft YaHei" panose="020B0503020204020204" pitchFamily="34" charset="-122"/>
                        </a:rPr>
                        <a:t>，可以完成上述乘法的效果，因此把两个 </a:t>
                      </a:r>
                      <a:r>
                        <a:rPr lang="en-US" altLang="zh-CN" sz="1600" kern="1200" dirty="0" err="1">
                          <a:solidFill>
                            <a:srgbClr val="374154"/>
                          </a:solidFill>
                          <a:latin typeface="Gill Sans MT" panose="020B0502020104020203" pitchFamily="34" charset="0"/>
                          <a:ea typeface="Microsoft YaHei" panose="020B0503020204020204" pitchFamily="34" charset="-122"/>
                        </a:rPr>
                        <a:t>BinaryOp</a:t>
                      </a:r>
                      <a:r>
                        <a:rPr lang="zh-CN" altLang="en-US" sz="1600" kern="1200" dirty="0">
                          <a:solidFill>
                            <a:srgbClr val="374154"/>
                          </a:solidFill>
                          <a:latin typeface="Gill Sans MT" panose="020B0502020104020203" pitchFamily="34" charset="0"/>
                          <a:ea typeface="Microsoft YaHei" panose="020B0503020204020204" pitchFamily="34" charset="-122"/>
                        </a:rPr>
                        <a:t> </a:t>
                      </a:r>
                      <a:r>
                        <a:rPr lang="en-US" altLang="zh-CN" sz="1600" kern="1200" dirty="0" err="1">
                          <a:solidFill>
                            <a:srgbClr val="374154"/>
                          </a:solidFill>
                          <a:latin typeface="Gill Sans MT" panose="020B0502020104020203" pitchFamily="34" charset="0"/>
                          <a:ea typeface="Microsoft YaHei" panose="020B0503020204020204" pitchFamily="34" charset="-122"/>
                        </a:rPr>
                        <a:t>Mul</a:t>
                      </a:r>
                      <a:r>
                        <a:rPr lang="zh-CN" altLang="en-US" sz="1600" kern="1200" dirty="0">
                          <a:solidFill>
                            <a:srgbClr val="374154"/>
                          </a:solidFill>
                          <a:latin typeface="Gill Sans MT" panose="020B0502020104020203" pitchFamily="34" charset="0"/>
                          <a:ea typeface="Microsoft YaHei" panose="020B0503020204020204" pitchFamily="34" charset="-122"/>
                        </a:rPr>
                        <a:t> 的系数融合到</a:t>
                      </a:r>
                      <a:r>
                        <a:rPr lang="en-US" altLang="zh-CN" sz="1600" kern="1200" dirty="0" err="1">
                          <a:solidFill>
                            <a:srgbClr val="374154"/>
                          </a:solidFill>
                          <a:latin typeface="Gill Sans MT" panose="020B0502020104020203" pitchFamily="34" charset="0"/>
                          <a:ea typeface="Microsoft YaHei" panose="020B0503020204020204" pitchFamily="34" charset="-122"/>
                        </a:rPr>
                        <a:t>Eltwise</a:t>
                      </a:r>
                      <a:r>
                        <a:rPr lang="zh-CN" altLang="en-US" sz="1600" kern="1200" dirty="0">
                          <a:solidFill>
                            <a:srgbClr val="374154"/>
                          </a:solidFill>
                          <a:latin typeface="Gill Sans MT" panose="020B0502020104020203" pitchFamily="34" charset="0"/>
                          <a:ea typeface="Microsoft YaHei" panose="020B0503020204020204" pitchFamily="34" charset="-122"/>
                        </a:rPr>
                        <a:t> </a:t>
                      </a:r>
                      <a:r>
                        <a:rPr lang="en-US" altLang="zh-CN" sz="1600" kern="1200" dirty="0">
                          <a:solidFill>
                            <a:srgbClr val="374154"/>
                          </a:solidFill>
                          <a:latin typeface="Gill Sans MT" panose="020B0502020104020203" pitchFamily="34" charset="0"/>
                          <a:ea typeface="Microsoft YaHei" panose="020B0503020204020204" pitchFamily="34" charset="-122"/>
                        </a:rPr>
                        <a:t>Sum</a:t>
                      </a:r>
                      <a:r>
                        <a:rPr lang="zh-CN" altLang="en-US" sz="1600" kern="1200" dirty="0">
                          <a:solidFill>
                            <a:srgbClr val="374154"/>
                          </a:solidFill>
                          <a:latin typeface="Gill Sans MT" panose="020B0502020104020203" pitchFamily="34" charset="0"/>
                          <a:ea typeface="Microsoft YaHei" panose="020B0503020204020204" pitchFamily="34" charset="-122"/>
                        </a:rPr>
                        <a:t> 的参数 </a:t>
                      </a:r>
                      <a:r>
                        <a:rPr lang="en-US" altLang="zh-CN" sz="1600" kern="1200" dirty="0" err="1">
                          <a:solidFill>
                            <a:srgbClr val="374154"/>
                          </a:solidFill>
                          <a:latin typeface="Gill Sans MT" panose="020B0502020104020203" pitchFamily="34" charset="0"/>
                          <a:ea typeface="Microsoft YaHei" panose="020B0503020204020204" pitchFamily="34" charset="-122"/>
                        </a:rPr>
                        <a:t>coeffs</a:t>
                      </a:r>
                      <a:endParaRPr lang="en-US" altLang="zh-CN" sz="1600" kern="1200" dirty="0">
                        <a:solidFill>
                          <a:srgbClr val="374154"/>
                        </a:solidFill>
                        <a:latin typeface="Gill Sans MT" panose="020B0502020104020203" pitchFamily="34" charset="0"/>
                        <a:ea typeface="Microsoft YaHei" panose="020B0503020204020204" pitchFamily="34" charset="-122"/>
                        <a:cs typeface="+mn-cs"/>
                      </a:endParaRPr>
                    </a:p>
                  </a:txBody>
                  <a:tcPr marL="73165" marR="73165" marT="36583" marB="36583"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127981"/>
                  </a:ext>
                </a:extLst>
              </a:tr>
              <a:tr h="891642">
                <a:tc>
                  <a:txBody>
                    <a:bodyPr/>
                    <a:lstStyle/>
                    <a:p>
                      <a:r>
                        <a:rPr lang="en-US" altLang="zh-CN" sz="1600" kern="1200" dirty="0">
                          <a:solidFill>
                            <a:srgbClr val="374154"/>
                          </a:solidFill>
                          <a:effectLst/>
                          <a:latin typeface="Gill Sans MT" panose="020B0502020104020203" pitchFamily="34" charset="0"/>
                          <a:ea typeface="Microsoft YaHei" panose="020B0503020204020204" pitchFamily="34" charset="-122"/>
                        </a:rPr>
                        <a:t>Fuse</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Reduction</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with</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Global</a:t>
                      </a:r>
                      <a:r>
                        <a:rPr lang="zh-CN" altLang="en-US" sz="1600" kern="1200" dirty="0">
                          <a:solidFill>
                            <a:srgbClr val="374154"/>
                          </a:solidFill>
                          <a:effectLst/>
                          <a:latin typeface="Gill Sans MT" panose="020B0502020104020203" pitchFamily="34" charset="0"/>
                          <a:ea typeface="Microsoft YaHei" panose="020B0503020204020204" pitchFamily="34" charset="-122"/>
                        </a:rPr>
                        <a:t> </a:t>
                      </a:r>
                      <a:r>
                        <a:rPr lang="en-US" altLang="zh-CN" sz="1600" kern="1200" dirty="0">
                          <a:solidFill>
                            <a:srgbClr val="374154"/>
                          </a:solidFill>
                          <a:effectLst/>
                          <a:latin typeface="Gill Sans MT" panose="020B0502020104020203" pitchFamily="34" charset="0"/>
                          <a:ea typeface="Microsoft YaHei" panose="020B0503020204020204" pitchFamily="34" charset="-122"/>
                        </a:rPr>
                        <a:t>Pooling</a:t>
                      </a:r>
                      <a:endParaRPr lang="en-US" sz="1600" dirty="0">
                        <a:solidFill>
                          <a:srgbClr val="374154"/>
                        </a:solidFill>
                        <a:effectLst/>
                        <a:latin typeface="Gill Sans MT" panose="020B0502020104020203" pitchFamily="34" charset="0"/>
                        <a:ea typeface="Microsoft YaHei" panose="020B0503020204020204" pitchFamily="34" charset="-122"/>
                      </a:endParaRPr>
                    </a:p>
                  </a:txBody>
                  <a:tcPr marL="73165" marR="73165" marT="36583" marB="36583" anchor="ctr">
                    <a:lnT w="9525" cap="flat" cmpd="sng" algn="ctr">
                      <a:solidFill>
                        <a:schemeClr val="tx1"/>
                      </a:solidFill>
                      <a:prstDash val="solid"/>
                      <a:round/>
                      <a:headEnd type="none" w="med" len="med"/>
                      <a:tailEnd type="none" w="med" len="med"/>
                    </a:lnT>
                  </a:tcPr>
                </a:tc>
                <a:tc>
                  <a:txBody>
                    <a:bodyPr/>
                    <a:lstStyle/>
                    <a:p>
                      <a:pPr marL="285750" lvl="1" indent="-285750" algn="l" defTabSz="913707" rtl="0" eaLnBrk="1" latinLnBrk="0" hangingPunct="1">
                        <a:lnSpc>
                          <a:spcPct val="150000"/>
                        </a:lnSpc>
                        <a:buFont typeface="Arial" panose="020B0604020202020204" pitchFamily="34" charset="0"/>
                        <a:buChar char="•"/>
                      </a:pPr>
                      <a:r>
                        <a:rPr lang="zh-CN" altLang="en-US" sz="1600" kern="1200" dirty="0">
                          <a:solidFill>
                            <a:srgbClr val="374154"/>
                          </a:solidFill>
                          <a:latin typeface="Gill Sans MT" panose="020B0502020104020203" pitchFamily="34" charset="0"/>
                          <a:ea typeface="Microsoft YaHei" panose="020B0503020204020204" pitchFamily="34" charset="-122"/>
                        </a:rPr>
                        <a:t>对一个三维 </a:t>
                      </a:r>
                      <a:r>
                        <a:rPr lang="en-US" altLang="zh-CN" sz="1600" kern="1200" dirty="0">
                          <a:solidFill>
                            <a:srgbClr val="374154"/>
                          </a:solidFill>
                          <a:latin typeface="Gill Sans MT" panose="020B0502020104020203" pitchFamily="34" charset="0"/>
                          <a:ea typeface="Microsoft YaHei" panose="020B0503020204020204" pitchFamily="34" charset="-122"/>
                        </a:rPr>
                        <a:t>tensor</a:t>
                      </a:r>
                      <a:r>
                        <a:rPr lang="zh-CN" altLang="en-US" sz="1600" kern="1200" dirty="0">
                          <a:solidFill>
                            <a:srgbClr val="374154"/>
                          </a:solidFill>
                          <a:latin typeface="Gill Sans MT" panose="020B0502020104020203" pitchFamily="34" charset="0"/>
                          <a:ea typeface="Microsoft YaHei" panose="020B0503020204020204" pitchFamily="34" charset="-122"/>
                        </a:rPr>
                        <a:t> 先后两次分别进行</a:t>
                      </a:r>
                      <a:r>
                        <a:rPr lang="en-US" altLang="zh-CN" sz="1600" kern="1200" dirty="0">
                          <a:solidFill>
                            <a:srgbClr val="374154"/>
                          </a:solidFill>
                          <a:latin typeface="Gill Sans MT" panose="020B0502020104020203" pitchFamily="34" charset="0"/>
                          <a:ea typeface="Microsoft YaHei" panose="020B0503020204020204" pitchFamily="34" charset="-122"/>
                        </a:rPr>
                        <a:t>w</a:t>
                      </a:r>
                      <a:r>
                        <a:rPr lang="zh-CN" altLang="en-US" sz="1600" kern="1200" dirty="0">
                          <a:solidFill>
                            <a:srgbClr val="374154"/>
                          </a:solidFill>
                          <a:latin typeface="Gill Sans MT" panose="020B0502020104020203" pitchFamily="34" charset="0"/>
                          <a:ea typeface="Microsoft YaHei" panose="020B0503020204020204" pitchFamily="34" charset="-122"/>
                        </a:rPr>
                        <a:t>维度的 </a:t>
                      </a:r>
                      <a:r>
                        <a:rPr lang="en-US" altLang="zh-CN" sz="1600" kern="1200" dirty="0">
                          <a:solidFill>
                            <a:srgbClr val="374154"/>
                          </a:solidFill>
                          <a:latin typeface="Gill Sans MT" panose="020B0502020104020203" pitchFamily="34" charset="0"/>
                          <a:ea typeface="Microsoft YaHei" panose="020B0503020204020204" pitchFamily="34" charset="-122"/>
                        </a:rPr>
                        <a:t>reduction</a:t>
                      </a:r>
                      <a:r>
                        <a:rPr lang="zh-CN" altLang="en-US" sz="1600" kern="1200" dirty="0">
                          <a:solidFill>
                            <a:srgbClr val="374154"/>
                          </a:solidFill>
                          <a:latin typeface="Gill Sans MT" panose="020B0502020104020203" pitchFamily="34" charset="0"/>
                          <a:ea typeface="Microsoft YaHei" panose="020B0503020204020204" pitchFamily="34" charset="-122"/>
                        </a:rPr>
                        <a:t> </a:t>
                      </a:r>
                      <a:r>
                        <a:rPr lang="en-US" altLang="zh-CN" sz="1600" kern="1200" dirty="0">
                          <a:solidFill>
                            <a:srgbClr val="374154"/>
                          </a:solidFill>
                          <a:latin typeface="Gill Sans MT" panose="020B0502020104020203" pitchFamily="34" charset="0"/>
                          <a:ea typeface="Microsoft YaHei" panose="020B0503020204020204" pitchFamily="34" charset="-122"/>
                        </a:rPr>
                        <a:t>mean</a:t>
                      </a:r>
                      <a:r>
                        <a:rPr lang="zh-CN" altLang="en-US" sz="1600" kern="1200" dirty="0">
                          <a:solidFill>
                            <a:srgbClr val="374154"/>
                          </a:solidFill>
                          <a:latin typeface="Gill Sans MT" panose="020B0502020104020203" pitchFamily="34" charset="0"/>
                          <a:ea typeface="Microsoft YaHei" panose="020B0503020204020204" pitchFamily="34" charset="-122"/>
                        </a:rPr>
                        <a:t> 和</a:t>
                      </a:r>
                      <a:r>
                        <a:rPr lang="en-US" altLang="zh-CN" sz="1600" kern="1200" dirty="0">
                          <a:solidFill>
                            <a:srgbClr val="374154"/>
                          </a:solidFill>
                          <a:latin typeface="Gill Sans MT" panose="020B0502020104020203" pitchFamily="34" charset="0"/>
                          <a:ea typeface="Microsoft YaHei" panose="020B0503020204020204" pitchFamily="34" charset="-122"/>
                        </a:rPr>
                        <a:t>h</a:t>
                      </a:r>
                      <a:r>
                        <a:rPr lang="zh-CN" altLang="en-US" sz="1600" kern="1200" dirty="0">
                          <a:solidFill>
                            <a:srgbClr val="374154"/>
                          </a:solidFill>
                          <a:latin typeface="Gill Sans MT" panose="020B0502020104020203" pitchFamily="34" charset="0"/>
                          <a:ea typeface="Microsoft YaHei" panose="020B0503020204020204" pitchFamily="34" charset="-122"/>
                        </a:rPr>
                        <a:t>维度的</a:t>
                      </a:r>
                      <a:r>
                        <a:rPr lang="en-US" altLang="zh-CN" sz="1600" kern="1200" dirty="0" err="1">
                          <a:solidFill>
                            <a:srgbClr val="374154"/>
                          </a:solidFill>
                          <a:latin typeface="Gill Sans MT" panose="020B0502020104020203" pitchFamily="34" charset="0"/>
                          <a:ea typeface="Microsoft YaHei" panose="020B0503020204020204" pitchFamily="34" charset="-122"/>
                        </a:rPr>
                        <a:t>reducetion</a:t>
                      </a:r>
                      <a:r>
                        <a:rPr lang="zh-CN" altLang="en-US" sz="1600" kern="1200" dirty="0">
                          <a:solidFill>
                            <a:srgbClr val="374154"/>
                          </a:solidFill>
                          <a:latin typeface="Gill Sans MT" panose="020B0502020104020203" pitchFamily="34" charset="0"/>
                          <a:ea typeface="Microsoft YaHei" panose="020B0503020204020204" pitchFamily="34" charset="-122"/>
                        </a:rPr>
                        <a:t> </a:t>
                      </a:r>
                      <a:r>
                        <a:rPr lang="en-US" altLang="zh-CN" sz="1600" kern="1200" dirty="0">
                          <a:solidFill>
                            <a:srgbClr val="374154"/>
                          </a:solidFill>
                          <a:latin typeface="Gill Sans MT" panose="020B0502020104020203" pitchFamily="34" charset="0"/>
                          <a:ea typeface="Microsoft YaHei" panose="020B0503020204020204" pitchFamily="34" charset="-122"/>
                        </a:rPr>
                        <a:t>mean</a:t>
                      </a:r>
                      <a:r>
                        <a:rPr lang="zh-CN" altLang="en-US" sz="1600" kern="1200" dirty="0">
                          <a:solidFill>
                            <a:srgbClr val="374154"/>
                          </a:solidFill>
                          <a:latin typeface="Gill Sans MT" panose="020B0502020104020203" pitchFamily="34" charset="0"/>
                          <a:ea typeface="Microsoft YaHei" panose="020B0503020204020204" pitchFamily="34" charset="-122"/>
                        </a:rPr>
                        <a:t>，最终只剩下</a:t>
                      </a:r>
                      <a:r>
                        <a:rPr lang="en-US" altLang="zh-CN" sz="1600" kern="1200" dirty="0">
                          <a:solidFill>
                            <a:srgbClr val="374154"/>
                          </a:solidFill>
                          <a:latin typeface="Gill Sans MT" panose="020B0502020104020203" pitchFamily="34" charset="0"/>
                          <a:ea typeface="Microsoft YaHei" panose="020B0503020204020204" pitchFamily="34" charset="-122"/>
                        </a:rPr>
                        <a:t>c</a:t>
                      </a:r>
                      <a:r>
                        <a:rPr lang="zh-CN" altLang="en-US" sz="1600" kern="1200" dirty="0">
                          <a:solidFill>
                            <a:srgbClr val="374154"/>
                          </a:solidFill>
                          <a:latin typeface="Gill Sans MT" panose="020B0502020104020203" pitchFamily="34" charset="0"/>
                          <a:ea typeface="Microsoft YaHei" panose="020B0503020204020204" pitchFamily="34" charset="-122"/>
                        </a:rPr>
                        <a:t>这个维度，就等于进行了一次</a:t>
                      </a:r>
                      <a:r>
                        <a:rPr lang="en-US" altLang="zh-CN" sz="1600" kern="1200" dirty="0" err="1">
                          <a:solidFill>
                            <a:srgbClr val="374154"/>
                          </a:solidFill>
                          <a:latin typeface="Gill Sans MT" panose="020B0502020104020203" pitchFamily="34" charset="0"/>
                          <a:ea typeface="Microsoft YaHei" panose="020B0503020204020204" pitchFamily="34" charset="-122"/>
                        </a:rPr>
                        <a:t>global_mean_pooling</a:t>
                      </a:r>
                      <a:endParaRPr lang="en-US" altLang="zh-CN" sz="1600" kern="1200" dirty="0">
                        <a:solidFill>
                          <a:srgbClr val="374154"/>
                        </a:solidFill>
                        <a:latin typeface="Gill Sans MT" panose="020B0502020104020203" pitchFamily="34" charset="0"/>
                        <a:ea typeface="Microsoft YaHei" panose="020B0503020204020204" pitchFamily="34" charset="-122"/>
                        <a:cs typeface="+mn-cs"/>
                      </a:endParaRPr>
                    </a:p>
                  </a:txBody>
                  <a:tcPr marL="73165" marR="73165" marT="36583" marB="36583" anchor="ct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90077487"/>
                  </a:ext>
                </a:extLst>
              </a:tr>
            </a:tbl>
          </a:graphicData>
        </a:graphic>
      </p:graphicFrame>
      <p:sp>
        <p:nvSpPr>
          <p:cNvPr id="6" name="标题 4">
            <a:extLst>
              <a:ext uri="{FF2B5EF4-FFF2-40B4-BE49-F238E27FC236}">
                <a16:creationId xmlns:a16="http://schemas.microsoft.com/office/drawing/2014/main" id="{3D2055C6-FC8B-3B4C-9DFD-382DEB999E93}"/>
              </a:ext>
            </a:extLst>
          </p:cNvPr>
          <p:cNvSpPr>
            <a:spLocks noGrp="1"/>
          </p:cNvSpPr>
          <p:nvPr>
            <p:ph type="title"/>
          </p:nvPr>
        </p:nvSpPr>
        <p:spPr>
          <a:xfrm>
            <a:off x="1129829" y="679570"/>
            <a:ext cx="10457279" cy="589190"/>
          </a:xfrm>
        </p:spPr>
        <p:txBody>
          <a:bodyPr/>
          <a:lstStyle/>
          <a:p>
            <a:r>
              <a:rPr lang="en-US" altLang="zh-CN" dirty="0"/>
              <a:t>Extended Graph Optimizations</a:t>
            </a:r>
            <a:r>
              <a:rPr lang="zh-CN" altLang="en-US" dirty="0"/>
              <a:t> 其他图优化</a:t>
            </a:r>
          </a:p>
        </p:txBody>
      </p:sp>
      <p:sp>
        <p:nvSpPr>
          <p:cNvPr id="7" name="椭圆 6">
            <a:extLst>
              <a:ext uri="{FF2B5EF4-FFF2-40B4-BE49-F238E27FC236}">
                <a16:creationId xmlns:a16="http://schemas.microsoft.com/office/drawing/2014/main" id="{15B023BC-C973-7446-A7E8-31AEFEAC889F}"/>
              </a:ext>
            </a:extLst>
          </p:cNvPr>
          <p:cNvSpPr/>
          <p:nvPr/>
        </p:nvSpPr>
        <p:spPr bwMode="auto">
          <a:xfrm>
            <a:off x="609655" y="715743"/>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2400" b="1" dirty="0">
                <a:solidFill>
                  <a:schemeClr val="bg1"/>
                </a:solidFill>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Tree>
    <p:extLst>
      <p:ext uri="{BB962C8B-B14F-4D97-AF65-F5344CB8AC3E}">
        <p14:creationId xmlns:p14="http://schemas.microsoft.com/office/powerpoint/2010/main" val="3775081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31197</TotalTime>
  <Words>636</Words>
  <Application>Microsoft Macintosh PowerPoint</Application>
  <PresentationFormat>自定义</PresentationFormat>
  <Paragraphs>80</Paragraphs>
  <Slides>19</Slides>
  <Notes>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19</vt:i4>
      </vt:variant>
    </vt:vector>
  </HeadingPairs>
  <TitlesOfParts>
    <vt:vector size="41" baseType="lpstr">
      <vt:lpstr>黑体</vt:lpstr>
      <vt:lpstr>华文细黑</vt:lpstr>
      <vt:lpstr>Microsoft YaHei</vt:lpstr>
      <vt:lpstr>Microsoft YaHei</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推理引擎-模型转换与优化</vt:lpstr>
      <vt:lpstr>PowerPoint 演示文稿</vt:lpstr>
      <vt:lpstr>PowerPoint 演示文稿</vt:lpstr>
      <vt:lpstr>图优化方式</vt:lpstr>
      <vt:lpstr>工作流程</vt:lpstr>
      <vt:lpstr>PowerPoint 演示文稿</vt:lpstr>
      <vt:lpstr>PowerPoint 演示文稿</vt:lpstr>
      <vt:lpstr>Extended Graph Optimizations 其他图优化</vt:lpstr>
      <vt:lpstr>Extended Graph Optimizations 其他图优化</vt:lpstr>
      <vt:lpstr>Extended Graph Optimizations 其他图优化</vt:lpstr>
      <vt:lpstr>Extended Graph Optimizations 其他图优化</vt:lpstr>
      <vt:lpstr>PowerPoint 演示文稿</vt:lpstr>
      <vt:lpstr>PowerPoint 演示文稿</vt:lpstr>
      <vt:lpstr>PowerPoint 演示文稿</vt:lpstr>
      <vt:lpstr>数据转换节点</vt:lpstr>
      <vt:lpstr>常见数据转换节点</vt:lpstr>
      <vt:lpstr>PowerPoint 演示文稿</vt:lpstr>
      <vt:lpstr>内存优化方法</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5200</cp:revision>
  <dcterms:created xsi:type="dcterms:W3CDTF">2015-01-14T10:38:57Z</dcterms:created>
  <dcterms:modified xsi:type="dcterms:W3CDTF">2023-02-01T15:22:33Z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