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38"/>
  </p:notesMasterIdLst>
  <p:handoutMasterIdLst>
    <p:handoutMasterId r:id="rId39"/>
  </p:handoutMasterIdLst>
  <p:sldIdLst>
    <p:sldId id="1779" r:id="rId7"/>
    <p:sldId id="1837" r:id="rId8"/>
    <p:sldId id="1819" r:id="rId9"/>
    <p:sldId id="1838" r:id="rId10"/>
    <p:sldId id="1835" r:id="rId11"/>
    <p:sldId id="1830" r:id="rId12"/>
    <p:sldId id="1839" r:id="rId13"/>
    <p:sldId id="1843" r:id="rId14"/>
    <p:sldId id="1844" r:id="rId15"/>
    <p:sldId id="1845" r:id="rId16"/>
    <p:sldId id="1847" r:id="rId17"/>
    <p:sldId id="1848" r:id="rId18"/>
    <p:sldId id="1849" r:id="rId19"/>
    <p:sldId id="1850" r:id="rId20"/>
    <p:sldId id="1851" r:id="rId21"/>
    <p:sldId id="1852" r:id="rId22"/>
    <p:sldId id="1853" r:id="rId23"/>
    <p:sldId id="1854" r:id="rId24"/>
    <p:sldId id="1855" r:id="rId25"/>
    <p:sldId id="1856" r:id="rId26"/>
    <p:sldId id="1857" r:id="rId27"/>
    <p:sldId id="1858" r:id="rId28"/>
    <p:sldId id="1861" r:id="rId29"/>
    <p:sldId id="1863" r:id="rId30"/>
    <p:sldId id="1864" r:id="rId31"/>
    <p:sldId id="1865" r:id="rId32"/>
    <p:sldId id="1862" r:id="rId33"/>
    <p:sldId id="1859" r:id="rId34"/>
    <p:sldId id="1860" r:id="rId35"/>
    <p:sldId id="1841" r:id="rId36"/>
    <p:sldId id="680" r:id="rId37"/>
  </p:sldIdLst>
  <p:sldSz cx="12196763" cy="6858000"/>
  <p:notesSz cx="6805613" cy="9939338"/>
  <p:custDataLst>
    <p:tags r:id="rId40"/>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0" autoAdjust="0"/>
    <p:restoredTop sz="96291" autoAdjust="0"/>
  </p:normalViewPr>
  <p:slideViewPr>
    <p:cSldViewPr showGuides="1">
      <p:cViewPr varScale="1">
        <p:scale>
          <a:sx n="122" d="100"/>
          <a:sy n="122" d="100"/>
        </p:scale>
        <p:origin x="360" y="20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2023/3/2</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31</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31</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138615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2434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hyperlink" Target="http://www.mindspore.cn/" TargetMode="Externa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hiascend.com/" TargetMode="External"/><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3.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4.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 id="2147483920"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www.google.com/books?hl=en&amp;lr=&amp;id=eWb9EF7BmCYC&amp;oi=fnd&amp;pg=PP1&amp;dq=Arithmetic+complexity+of+computations&amp;ots=AVWba0IDCO&amp;sig=_uA56CPQjvLKZ8x3EFZLuHK6wRc" TargetMode="Externa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oogle.com/books?hl=en&amp;lr=&amp;id=eWb9EF7BmCYC&amp;oi=fnd&amp;pg=PP1&amp;dq=Arithmetic+complexity+of+computations&amp;ots=AVWba0IDCO&amp;sig=_uA56CPQjvLKZ8x3EFZLuHK6wRc" TargetMode="Externa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5" Type="http://schemas.openxmlformats.org/officeDocument/2006/relationships/image" Target="../media/image21.emf"/><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44.png"/><Relationship Id="rId3" Type="http://schemas.openxmlformats.org/officeDocument/2006/relationships/image" Target="../media/image43.png"/><Relationship Id="rId7" Type="http://schemas.openxmlformats.org/officeDocument/2006/relationships/image" Target="../media/image29.png"/><Relationship Id="rId12" Type="http://schemas.openxmlformats.org/officeDocument/2006/relationships/image" Target="../media/image42.png"/><Relationship Id="rId1" Type="http://schemas.openxmlformats.org/officeDocument/2006/relationships/slideLayout" Target="../slideLayouts/slideLayout9.xml"/><Relationship Id="rId6" Type="http://schemas.openxmlformats.org/officeDocument/2006/relationships/image" Target="../media/image280.png"/><Relationship Id="rId11" Type="http://schemas.openxmlformats.org/officeDocument/2006/relationships/image" Target="../media/image41.png"/><Relationship Id="rId5" Type="http://schemas.openxmlformats.org/officeDocument/2006/relationships/image" Target="../media/image270.png"/><Relationship Id="rId15" Type="http://schemas.openxmlformats.org/officeDocument/2006/relationships/image" Target="../media/image46.png"/><Relationship Id="rId10" Type="http://schemas.openxmlformats.org/officeDocument/2006/relationships/image" Target="../media/image40.png"/><Relationship Id="rId4" Type="http://schemas.openxmlformats.org/officeDocument/2006/relationships/image" Target="../media/image28.png"/><Relationship Id="rId9" Type="http://schemas.openxmlformats.org/officeDocument/2006/relationships/image" Target="../media/image34.png"/><Relationship Id="rId14"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www.cv-foundation.org/openaccess/content_cvpr_2016/papers/Lavin_Fast_Algorithms_for_CVPR_2016_paper.pdf" TargetMode="External"/><Relationship Id="rId2" Type="http://schemas.openxmlformats.org/officeDocument/2006/relationships/hyperlink" Target="https://www.google.com/books?hl=en&amp;lr=&amp;id=eWb9EF7BmCYC&amp;oi=fnd&amp;pg=PP1&amp;dq=Arithmetic+complexity+of+computations&amp;ots=AVWba0IDCO&amp;sig=_uA56CPQjvLKZ8x3EFZLuHK6wRc"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en-US" altLang="zh-CN" sz="4000" dirty="0">
                <a:solidFill>
                  <a:schemeClr val="bg1"/>
                </a:solidFill>
                <a:latin typeface="Microsoft YaHei" panose="020B0503020204020204" pitchFamily="34" charset="-122"/>
                <a:ea typeface="Microsoft YaHei" panose="020B0503020204020204" pitchFamily="34" charset="-122"/>
              </a:rPr>
              <a:t>-Kernel</a:t>
            </a:r>
            <a:r>
              <a:rPr lang="zh-CN" altLang="en-US" sz="4000" dirty="0">
                <a:solidFill>
                  <a:schemeClr val="bg1"/>
                </a:solidFill>
                <a:latin typeface="Microsoft YaHei" panose="020B0503020204020204" pitchFamily="34" charset="-122"/>
                <a:ea typeface="Microsoft YaHei" panose="020B0503020204020204" pitchFamily="34" charset="-122"/>
              </a:rPr>
              <a:t>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4077072"/>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4077072"/>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10945216" cy="2232248"/>
          </a:xfrm>
          <a:prstGeom prst="rect">
            <a:avLst/>
          </a:prstGeom>
          <a:gradFill flip="none" rotWithShape="1">
            <a:gsLst>
              <a:gs pos="0">
                <a:schemeClr val="bg1">
                  <a:alpha val="0"/>
                </a:schemeClr>
              </a:gs>
              <a:gs pos="60000">
                <a:srgbClr val="B1D9F1">
                  <a:alpha val="92000"/>
                </a:srgb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卷积优化</a:t>
            </a:r>
            <a:r>
              <a:rPr lang="en-US" altLang="zh-CN"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Winograd</a:t>
            </a: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9D96F89-3A84-524E-AEA6-A5EC3056841F}"/>
              </a:ext>
            </a:extLst>
          </p:cNvPr>
          <p:cNvSpPr>
            <a:spLocks noGrp="1"/>
          </p:cNvSpPr>
          <p:nvPr>
            <p:ph type="title"/>
          </p:nvPr>
        </p:nvSpPr>
        <p:spPr/>
        <p:txBody>
          <a:bodyPr/>
          <a:lstStyle/>
          <a:p>
            <a:r>
              <a:rPr lang="en-US" altLang="zh-CN" dirty="0"/>
              <a:t>Conv</a:t>
            </a:r>
            <a:r>
              <a:rPr lang="zh-CN" altLang="en-US" dirty="0"/>
              <a:t> 算法原理</a:t>
            </a:r>
          </a:p>
        </p:txBody>
      </p:sp>
      <p:sp>
        <p:nvSpPr>
          <p:cNvPr id="6" name="内容占位符 5">
            <a:extLst>
              <a:ext uri="{FF2B5EF4-FFF2-40B4-BE49-F238E27FC236}">
                <a16:creationId xmlns:a16="http://schemas.microsoft.com/office/drawing/2014/main" id="{A6C1C00F-2325-E647-BC45-5A0F7D09338D}"/>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观察计算过程，由于在卷积层的设计中，往往 </a:t>
            </a:r>
            <a:r>
              <a:rPr lang="en-US" altLang="zh-CN" dirty="0">
                <a:latin typeface="Gill Sans MT" panose="020B0502020104020203" pitchFamily="34" charset="0"/>
              </a:rPr>
              <a:t>stride &lt; kernel_size </a:t>
            </a:r>
            <a:r>
              <a:rPr lang="zh-CN" altLang="en-US" dirty="0">
                <a:latin typeface="Gill Sans MT" panose="020B0502020104020203" pitchFamily="34" charset="0"/>
              </a:rPr>
              <a:t>的，所以最后转换的矩阵乘中往往有规律的分布着大量的重复元素，比如这个一维卷积例子中矩阵乘输入矩阵第一行的 </a:t>
            </a:r>
            <a:r>
              <a:rPr lang="en-US" altLang="zh-CN" dirty="0">
                <a:latin typeface="Gill Sans MT" panose="020B0502020104020203" pitchFamily="34" charset="0"/>
              </a:rPr>
              <a:t>d1</a:t>
            </a:r>
            <a:r>
              <a:rPr lang="zh-CN" altLang="en-US" dirty="0">
                <a:latin typeface="Gill Sans MT" panose="020B0502020104020203" pitchFamily="34" charset="0"/>
              </a:rPr>
              <a:t>、</a:t>
            </a:r>
            <a:r>
              <a:rPr lang="en-US" altLang="zh-CN" dirty="0">
                <a:latin typeface="Gill Sans MT" panose="020B0502020104020203" pitchFamily="34" charset="0"/>
              </a:rPr>
              <a:t>d2 </a:t>
            </a:r>
            <a:r>
              <a:rPr lang="zh-CN" altLang="en-US" dirty="0">
                <a:latin typeface="Gill Sans MT" panose="020B0502020104020203" pitchFamily="34" charset="0"/>
              </a:rPr>
              <a:t>和 第二行中的 </a:t>
            </a:r>
            <a:r>
              <a:rPr lang="en-US" altLang="zh-CN" dirty="0">
                <a:latin typeface="Gill Sans MT" panose="020B0502020104020203" pitchFamily="34" charset="0"/>
              </a:rPr>
              <a:t>d1</a:t>
            </a:r>
            <a:r>
              <a:rPr lang="zh-CN" altLang="en-US" dirty="0">
                <a:latin typeface="Gill Sans MT" panose="020B0502020104020203" pitchFamily="34" charset="0"/>
              </a:rPr>
              <a:t>、</a:t>
            </a:r>
            <a:r>
              <a:rPr lang="en-US" altLang="zh-CN" dirty="0">
                <a:latin typeface="Gill Sans MT" panose="020B0502020104020203" pitchFamily="34" charset="0"/>
              </a:rPr>
              <a:t>d2</a:t>
            </a:r>
            <a:r>
              <a:rPr lang="zh-CN" altLang="en-US" dirty="0">
                <a:latin typeface="Gill Sans MT" panose="020B0502020104020203" pitchFamily="34" charset="0"/>
              </a:rPr>
              <a:t>。</a:t>
            </a:r>
          </a:p>
        </p:txBody>
      </p:sp>
      <p:pic>
        <p:nvPicPr>
          <p:cNvPr id="8" name="图片 7">
            <a:extLst>
              <a:ext uri="{FF2B5EF4-FFF2-40B4-BE49-F238E27FC236}">
                <a16:creationId xmlns:a16="http://schemas.microsoft.com/office/drawing/2014/main" id="{68E40859-1F57-5749-AA07-850D718DB58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70855" y="3590562"/>
            <a:ext cx="10655052" cy="1879585"/>
          </a:xfrm>
          <a:prstGeom prst="rect">
            <a:avLst/>
          </a:prstGeom>
        </p:spPr>
      </p:pic>
    </p:spTree>
    <p:extLst>
      <p:ext uri="{BB962C8B-B14F-4D97-AF65-F5344CB8AC3E}">
        <p14:creationId xmlns:p14="http://schemas.microsoft.com/office/powerpoint/2010/main" val="3332315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9D96F89-3A84-524E-AEA6-A5EC3056841F}"/>
              </a:ext>
            </a:extLst>
          </p:cNvPr>
          <p:cNvSpPr>
            <a:spLocks noGrp="1"/>
          </p:cNvSpPr>
          <p:nvPr>
            <p:ph type="title"/>
          </p:nvPr>
        </p:nvSpPr>
        <p:spPr/>
        <p:txBody>
          <a:bodyPr/>
          <a:lstStyle/>
          <a:p>
            <a:r>
              <a:rPr lang="en-US" altLang="zh-CN" dirty="0"/>
              <a:t>Winograd</a:t>
            </a:r>
            <a:r>
              <a:rPr lang="zh-CN" altLang="en-US" dirty="0"/>
              <a:t> 一维卷积原理</a:t>
            </a:r>
          </a:p>
        </p:txBody>
      </p:sp>
      <p:sp>
        <p:nvSpPr>
          <p:cNvPr id="6" name="内容占位符 5">
            <a:extLst>
              <a:ext uri="{FF2B5EF4-FFF2-40B4-BE49-F238E27FC236}">
                <a16:creationId xmlns:a16="http://schemas.microsoft.com/office/drawing/2014/main" id="{A6C1C00F-2325-E647-BC45-5A0F7D09338D}"/>
              </a:ext>
            </a:extLst>
          </p:cNvPr>
          <p:cNvSpPr>
            <a:spLocks noGrp="1"/>
          </p:cNvSpPr>
          <p:nvPr>
            <p:ph sz="half" idx="1"/>
          </p:nvPr>
        </p:nvSpPr>
        <p:spPr>
          <a:xfrm>
            <a:off x="623635" y="1412776"/>
            <a:ext cx="10963473" cy="589190"/>
          </a:xfrm>
        </p:spPr>
        <p:txBody>
          <a:bodyPr/>
          <a:lstStyle/>
          <a:p>
            <a:pPr>
              <a:lnSpc>
                <a:spcPct val="150000"/>
              </a:lnSpc>
            </a:pPr>
            <a:r>
              <a:rPr lang="en-US" altLang="zh-CN" dirty="0">
                <a:latin typeface="Gill Sans MT" panose="020B0502020104020203" pitchFamily="34" charset="0"/>
              </a:rPr>
              <a:t>Winograd</a:t>
            </a:r>
            <a:r>
              <a:rPr lang="zh-CN" altLang="en-US" dirty="0">
                <a:latin typeface="Gill Sans MT" panose="020B0502020104020203" pitchFamily="34" charset="0"/>
              </a:rPr>
              <a:t> 在在 </a:t>
            </a:r>
            <a:r>
              <a:rPr lang="en-US" altLang="zh-CN" dirty="0">
                <a:latin typeface="Gill Sans MT" panose="020B0502020104020203" pitchFamily="34" charset="0"/>
                <a:hlinkClick r:id="rId2"/>
              </a:rPr>
              <a:t>Arithmetic complexity of computations</a:t>
            </a:r>
            <a:r>
              <a:rPr lang="zh-CN" altLang="en-US" dirty="0">
                <a:latin typeface="Gill Sans MT" panose="020B0502020104020203" pitchFamily="34" charset="0"/>
              </a:rPr>
              <a:t> 证明有： </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17F66A8-CF0E-1F49-B6E7-A06580297662}"/>
                  </a:ext>
                </a:extLst>
              </p:cNvPr>
              <p:cNvSpPr txBox="1"/>
              <p:nvPr/>
            </p:nvSpPr>
            <p:spPr>
              <a:xfrm>
                <a:off x="2837713" y="2204864"/>
                <a:ext cx="6521336" cy="98007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𝐹</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𝑔</m:t>
                          </m:r>
                        </m:e>
                      </m:d>
                      <m:r>
                        <m:rPr>
                          <m:nor/>
                        </m:rPr>
                        <a:rPr lang="en-US" altLang="zh-CN" sz="2400" b="0" i="1" smtClean="0">
                          <a:latin typeface="Cambria Math" panose="02040503050406030204" pitchFamily="18" charset="0"/>
                          <a:ea typeface="Cambria Math" panose="02040503050406030204" pitchFamily="18" charset="0"/>
                        </a:rPr>
                        <m:t>=</m:t>
                      </m:r>
                      <m:r>
                        <m:rPr>
                          <m:nor/>
                        </m:rPr>
                        <a:rPr lang="en-US" altLang="zh-CN" sz="2400" i="1" smtClean="0">
                          <a:latin typeface="Cambria Math" panose="02040503050406030204" pitchFamily="18" charset="0"/>
                          <a:ea typeface="Cambria Math" panose="02040503050406030204" pitchFamily="18" charset="0"/>
                        </a:rPr>
                        <m:t> </m:t>
                      </m:r>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0</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3</m:t>
                                    </m:r>
                                  </m:sub>
                                </m:sSub>
                              </m:e>
                            </m:mr>
                          </m:m>
                        </m:e>
                      </m:d>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i="1" smtClean="0">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1</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2</m:t>
                                    </m:r>
                                  </m:sub>
                                </m:sSub>
                              </m:e>
                            </m:mr>
                          </m:m>
                        </m:e>
                      </m:d>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i="1" smtClean="0">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3</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4</m:t>
                                    </m:r>
                                  </m:sub>
                                </m:sSub>
                              </m:e>
                            </m:mr>
                          </m:m>
                        </m:e>
                      </m:d>
                    </m:oMath>
                  </m:oMathPara>
                </a14:m>
                <a:endParaRPr kumimoji="1" lang="zh-CN" altLang="en-US" sz="2400" b="0" i="1" dirty="0" err="1">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C17F66A8-CF0E-1F49-B6E7-A06580297662}"/>
                  </a:ext>
                </a:extLst>
              </p:cNvPr>
              <p:cNvSpPr txBox="1">
                <a:spLocks noRot="1" noChangeAspect="1" noMove="1" noResize="1" noEditPoints="1" noAdjustHandles="1" noChangeArrowheads="1" noChangeShapeType="1" noTextEdit="1"/>
              </p:cNvSpPr>
              <p:nvPr/>
            </p:nvSpPr>
            <p:spPr>
              <a:xfrm>
                <a:off x="2837713" y="2204864"/>
                <a:ext cx="6521336" cy="980076"/>
              </a:xfrm>
              <a:prstGeom prst="rect">
                <a:avLst/>
              </a:prstGeom>
              <a:blipFill>
                <a:blip r:embed="rId3"/>
                <a:stretch>
                  <a:fillRect b="-8974"/>
                </a:stretch>
              </a:blipFill>
            </p:spPr>
            <p:txBody>
              <a:bodyPr/>
              <a:lstStyle/>
              <a:p>
                <a:r>
                  <a:rPr lang="zh-CN" altLang="en-US">
                    <a:noFill/>
                  </a:rPr>
                  <a:t> </a:t>
                </a:r>
              </a:p>
            </p:txBody>
          </p:sp>
        </mc:Fallback>
      </mc:AlternateContent>
      <p:sp>
        <p:nvSpPr>
          <p:cNvPr id="9" name="内容占位符 5">
            <a:extLst>
              <a:ext uri="{FF2B5EF4-FFF2-40B4-BE49-F238E27FC236}">
                <a16:creationId xmlns:a16="http://schemas.microsoft.com/office/drawing/2014/main" id="{FB7C5539-D627-F64D-962E-2F41912E138D}"/>
              </a:ext>
            </a:extLst>
          </p:cNvPr>
          <p:cNvSpPr txBox="1">
            <a:spLocks/>
          </p:cNvSpPr>
          <p:nvPr/>
        </p:nvSpPr>
        <p:spPr>
          <a:xfrm>
            <a:off x="623635" y="3673061"/>
            <a:ext cx="10963473" cy="589190"/>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lnSpc>
                <a:spcPct val="150000"/>
              </a:lnSpc>
            </a:pPr>
            <a:r>
              <a:rPr lang="zh-CN" altLang="en-US" dirty="0">
                <a:latin typeface="Gill Sans MT" panose="020B0502020104020203" pitchFamily="34" charset="0"/>
              </a:rPr>
              <a:t>其中：</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613DABDC-5B82-904D-B019-ECC32DE4E851}"/>
                  </a:ext>
                </a:extLst>
              </p:cNvPr>
              <p:cNvSpPr/>
              <p:nvPr/>
            </p:nvSpPr>
            <p:spPr>
              <a:xfrm>
                <a:off x="2353965" y="4262251"/>
                <a:ext cx="2630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0</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oMath>
                  </m:oMathPara>
                </a14:m>
                <a:endParaRPr lang="zh-CN" altLang="en-US" sz="2400" dirty="0"/>
              </a:p>
            </p:txBody>
          </p:sp>
        </mc:Choice>
        <mc:Fallback xmlns="">
          <p:sp>
            <p:nvSpPr>
              <p:cNvPr id="2" name="矩形 1">
                <a:extLst>
                  <a:ext uri="{FF2B5EF4-FFF2-40B4-BE49-F238E27FC236}">
                    <a16:creationId xmlns:a16="http://schemas.microsoft.com/office/drawing/2014/main" id="{613DABDC-5B82-904D-B019-ECC32DE4E851}"/>
                  </a:ext>
                </a:extLst>
              </p:cNvPr>
              <p:cNvSpPr>
                <a:spLocks noRot="1" noChangeAspect="1" noMove="1" noResize="1" noEditPoints="1" noAdjustHandles="1" noChangeArrowheads="1" noChangeShapeType="1" noTextEdit="1"/>
              </p:cNvSpPr>
              <p:nvPr/>
            </p:nvSpPr>
            <p:spPr>
              <a:xfrm>
                <a:off x="2353965" y="4262251"/>
                <a:ext cx="2630592" cy="461665"/>
              </a:xfrm>
              <a:prstGeom prst="rect">
                <a:avLst/>
              </a:prstGeom>
              <a:blipFill>
                <a:blip r:embed="rId4"/>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191CC364-61F2-2A41-B0C3-CA82ABA15271}"/>
                  </a:ext>
                </a:extLst>
              </p:cNvPr>
              <p:cNvSpPr/>
              <p:nvPr/>
            </p:nvSpPr>
            <p:spPr>
              <a:xfrm>
                <a:off x="2353965" y="5214391"/>
                <a:ext cx="27146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4</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2</m:t>
                          </m:r>
                        </m:sub>
                      </m:sSub>
                    </m:oMath>
                  </m:oMathPara>
                </a14:m>
                <a:endParaRPr lang="zh-CN" altLang="en-US" sz="2400" dirty="0"/>
              </a:p>
            </p:txBody>
          </p:sp>
        </mc:Choice>
        <mc:Fallback xmlns="">
          <p:sp>
            <p:nvSpPr>
              <p:cNvPr id="10" name="矩形 9">
                <a:extLst>
                  <a:ext uri="{FF2B5EF4-FFF2-40B4-BE49-F238E27FC236}">
                    <a16:creationId xmlns:a16="http://schemas.microsoft.com/office/drawing/2014/main" id="{191CC364-61F2-2A41-B0C3-CA82ABA15271}"/>
                  </a:ext>
                </a:extLst>
              </p:cNvPr>
              <p:cNvSpPr>
                <a:spLocks noRot="1" noChangeAspect="1" noMove="1" noResize="1" noEditPoints="1" noAdjustHandles="1" noChangeArrowheads="1" noChangeShapeType="1" noTextEdit="1"/>
              </p:cNvSpPr>
              <p:nvPr/>
            </p:nvSpPr>
            <p:spPr>
              <a:xfrm>
                <a:off x="2353965" y="5214391"/>
                <a:ext cx="2714653" cy="461665"/>
              </a:xfrm>
              <a:prstGeom prst="rect">
                <a:avLst/>
              </a:prstGeom>
              <a:blipFill>
                <a:blip r:embed="rId5"/>
                <a:stretch>
                  <a:fillRect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8A82B7C6-54CB-D04F-81EA-45CBADC4A25E}"/>
                  </a:ext>
                </a:extLst>
              </p:cNvPr>
              <p:cNvSpPr/>
              <p:nvPr/>
            </p:nvSpPr>
            <p:spPr>
              <a:xfrm>
                <a:off x="5758649" y="4095249"/>
                <a:ext cx="4046171" cy="7607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0</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2</m:t>
                              </m:r>
                            </m:sub>
                          </m:sSub>
                        </m:num>
                        <m:den>
                          <m:r>
                            <a:rPr lang="en-US" altLang="zh-CN" sz="2400" b="0" i="1" smtClean="0">
                              <a:latin typeface="Cambria Math" panose="02040503050406030204" pitchFamily="18" charset="0"/>
                              <a:ea typeface="Cambria Math" panose="02040503050406030204" pitchFamily="18" charset="0"/>
                            </a:rPr>
                            <m:t>2</m:t>
                          </m:r>
                        </m:den>
                      </m:f>
                    </m:oMath>
                  </m:oMathPara>
                </a14:m>
                <a:endParaRPr lang="zh-CN" altLang="en-US" sz="2400" dirty="0"/>
              </a:p>
            </p:txBody>
          </p:sp>
        </mc:Choice>
        <mc:Fallback xmlns="">
          <p:sp>
            <p:nvSpPr>
              <p:cNvPr id="11" name="矩形 10">
                <a:extLst>
                  <a:ext uri="{FF2B5EF4-FFF2-40B4-BE49-F238E27FC236}">
                    <a16:creationId xmlns:a16="http://schemas.microsoft.com/office/drawing/2014/main" id="{8A82B7C6-54CB-D04F-81EA-45CBADC4A25E}"/>
                  </a:ext>
                </a:extLst>
              </p:cNvPr>
              <p:cNvSpPr>
                <a:spLocks noRot="1" noChangeAspect="1" noMove="1" noResize="1" noEditPoints="1" noAdjustHandles="1" noChangeArrowheads="1" noChangeShapeType="1" noTextEdit="1"/>
              </p:cNvSpPr>
              <p:nvPr/>
            </p:nvSpPr>
            <p:spPr>
              <a:xfrm>
                <a:off x="5758649" y="4095249"/>
                <a:ext cx="4046171" cy="760786"/>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ACF0F623-8568-3040-8C91-9CF2BFCB0D70}"/>
                  </a:ext>
                </a:extLst>
              </p:cNvPr>
              <p:cNvSpPr/>
              <p:nvPr/>
            </p:nvSpPr>
            <p:spPr>
              <a:xfrm>
                <a:off x="5758649" y="5064831"/>
                <a:ext cx="4046172" cy="7607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0</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2</m:t>
                              </m:r>
                            </m:sub>
                          </m:sSub>
                        </m:num>
                        <m:den>
                          <m:r>
                            <a:rPr lang="en-US" altLang="zh-CN" sz="2400" b="0" i="1" smtClean="0">
                              <a:latin typeface="Cambria Math" panose="02040503050406030204" pitchFamily="18" charset="0"/>
                              <a:ea typeface="Cambria Math" panose="02040503050406030204" pitchFamily="18" charset="0"/>
                            </a:rPr>
                            <m:t>2</m:t>
                          </m:r>
                        </m:den>
                      </m:f>
                    </m:oMath>
                  </m:oMathPara>
                </a14:m>
                <a:endParaRPr lang="zh-CN" altLang="en-US" sz="2400" dirty="0"/>
              </a:p>
            </p:txBody>
          </p:sp>
        </mc:Choice>
        <mc:Fallback xmlns="">
          <p:sp>
            <p:nvSpPr>
              <p:cNvPr id="12" name="矩形 11">
                <a:extLst>
                  <a:ext uri="{FF2B5EF4-FFF2-40B4-BE49-F238E27FC236}">
                    <a16:creationId xmlns:a16="http://schemas.microsoft.com/office/drawing/2014/main" id="{ACF0F623-8568-3040-8C91-9CF2BFCB0D70}"/>
                  </a:ext>
                </a:extLst>
              </p:cNvPr>
              <p:cNvSpPr>
                <a:spLocks noRot="1" noChangeAspect="1" noMove="1" noResize="1" noEditPoints="1" noAdjustHandles="1" noChangeArrowheads="1" noChangeShapeType="1" noTextEdit="1"/>
              </p:cNvSpPr>
              <p:nvPr/>
            </p:nvSpPr>
            <p:spPr>
              <a:xfrm>
                <a:off x="5758649" y="5064831"/>
                <a:ext cx="4046172" cy="760786"/>
              </a:xfrm>
              <a:prstGeom prst="rect">
                <a:avLst/>
              </a:prstGeom>
              <a:blipFill>
                <a:blip r:embed="rId7"/>
                <a:stretch>
                  <a:fillRect b="-4918"/>
                </a:stretch>
              </a:blipFill>
            </p:spPr>
            <p:txBody>
              <a:bodyPr/>
              <a:lstStyle/>
              <a:p>
                <a:r>
                  <a:rPr lang="zh-CN" altLang="en-US">
                    <a:noFill/>
                  </a:rPr>
                  <a:t> </a:t>
                </a:r>
              </a:p>
            </p:txBody>
          </p:sp>
        </mc:Fallback>
      </mc:AlternateContent>
      <p:sp>
        <p:nvSpPr>
          <p:cNvPr id="3" name="圆角矩形 2">
            <a:extLst>
              <a:ext uri="{FF2B5EF4-FFF2-40B4-BE49-F238E27FC236}">
                <a16:creationId xmlns:a16="http://schemas.microsoft.com/office/drawing/2014/main" id="{61E2DD0C-2683-6A4E-979E-5DBD547F266B}"/>
              </a:ext>
            </a:extLst>
          </p:cNvPr>
          <p:cNvSpPr/>
          <p:nvPr/>
        </p:nvSpPr>
        <p:spPr bwMode="auto">
          <a:xfrm>
            <a:off x="7873482" y="4036789"/>
            <a:ext cx="1906239" cy="868515"/>
          </a:xfrm>
          <a:prstGeom prst="roundRect">
            <a:avLst/>
          </a:prstGeom>
          <a:noFill/>
          <a:ln w="38100" cap="flat" cmpd="sng" algn="ctr">
            <a:solidFill>
              <a:srgbClr val="C00000"/>
            </a:solidFill>
            <a:prstDash val="sysDash"/>
            <a:round/>
            <a:headEnd type="none" w="med" len="med"/>
            <a:tailEnd type="none" w="med" len="med"/>
            <a:extLst>
              <a:ext uri="{C807C97D-BFC1-408E-A445-0C87EB9F89A2}">
                <ask:lineSketchStyleProps xmlns:ask="http://schemas.microsoft.com/office/drawing/2018/sketchyshapes" sd="3736673711">
                  <a:custGeom>
                    <a:avLst/>
                    <a:gdLst>
                      <a:gd name="connsiteX0" fmla="*/ 0 w 1906239"/>
                      <a:gd name="connsiteY0" fmla="*/ 144755 h 868515"/>
                      <a:gd name="connsiteX1" fmla="*/ 144755 w 1906239"/>
                      <a:gd name="connsiteY1" fmla="*/ 0 h 868515"/>
                      <a:gd name="connsiteX2" fmla="*/ 699832 w 1906239"/>
                      <a:gd name="connsiteY2" fmla="*/ 0 h 868515"/>
                      <a:gd name="connsiteX3" fmla="*/ 1206407 w 1906239"/>
                      <a:gd name="connsiteY3" fmla="*/ 0 h 868515"/>
                      <a:gd name="connsiteX4" fmla="*/ 1761484 w 1906239"/>
                      <a:gd name="connsiteY4" fmla="*/ 0 h 868515"/>
                      <a:gd name="connsiteX5" fmla="*/ 1906239 w 1906239"/>
                      <a:gd name="connsiteY5" fmla="*/ 144755 h 868515"/>
                      <a:gd name="connsiteX6" fmla="*/ 1906239 w 1906239"/>
                      <a:gd name="connsiteY6" fmla="*/ 723760 h 868515"/>
                      <a:gd name="connsiteX7" fmla="*/ 1761484 w 1906239"/>
                      <a:gd name="connsiteY7" fmla="*/ 868515 h 868515"/>
                      <a:gd name="connsiteX8" fmla="*/ 1238742 w 1906239"/>
                      <a:gd name="connsiteY8" fmla="*/ 868515 h 868515"/>
                      <a:gd name="connsiteX9" fmla="*/ 699832 w 1906239"/>
                      <a:gd name="connsiteY9" fmla="*/ 868515 h 868515"/>
                      <a:gd name="connsiteX10" fmla="*/ 144755 w 1906239"/>
                      <a:gd name="connsiteY10" fmla="*/ 868515 h 868515"/>
                      <a:gd name="connsiteX11" fmla="*/ 0 w 1906239"/>
                      <a:gd name="connsiteY11" fmla="*/ 723760 h 868515"/>
                      <a:gd name="connsiteX12" fmla="*/ 0 w 1906239"/>
                      <a:gd name="connsiteY12" fmla="*/ 144755 h 86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6239" h="868515" extrusionOk="0">
                        <a:moveTo>
                          <a:pt x="0" y="144755"/>
                        </a:moveTo>
                        <a:cubicBezTo>
                          <a:pt x="392" y="62213"/>
                          <a:pt x="64113" y="3311"/>
                          <a:pt x="144755" y="0"/>
                        </a:cubicBezTo>
                        <a:cubicBezTo>
                          <a:pt x="399041" y="1730"/>
                          <a:pt x="566926" y="26624"/>
                          <a:pt x="699832" y="0"/>
                        </a:cubicBezTo>
                        <a:cubicBezTo>
                          <a:pt x="832738" y="-26624"/>
                          <a:pt x="962821" y="-25140"/>
                          <a:pt x="1206407" y="0"/>
                        </a:cubicBezTo>
                        <a:cubicBezTo>
                          <a:pt x="1449994" y="25140"/>
                          <a:pt x="1608203" y="3539"/>
                          <a:pt x="1761484" y="0"/>
                        </a:cubicBezTo>
                        <a:cubicBezTo>
                          <a:pt x="1842810" y="1709"/>
                          <a:pt x="1906566" y="69096"/>
                          <a:pt x="1906239" y="144755"/>
                        </a:cubicBezTo>
                        <a:cubicBezTo>
                          <a:pt x="1878386" y="426632"/>
                          <a:pt x="1888568" y="513296"/>
                          <a:pt x="1906239" y="723760"/>
                        </a:cubicBezTo>
                        <a:cubicBezTo>
                          <a:pt x="1901575" y="817199"/>
                          <a:pt x="1844808" y="869253"/>
                          <a:pt x="1761484" y="868515"/>
                        </a:cubicBezTo>
                        <a:cubicBezTo>
                          <a:pt x="1622961" y="888089"/>
                          <a:pt x="1350822" y="844297"/>
                          <a:pt x="1238742" y="868515"/>
                        </a:cubicBezTo>
                        <a:cubicBezTo>
                          <a:pt x="1126662" y="892733"/>
                          <a:pt x="829652" y="858853"/>
                          <a:pt x="699832" y="868515"/>
                        </a:cubicBezTo>
                        <a:cubicBezTo>
                          <a:pt x="570012" y="878178"/>
                          <a:pt x="375397" y="879610"/>
                          <a:pt x="144755" y="868515"/>
                        </a:cubicBezTo>
                        <a:cubicBezTo>
                          <a:pt x="59805" y="885075"/>
                          <a:pt x="-13438" y="813725"/>
                          <a:pt x="0" y="723760"/>
                        </a:cubicBezTo>
                        <a:cubicBezTo>
                          <a:pt x="-6460" y="556604"/>
                          <a:pt x="-14203" y="367735"/>
                          <a:pt x="0" y="144755"/>
                        </a:cubicBezTo>
                        <a:close/>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3" name="圆角矩形 12">
            <a:extLst>
              <a:ext uri="{FF2B5EF4-FFF2-40B4-BE49-F238E27FC236}">
                <a16:creationId xmlns:a16="http://schemas.microsoft.com/office/drawing/2014/main" id="{44FD5404-13A1-9D47-BCCE-997ADD3986C1}"/>
              </a:ext>
            </a:extLst>
          </p:cNvPr>
          <p:cNvSpPr/>
          <p:nvPr/>
        </p:nvSpPr>
        <p:spPr bwMode="auto">
          <a:xfrm>
            <a:off x="7898581" y="5064832"/>
            <a:ext cx="1906239" cy="868514"/>
          </a:xfrm>
          <a:prstGeom prst="roundRect">
            <a:avLst/>
          </a:prstGeom>
          <a:noFill/>
          <a:ln w="38100" cap="flat" cmpd="sng" algn="ctr">
            <a:solidFill>
              <a:srgbClr val="C00000"/>
            </a:solidFill>
            <a:prstDash val="sysDash"/>
            <a:round/>
            <a:headEnd type="none" w="med" len="med"/>
            <a:tailEnd type="none" w="med" len="med"/>
            <a:extLst>
              <a:ext uri="{C807C97D-BFC1-408E-A445-0C87EB9F89A2}">
                <ask:lineSketchStyleProps xmlns:ask="http://schemas.microsoft.com/office/drawing/2018/sketchyshapes" sd="3736673711">
                  <a:custGeom>
                    <a:avLst/>
                    <a:gdLst>
                      <a:gd name="connsiteX0" fmla="*/ 0 w 1906239"/>
                      <a:gd name="connsiteY0" fmla="*/ 144755 h 868514"/>
                      <a:gd name="connsiteX1" fmla="*/ 144755 w 1906239"/>
                      <a:gd name="connsiteY1" fmla="*/ 0 h 868514"/>
                      <a:gd name="connsiteX2" fmla="*/ 699832 w 1906239"/>
                      <a:gd name="connsiteY2" fmla="*/ 0 h 868514"/>
                      <a:gd name="connsiteX3" fmla="*/ 1206407 w 1906239"/>
                      <a:gd name="connsiteY3" fmla="*/ 0 h 868514"/>
                      <a:gd name="connsiteX4" fmla="*/ 1761484 w 1906239"/>
                      <a:gd name="connsiteY4" fmla="*/ 0 h 868514"/>
                      <a:gd name="connsiteX5" fmla="*/ 1906239 w 1906239"/>
                      <a:gd name="connsiteY5" fmla="*/ 144755 h 868514"/>
                      <a:gd name="connsiteX6" fmla="*/ 1906239 w 1906239"/>
                      <a:gd name="connsiteY6" fmla="*/ 723759 h 868514"/>
                      <a:gd name="connsiteX7" fmla="*/ 1761484 w 1906239"/>
                      <a:gd name="connsiteY7" fmla="*/ 868514 h 868514"/>
                      <a:gd name="connsiteX8" fmla="*/ 1238742 w 1906239"/>
                      <a:gd name="connsiteY8" fmla="*/ 868514 h 868514"/>
                      <a:gd name="connsiteX9" fmla="*/ 699832 w 1906239"/>
                      <a:gd name="connsiteY9" fmla="*/ 868514 h 868514"/>
                      <a:gd name="connsiteX10" fmla="*/ 144755 w 1906239"/>
                      <a:gd name="connsiteY10" fmla="*/ 868514 h 868514"/>
                      <a:gd name="connsiteX11" fmla="*/ 0 w 1906239"/>
                      <a:gd name="connsiteY11" fmla="*/ 723759 h 868514"/>
                      <a:gd name="connsiteX12" fmla="*/ 0 w 1906239"/>
                      <a:gd name="connsiteY12" fmla="*/ 144755 h 86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6239" h="868514" extrusionOk="0">
                        <a:moveTo>
                          <a:pt x="0" y="144755"/>
                        </a:moveTo>
                        <a:cubicBezTo>
                          <a:pt x="392" y="62213"/>
                          <a:pt x="64113" y="3311"/>
                          <a:pt x="144755" y="0"/>
                        </a:cubicBezTo>
                        <a:cubicBezTo>
                          <a:pt x="399041" y="1730"/>
                          <a:pt x="566926" y="26624"/>
                          <a:pt x="699832" y="0"/>
                        </a:cubicBezTo>
                        <a:cubicBezTo>
                          <a:pt x="832738" y="-26624"/>
                          <a:pt x="962821" y="-25140"/>
                          <a:pt x="1206407" y="0"/>
                        </a:cubicBezTo>
                        <a:cubicBezTo>
                          <a:pt x="1449994" y="25140"/>
                          <a:pt x="1608203" y="3539"/>
                          <a:pt x="1761484" y="0"/>
                        </a:cubicBezTo>
                        <a:cubicBezTo>
                          <a:pt x="1842810" y="1709"/>
                          <a:pt x="1906566" y="69096"/>
                          <a:pt x="1906239" y="144755"/>
                        </a:cubicBezTo>
                        <a:cubicBezTo>
                          <a:pt x="1934234" y="428596"/>
                          <a:pt x="1882327" y="514934"/>
                          <a:pt x="1906239" y="723759"/>
                        </a:cubicBezTo>
                        <a:cubicBezTo>
                          <a:pt x="1901575" y="817198"/>
                          <a:pt x="1844808" y="869252"/>
                          <a:pt x="1761484" y="868514"/>
                        </a:cubicBezTo>
                        <a:cubicBezTo>
                          <a:pt x="1622961" y="888088"/>
                          <a:pt x="1350822" y="844296"/>
                          <a:pt x="1238742" y="868514"/>
                        </a:cubicBezTo>
                        <a:cubicBezTo>
                          <a:pt x="1126662" y="892732"/>
                          <a:pt x="829652" y="858852"/>
                          <a:pt x="699832" y="868514"/>
                        </a:cubicBezTo>
                        <a:cubicBezTo>
                          <a:pt x="570012" y="878177"/>
                          <a:pt x="375397" y="879609"/>
                          <a:pt x="144755" y="868514"/>
                        </a:cubicBezTo>
                        <a:cubicBezTo>
                          <a:pt x="59805" y="885074"/>
                          <a:pt x="-13438" y="813724"/>
                          <a:pt x="0" y="723759"/>
                        </a:cubicBezTo>
                        <a:cubicBezTo>
                          <a:pt x="-6275" y="553460"/>
                          <a:pt x="-13499" y="362808"/>
                          <a:pt x="0" y="144755"/>
                        </a:cubicBezTo>
                        <a:close/>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1134007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9D96F89-3A84-524E-AEA6-A5EC3056841F}"/>
              </a:ext>
            </a:extLst>
          </p:cNvPr>
          <p:cNvSpPr>
            <a:spLocks noGrp="1"/>
          </p:cNvSpPr>
          <p:nvPr>
            <p:ph type="title"/>
          </p:nvPr>
        </p:nvSpPr>
        <p:spPr/>
        <p:txBody>
          <a:bodyPr/>
          <a:lstStyle/>
          <a:p>
            <a:r>
              <a:rPr lang="en-US" altLang="zh-CN" dirty="0"/>
              <a:t>Winograd</a:t>
            </a:r>
            <a:r>
              <a:rPr lang="zh-CN" altLang="en-US" dirty="0"/>
              <a:t> 原理推导</a:t>
            </a:r>
          </a:p>
        </p:txBody>
      </p:sp>
      <p:sp>
        <p:nvSpPr>
          <p:cNvPr id="6" name="内容占位符 5">
            <a:extLst>
              <a:ext uri="{FF2B5EF4-FFF2-40B4-BE49-F238E27FC236}">
                <a16:creationId xmlns:a16="http://schemas.microsoft.com/office/drawing/2014/main" id="{A6C1C00F-2325-E647-BC45-5A0F7D09338D}"/>
              </a:ext>
            </a:extLst>
          </p:cNvPr>
          <p:cNvSpPr>
            <a:spLocks noGrp="1"/>
          </p:cNvSpPr>
          <p:nvPr>
            <p:ph sz="half" idx="1"/>
          </p:nvPr>
        </p:nvSpPr>
        <p:spPr>
          <a:xfrm>
            <a:off x="623635" y="1412776"/>
            <a:ext cx="10963473" cy="589190"/>
          </a:xfrm>
        </p:spPr>
        <p:txBody>
          <a:bodyPr/>
          <a:lstStyle/>
          <a:p>
            <a:pPr>
              <a:lnSpc>
                <a:spcPct val="150000"/>
              </a:lnSpc>
            </a:pPr>
            <a:r>
              <a:rPr lang="en-US" altLang="zh-CN" dirty="0">
                <a:latin typeface="Gill Sans MT" panose="020B0502020104020203" pitchFamily="34" charset="0"/>
              </a:rPr>
              <a:t>Winograd</a:t>
            </a:r>
            <a:r>
              <a:rPr lang="zh-CN" altLang="en-US" dirty="0">
                <a:latin typeface="Gill Sans MT" panose="020B0502020104020203" pitchFamily="34" charset="0"/>
              </a:rPr>
              <a:t> 在在 </a:t>
            </a:r>
            <a:r>
              <a:rPr lang="en-US" altLang="zh-CN" dirty="0">
                <a:latin typeface="Gill Sans MT" panose="020B0502020104020203" pitchFamily="34" charset="0"/>
                <a:hlinkClick r:id="rId2"/>
              </a:rPr>
              <a:t>Arithmetic complexity of computations</a:t>
            </a:r>
            <a:r>
              <a:rPr lang="zh-CN" altLang="en-US" dirty="0">
                <a:latin typeface="Gill Sans MT" panose="020B0502020104020203" pitchFamily="34" charset="0"/>
              </a:rPr>
              <a:t> 证明有： </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17F66A8-CF0E-1F49-B6E7-A06580297662}"/>
                  </a:ext>
                </a:extLst>
              </p:cNvPr>
              <p:cNvSpPr txBox="1"/>
              <p:nvPr/>
            </p:nvSpPr>
            <p:spPr>
              <a:xfrm>
                <a:off x="2837713" y="2204864"/>
                <a:ext cx="6521336" cy="98007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𝐹</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𝑔</m:t>
                          </m:r>
                        </m:e>
                      </m:d>
                      <m:r>
                        <m:rPr>
                          <m:nor/>
                        </m:rPr>
                        <a:rPr lang="en-US" altLang="zh-CN" sz="2400" b="0" i="1" smtClean="0">
                          <a:latin typeface="Cambria Math" panose="02040503050406030204" pitchFamily="18" charset="0"/>
                          <a:ea typeface="Cambria Math" panose="02040503050406030204" pitchFamily="18" charset="0"/>
                        </a:rPr>
                        <m:t>=</m:t>
                      </m:r>
                      <m:r>
                        <m:rPr>
                          <m:nor/>
                        </m:rPr>
                        <a:rPr lang="en-US" altLang="zh-CN" sz="2400" i="1" smtClean="0">
                          <a:latin typeface="Cambria Math" panose="02040503050406030204" pitchFamily="18" charset="0"/>
                          <a:ea typeface="Cambria Math" panose="02040503050406030204" pitchFamily="18" charset="0"/>
                        </a:rPr>
                        <m:t> </m:t>
                      </m:r>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0</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3</m:t>
                                    </m:r>
                                  </m:sub>
                                </m:sSub>
                              </m:e>
                            </m:mr>
                          </m:m>
                        </m:e>
                      </m:d>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i="1" smtClean="0">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1</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2</m:t>
                                    </m:r>
                                  </m:sub>
                                </m:sSub>
                              </m:e>
                            </m:mr>
                          </m:m>
                        </m:e>
                      </m:d>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i="1" smtClean="0">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3</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4</m:t>
                                    </m:r>
                                  </m:sub>
                                </m:sSub>
                              </m:e>
                            </m:mr>
                          </m:m>
                        </m:e>
                      </m:d>
                    </m:oMath>
                  </m:oMathPara>
                </a14:m>
                <a:endParaRPr kumimoji="1" lang="zh-CN" altLang="en-US" sz="2400" b="0" i="1" dirty="0" err="1">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C17F66A8-CF0E-1F49-B6E7-A06580297662}"/>
                  </a:ext>
                </a:extLst>
              </p:cNvPr>
              <p:cNvSpPr txBox="1">
                <a:spLocks noRot="1" noChangeAspect="1" noMove="1" noResize="1" noEditPoints="1" noAdjustHandles="1" noChangeArrowheads="1" noChangeShapeType="1" noTextEdit="1"/>
              </p:cNvSpPr>
              <p:nvPr/>
            </p:nvSpPr>
            <p:spPr>
              <a:xfrm>
                <a:off x="2837713" y="2204864"/>
                <a:ext cx="6521336" cy="980076"/>
              </a:xfrm>
              <a:prstGeom prst="rect">
                <a:avLst/>
              </a:prstGeom>
              <a:blipFill>
                <a:blip r:embed="rId3"/>
                <a:stretch>
                  <a:fillRect b="-8974"/>
                </a:stretch>
              </a:blipFill>
            </p:spPr>
            <p:txBody>
              <a:bodyPr/>
              <a:lstStyle/>
              <a:p>
                <a:r>
                  <a:rPr lang="zh-CN" altLang="en-US">
                    <a:noFill/>
                  </a:rPr>
                  <a:t> </a:t>
                </a:r>
              </a:p>
            </p:txBody>
          </p:sp>
        </mc:Fallback>
      </mc:AlternateContent>
      <p:sp>
        <p:nvSpPr>
          <p:cNvPr id="9" name="内容占位符 5">
            <a:extLst>
              <a:ext uri="{FF2B5EF4-FFF2-40B4-BE49-F238E27FC236}">
                <a16:creationId xmlns:a16="http://schemas.microsoft.com/office/drawing/2014/main" id="{FB7C5539-D627-F64D-962E-2F41912E138D}"/>
              </a:ext>
            </a:extLst>
          </p:cNvPr>
          <p:cNvSpPr txBox="1">
            <a:spLocks/>
          </p:cNvSpPr>
          <p:nvPr/>
        </p:nvSpPr>
        <p:spPr>
          <a:xfrm>
            <a:off x="623635" y="3673061"/>
            <a:ext cx="10963473" cy="589190"/>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342900" indent="-342900">
              <a:buClr>
                <a:srgbClr val="6FC4F7"/>
              </a:buClr>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整个的卷积过程可以转换成如下的矩阵乘形式：</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DE0B2DF-ABF0-5943-91D7-64C1FD3570C5}"/>
                  </a:ext>
                </a:extLst>
              </p:cNvPr>
              <p:cNvSpPr txBox="1"/>
              <p:nvPr/>
            </p:nvSpPr>
            <p:spPr>
              <a:xfrm>
                <a:off x="3663997" y="4470980"/>
                <a:ext cx="4882747" cy="98007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𝐹</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𝑔</m:t>
                          </m:r>
                        </m:e>
                      </m:d>
                      <m:r>
                        <m:rPr>
                          <m:nor/>
                        </m:rPr>
                        <a:rPr lang="en-US" altLang="zh-CN" sz="2400" b="0" i="1" smtClean="0">
                          <a:latin typeface="Cambria Math" panose="02040503050406030204" pitchFamily="18" charset="0"/>
                          <a:ea typeface="Cambria Math" panose="02040503050406030204" pitchFamily="18" charset="0"/>
                        </a:rPr>
                        <m:t>=</m:t>
                      </m:r>
                      <m:r>
                        <m:rPr>
                          <m:nor/>
                        </m:rPr>
                        <a:rPr lang="en-US" altLang="zh-CN" sz="2400" i="1" smtClean="0">
                          <a:latin typeface="Cambria Math" panose="02040503050406030204" pitchFamily="18" charset="0"/>
                          <a:ea typeface="Cambria Math" panose="02040503050406030204" pitchFamily="18" charset="0"/>
                        </a:rPr>
                        <m:t> </m:t>
                      </m:r>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0</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3</m:t>
                                    </m:r>
                                  </m:sub>
                                </m:sSub>
                              </m:e>
                            </m:mr>
                          </m:m>
                        </m:e>
                      </m:d>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i="1" smtClean="0">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1</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2</m:t>
                                    </m:r>
                                  </m:sub>
                                </m:sSub>
                              </m:e>
                            </m:mr>
                          </m:m>
                        </m:e>
                      </m:d>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ea typeface="Cambria Math" panose="02040503050406030204" pitchFamily="18" charset="0"/>
                                </a:rPr>
                              </m:ctrlPr>
                            </m:mPr>
                            <m:mr>
                              <m:e>
                                <m:sSub>
                                  <m:sSubPr>
                                    <m:ctrlPr>
                                      <a:rPr lang="en-US" altLang="zh-CN" sz="2400" b="0" i="1" smtClean="0">
                                        <a:latin typeface="Cambria Math" panose="02040503050406030204" pitchFamily="18" charset="0"/>
                                        <a:ea typeface="Cambria Math" panose="02040503050406030204" pitchFamily="18" charset="0"/>
                                      </a:rPr>
                                    </m:ctrlPr>
                                  </m:sSubPr>
                                  <m:e>
                                    <m:r>
                                      <m:rPr>
                                        <m:brk m:alnAt="7"/>
                                      </m:rPr>
                                      <a:rPr lang="en-US" altLang="zh-CN" sz="2400" i="1">
                                        <a:latin typeface="Cambria Math" panose="02040503050406030204" pitchFamily="18" charset="0"/>
                                        <a:ea typeface="Cambria Math" panose="02040503050406030204" pitchFamily="18" charset="0"/>
                                      </a:rPr>
                                      <m:t>𝑟</m:t>
                                    </m:r>
                                  </m:e>
                                  <m:sub>
                                    <m:r>
                                      <a:rPr lang="en-US" altLang="zh-CN" sz="2400" b="0" i="1" smtClean="0">
                                        <a:latin typeface="Cambria Math" panose="02040503050406030204" pitchFamily="18" charset="0"/>
                                        <a:ea typeface="Cambria Math" panose="02040503050406030204" pitchFamily="18" charset="0"/>
                                      </a:rPr>
                                      <m:t>0</m:t>
                                    </m:r>
                                  </m:sub>
                                </m:sSub>
                              </m:e>
                            </m:mr>
                            <m:mr>
                              <m:e>
                                <m:sSub>
                                  <m:sSubPr>
                                    <m:ctrlPr>
                                      <a:rPr lang="en-US" altLang="zh-CN" sz="2400" i="1">
                                        <a:latin typeface="Cambria Math" panose="02040503050406030204" pitchFamily="18" charset="0"/>
                                        <a:ea typeface="Cambria Math" panose="02040503050406030204" pitchFamily="18" charset="0"/>
                                      </a:rPr>
                                    </m:ctrlPr>
                                  </m:sSubPr>
                                  <m:e>
                                    <m:r>
                                      <m:rPr>
                                        <m:brk m:alnAt="7"/>
                                      </m:rPr>
                                      <a:rPr lang="en-US" altLang="zh-CN" sz="2400" i="1">
                                        <a:latin typeface="Cambria Math" panose="02040503050406030204" pitchFamily="18" charset="0"/>
                                        <a:ea typeface="Cambria Math" panose="02040503050406030204" pitchFamily="18" charset="0"/>
                                      </a:rPr>
                                      <m:t>𝑟</m:t>
                                    </m:r>
                                  </m:e>
                                  <m:sub>
                                    <m:r>
                                      <a:rPr lang="en-US" altLang="zh-CN" sz="2400" b="0" i="1" smtClean="0">
                                        <a:latin typeface="Cambria Math" panose="02040503050406030204" pitchFamily="18" charset="0"/>
                                        <a:ea typeface="Cambria Math" panose="02040503050406030204" pitchFamily="18" charset="0"/>
                                      </a:rPr>
                                      <m:t>1</m:t>
                                    </m:r>
                                  </m:sub>
                                </m:sSub>
                              </m:e>
                            </m:mr>
                          </m:m>
                        </m:e>
                      </m:d>
                    </m:oMath>
                  </m:oMathPara>
                </a14:m>
                <a:endParaRPr kumimoji="1" lang="zh-CN" altLang="en-US" sz="2400" b="0" i="1" dirty="0" err="1">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9DE0B2DF-ABF0-5943-91D7-64C1FD3570C5}"/>
                  </a:ext>
                </a:extLst>
              </p:cNvPr>
              <p:cNvSpPr txBox="1">
                <a:spLocks noRot="1" noChangeAspect="1" noMove="1" noResize="1" noEditPoints="1" noAdjustHandles="1" noChangeArrowheads="1" noChangeShapeType="1" noTextEdit="1"/>
              </p:cNvSpPr>
              <p:nvPr/>
            </p:nvSpPr>
            <p:spPr>
              <a:xfrm>
                <a:off x="3663997" y="4470980"/>
                <a:ext cx="4882747" cy="980076"/>
              </a:xfrm>
              <a:prstGeom prst="rect">
                <a:avLst/>
              </a:prstGeom>
              <a:blipFill>
                <a:blip r:embed="rId4"/>
                <a:stretch>
                  <a:fillRect b="-102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029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9D96F89-3A84-524E-AEA6-A5EC3056841F}"/>
              </a:ext>
            </a:extLst>
          </p:cNvPr>
          <p:cNvSpPr>
            <a:spLocks noGrp="1"/>
          </p:cNvSpPr>
          <p:nvPr>
            <p:ph type="title"/>
          </p:nvPr>
        </p:nvSpPr>
        <p:spPr/>
        <p:txBody>
          <a:bodyPr/>
          <a:lstStyle/>
          <a:p>
            <a:r>
              <a:rPr lang="en-US" altLang="zh-CN" dirty="0"/>
              <a:t>Winograd</a:t>
            </a:r>
            <a:r>
              <a:rPr lang="zh-CN" altLang="en-US" dirty="0"/>
              <a:t> 原理推导</a:t>
            </a:r>
          </a:p>
        </p:txBody>
      </p:sp>
      <p:sp>
        <p:nvSpPr>
          <p:cNvPr id="6" name="内容占位符 5">
            <a:extLst>
              <a:ext uri="{FF2B5EF4-FFF2-40B4-BE49-F238E27FC236}">
                <a16:creationId xmlns:a16="http://schemas.microsoft.com/office/drawing/2014/main" id="{A6C1C00F-2325-E647-BC45-5A0F7D09338D}"/>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因此有：</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56D93792-D72D-9E44-BEA1-70A39C8503E6}"/>
                  </a:ext>
                </a:extLst>
              </p:cNvPr>
              <p:cNvSpPr/>
              <p:nvPr/>
            </p:nvSpPr>
            <p:spPr>
              <a:xfrm>
                <a:off x="2786013" y="1844824"/>
                <a:ext cx="57412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0</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r>
                        <m:rPr>
                          <m:nor/>
                        </m:rP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2</m:t>
                          </m:r>
                        </m:sub>
                      </m:sSub>
                    </m:oMath>
                  </m:oMathPara>
                </a14:m>
                <a:endParaRPr lang="zh-CN" altLang="en-US" sz="2400" dirty="0"/>
              </a:p>
            </p:txBody>
          </p:sp>
        </mc:Choice>
        <mc:Fallback xmlns="">
          <p:sp>
            <p:nvSpPr>
              <p:cNvPr id="2" name="矩形 1">
                <a:extLst>
                  <a:ext uri="{FF2B5EF4-FFF2-40B4-BE49-F238E27FC236}">
                    <a16:creationId xmlns:a16="http://schemas.microsoft.com/office/drawing/2014/main" id="{56D93792-D72D-9E44-BEA1-70A39C8503E6}"/>
                  </a:ext>
                </a:extLst>
              </p:cNvPr>
              <p:cNvSpPr>
                <a:spLocks noRot="1" noChangeAspect="1" noMove="1" noResize="1" noEditPoints="1" noAdjustHandles="1" noChangeArrowheads="1" noChangeShapeType="1" noTextEdit="1"/>
              </p:cNvSpPr>
              <p:nvPr/>
            </p:nvSpPr>
            <p:spPr>
              <a:xfrm>
                <a:off x="2786013" y="1844824"/>
                <a:ext cx="5741252" cy="461665"/>
              </a:xfrm>
              <a:prstGeom prst="rect">
                <a:avLst/>
              </a:prstGeom>
              <a:blipFill>
                <a:blip r:embed="rId2"/>
                <a:stretch>
                  <a:fillRect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AB14BAB3-CB85-6A41-B35A-63832062D168}"/>
                  </a:ext>
                </a:extLst>
              </p:cNvPr>
              <p:cNvSpPr/>
              <p:nvPr/>
            </p:nvSpPr>
            <p:spPr>
              <a:xfrm>
                <a:off x="2834264" y="2407762"/>
                <a:ext cx="5644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4</m:t>
                          </m:r>
                        </m:sub>
                      </m:sSub>
                      <m:r>
                        <m:rPr>
                          <m:nor/>
                        </m:rPr>
                        <a:rPr lang="en-US" altLang="zh-CN" sz="2400">
                          <a:latin typeface="Cambria Math" panose="02040503050406030204" pitchFamily="18" charset="0"/>
                          <a:ea typeface="Cambria Math" panose="02040503050406030204" pitchFamily="18" charset="0"/>
                        </a:rPr>
                        <m:t>=</m:t>
                      </m:r>
                      <m:r>
                        <m:rPr>
                          <m:nor/>
                        </m:rPr>
                        <a:rPr lang="zh-CN" altLang="en-US" sz="2400" b="0" i="1" smtClean="0">
                          <a:latin typeface="Cambria Math" panose="02040503050406030204" pitchFamily="18" charset="0"/>
                          <a:ea typeface="Cambria Math" panose="02040503050406030204" pitchFamily="18" charset="0"/>
                        </a:rPr>
                        <m:t> </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r>
                        <m:rPr>
                          <m:nor/>
                        </m:rP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2</m:t>
                          </m:r>
                        </m:sub>
                      </m:sSub>
                    </m:oMath>
                  </m:oMathPara>
                </a14:m>
                <a:endParaRPr lang="zh-CN" altLang="en-US" sz="2400" dirty="0"/>
              </a:p>
            </p:txBody>
          </p:sp>
        </mc:Choice>
        <mc:Fallback xmlns="">
          <p:sp>
            <p:nvSpPr>
              <p:cNvPr id="3" name="矩形 2">
                <a:extLst>
                  <a:ext uri="{FF2B5EF4-FFF2-40B4-BE49-F238E27FC236}">
                    <a16:creationId xmlns:a16="http://schemas.microsoft.com/office/drawing/2014/main" id="{AB14BAB3-CB85-6A41-B35A-63832062D168}"/>
                  </a:ext>
                </a:extLst>
              </p:cNvPr>
              <p:cNvSpPr>
                <a:spLocks noRot="1" noChangeAspect="1" noMove="1" noResize="1" noEditPoints="1" noAdjustHandles="1" noChangeArrowheads="1" noChangeShapeType="1" noTextEdit="1"/>
              </p:cNvSpPr>
              <p:nvPr/>
            </p:nvSpPr>
            <p:spPr>
              <a:xfrm>
                <a:off x="2834264" y="2407762"/>
                <a:ext cx="5644750" cy="461665"/>
              </a:xfrm>
              <a:prstGeom prst="rect">
                <a:avLst/>
              </a:prstGeom>
              <a:blipFill>
                <a:blip r:embed="rId3"/>
                <a:stretch>
                  <a:fillRect b="-189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内容占位符 5">
                <a:extLst>
                  <a:ext uri="{FF2B5EF4-FFF2-40B4-BE49-F238E27FC236}">
                    <a16:creationId xmlns:a16="http://schemas.microsoft.com/office/drawing/2014/main" id="{BB18D070-FD5C-C04F-8ECA-07DEB57B4C17}"/>
                  </a:ext>
                </a:extLst>
              </p:cNvPr>
              <p:cNvSpPr txBox="1">
                <a:spLocks/>
              </p:cNvSpPr>
              <p:nvPr/>
            </p:nvSpPr>
            <p:spPr>
              <a:xfrm>
                <a:off x="616333" y="3221138"/>
                <a:ext cx="10963473" cy="872074"/>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r>
                  <a:rPr lang="zh-CN" altLang="en-US" dirty="0">
                    <a:solidFill>
                      <a:srgbClr val="333333"/>
                    </a:solidFill>
                    <a:latin typeface="-apple-system"/>
                  </a:rPr>
                  <a:t>令 </a:t>
                </a:r>
                <a14:m>
                  <m:oMath xmlns:m="http://schemas.openxmlformats.org/officeDocument/2006/math">
                    <m:r>
                      <a:rPr lang="en-US" altLang="zh-CN" i="1" dirty="0" smtClean="0">
                        <a:solidFill>
                          <a:srgbClr val="333333"/>
                        </a:solidFill>
                        <a:latin typeface="Cambria Math" panose="02040503050406030204" pitchFamily="18" charset="0"/>
                      </a:rPr>
                      <m:t>𝑚</m:t>
                    </m:r>
                    <m:r>
                      <a:rPr lang="en-US" altLang="zh-CN" i="1" dirty="0" smtClean="0">
                        <a:solidFill>
                          <a:srgbClr val="333333"/>
                        </a:solidFill>
                        <a:latin typeface="Cambria Math" panose="02040503050406030204" pitchFamily="18" charset="0"/>
                      </a:rPr>
                      <m:t>1 = </m:t>
                    </m:r>
                    <m:r>
                      <a:rPr lang="en-US" altLang="zh-CN" i="1" dirty="0" smtClean="0">
                        <a:solidFill>
                          <a:srgbClr val="333333"/>
                        </a:solidFill>
                        <a:latin typeface="Cambria Math" panose="02040503050406030204" pitchFamily="18" charset="0"/>
                      </a:rPr>
                      <m:t>𝑑</m:t>
                    </m:r>
                    <m:r>
                      <a:rPr lang="en-US" altLang="zh-CN" i="1" dirty="0" smtClean="0">
                        <a:solidFill>
                          <a:srgbClr val="333333"/>
                        </a:solidFill>
                        <a:latin typeface="Cambria Math" panose="02040503050406030204" pitchFamily="18" charset="0"/>
                      </a:rPr>
                      <m:t>0 × </m:t>
                    </m:r>
                    <m:r>
                      <a:rPr lang="en-US" altLang="zh-CN" i="1" dirty="0" smtClean="0">
                        <a:solidFill>
                          <a:srgbClr val="333333"/>
                        </a:solidFill>
                        <a:latin typeface="Cambria Math" panose="02040503050406030204" pitchFamily="18" charset="0"/>
                      </a:rPr>
                      <m:t>𝑔</m:t>
                    </m:r>
                    <m:r>
                      <a:rPr lang="en-US" altLang="zh-CN" i="1" dirty="0" smtClean="0">
                        <a:solidFill>
                          <a:srgbClr val="333333"/>
                        </a:solidFill>
                        <a:latin typeface="Cambria Math" panose="02040503050406030204" pitchFamily="18" charset="0"/>
                      </a:rPr>
                      <m:t>0</m:t>
                    </m:r>
                  </m:oMath>
                </a14:m>
                <a:r>
                  <a:rPr lang="zh-CN" altLang="en-US" dirty="0">
                    <a:solidFill>
                      <a:srgbClr val="333333"/>
                    </a:solidFill>
                    <a:latin typeface="-apple-system"/>
                  </a:rPr>
                  <a:t>，</a:t>
                </a:r>
                <a14:m>
                  <m:oMath xmlns:m="http://schemas.openxmlformats.org/officeDocument/2006/math">
                    <m:r>
                      <a:rPr lang="en-US" altLang="zh-CN" i="1" dirty="0" smtClean="0">
                        <a:solidFill>
                          <a:srgbClr val="333333"/>
                        </a:solidFill>
                        <a:latin typeface="Cambria Math" panose="02040503050406030204" pitchFamily="18" charset="0"/>
                      </a:rPr>
                      <m:t>𝑚</m:t>
                    </m:r>
                    <m:r>
                      <a:rPr lang="en-US" altLang="zh-CN" i="1" dirty="0" smtClean="0">
                        <a:solidFill>
                          <a:srgbClr val="333333"/>
                        </a:solidFill>
                        <a:latin typeface="Cambria Math" panose="02040503050406030204" pitchFamily="18" charset="0"/>
                      </a:rPr>
                      <m:t>4 = −</m:t>
                    </m:r>
                    <m:r>
                      <a:rPr lang="en-US" altLang="zh-CN" i="1" dirty="0" smtClean="0">
                        <a:solidFill>
                          <a:srgbClr val="333333"/>
                        </a:solidFill>
                        <a:latin typeface="Cambria Math" panose="02040503050406030204" pitchFamily="18" charset="0"/>
                      </a:rPr>
                      <m:t>𝑑</m:t>
                    </m:r>
                    <m:r>
                      <a:rPr lang="en-US" altLang="zh-CN" i="1" dirty="0" smtClean="0">
                        <a:solidFill>
                          <a:srgbClr val="333333"/>
                        </a:solidFill>
                        <a:latin typeface="Cambria Math" panose="02040503050406030204" pitchFamily="18" charset="0"/>
                      </a:rPr>
                      <m:t>3 × </m:t>
                    </m:r>
                    <m:r>
                      <a:rPr lang="en-US" altLang="zh-CN" i="1" dirty="0" smtClean="0">
                        <a:solidFill>
                          <a:srgbClr val="333333"/>
                        </a:solidFill>
                        <a:latin typeface="Cambria Math" panose="02040503050406030204" pitchFamily="18" charset="0"/>
                      </a:rPr>
                      <m:t>𝑔</m:t>
                    </m:r>
                    <m:r>
                      <a:rPr lang="en-US" altLang="zh-CN" i="1" dirty="0" smtClean="0">
                        <a:solidFill>
                          <a:srgbClr val="333333"/>
                        </a:solidFill>
                        <a:latin typeface="Cambria Math" panose="02040503050406030204" pitchFamily="18" charset="0"/>
                      </a:rPr>
                      <m:t>2</m:t>
                    </m:r>
                  </m:oMath>
                </a14:m>
                <a:r>
                  <a:rPr lang="zh-CN" altLang="en-US" dirty="0">
                    <a:solidFill>
                      <a:srgbClr val="333333"/>
                    </a:solidFill>
                    <a:latin typeface="-apple-system"/>
                  </a:rPr>
                  <a:t>，约掉 </a:t>
                </a:r>
                <a:r>
                  <a:rPr lang="en-US" altLang="zh-CN" dirty="0">
                    <a:solidFill>
                      <a:srgbClr val="333333"/>
                    </a:solidFill>
                    <a:latin typeface="-apple-system"/>
                  </a:rPr>
                  <a:t>m1 </a:t>
                </a:r>
                <a:r>
                  <a:rPr lang="zh-CN" altLang="en-US" dirty="0">
                    <a:solidFill>
                      <a:srgbClr val="333333"/>
                    </a:solidFill>
                    <a:latin typeface="-apple-system"/>
                  </a:rPr>
                  <a:t>和 </a:t>
                </a:r>
                <a:r>
                  <a:rPr lang="en-US" altLang="zh-CN" dirty="0">
                    <a:solidFill>
                      <a:srgbClr val="333333"/>
                    </a:solidFill>
                    <a:latin typeface="-apple-system"/>
                  </a:rPr>
                  <a:t>m4</a:t>
                </a:r>
                <a:r>
                  <a:rPr lang="zh-CN" altLang="en-US" dirty="0">
                    <a:solidFill>
                      <a:srgbClr val="333333"/>
                    </a:solidFill>
                    <a:latin typeface="-apple-system"/>
                  </a:rPr>
                  <a:t>，左边只剩两个变量，两个等式两个变量即可求出 </a:t>
                </a:r>
                <a:r>
                  <a:rPr lang="en-US" altLang="zh-CN" dirty="0">
                    <a:solidFill>
                      <a:srgbClr val="333333"/>
                    </a:solidFill>
                    <a:latin typeface="-apple-system"/>
                  </a:rPr>
                  <a:t>m3</a:t>
                </a:r>
                <a:r>
                  <a:rPr lang="zh-CN" altLang="en-US" dirty="0">
                    <a:solidFill>
                      <a:srgbClr val="333333"/>
                    </a:solidFill>
                    <a:latin typeface="-apple-system"/>
                  </a:rPr>
                  <a:t>、</a:t>
                </a:r>
                <a:r>
                  <a:rPr lang="en-US" altLang="zh-CN" dirty="0">
                    <a:solidFill>
                      <a:srgbClr val="333333"/>
                    </a:solidFill>
                    <a:latin typeface="-apple-system"/>
                  </a:rPr>
                  <a:t>m4</a:t>
                </a:r>
                <a:r>
                  <a:rPr lang="zh-CN" altLang="en-US" dirty="0">
                    <a:solidFill>
                      <a:srgbClr val="333333"/>
                    </a:solidFill>
                    <a:latin typeface="-apple-system"/>
                  </a:rPr>
                  <a:t>，因此 </a:t>
                </a:r>
                <a:r>
                  <a:rPr lang="en-US" altLang="zh-CN" dirty="0">
                    <a:solidFill>
                      <a:srgbClr val="333333"/>
                    </a:solidFill>
                    <a:latin typeface="-apple-system"/>
                  </a:rPr>
                  <a:t>m1</a:t>
                </a:r>
                <a:r>
                  <a:rPr lang="zh-CN" altLang="en-US" dirty="0">
                    <a:solidFill>
                      <a:srgbClr val="333333"/>
                    </a:solidFill>
                    <a:latin typeface="-apple-system"/>
                  </a:rPr>
                  <a:t>、</a:t>
                </a:r>
                <a:r>
                  <a:rPr lang="en-US" altLang="zh-CN" dirty="0">
                    <a:solidFill>
                      <a:srgbClr val="333333"/>
                    </a:solidFill>
                    <a:latin typeface="-apple-system"/>
                  </a:rPr>
                  <a:t>m2</a:t>
                </a:r>
                <a:r>
                  <a:rPr lang="zh-CN" altLang="en-US" dirty="0">
                    <a:solidFill>
                      <a:srgbClr val="333333"/>
                    </a:solidFill>
                    <a:latin typeface="-apple-system"/>
                  </a:rPr>
                  <a:t>、</a:t>
                </a:r>
                <a:r>
                  <a:rPr lang="en-US" altLang="zh-CN" dirty="0">
                    <a:solidFill>
                      <a:srgbClr val="333333"/>
                    </a:solidFill>
                    <a:latin typeface="-apple-system"/>
                  </a:rPr>
                  <a:t>m3</a:t>
                </a:r>
                <a:r>
                  <a:rPr lang="zh-CN" altLang="en-US" dirty="0">
                    <a:solidFill>
                      <a:srgbClr val="333333"/>
                    </a:solidFill>
                    <a:latin typeface="-apple-system"/>
                  </a:rPr>
                  <a:t>、</a:t>
                </a:r>
                <a:r>
                  <a:rPr lang="en-US" altLang="zh-CN" dirty="0">
                    <a:solidFill>
                      <a:srgbClr val="333333"/>
                    </a:solidFill>
                    <a:latin typeface="-apple-system"/>
                  </a:rPr>
                  <a:t>m4 </a:t>
                </a:r>
                <a:r>
                  <a:rPr lang="zh-CN" altLang="en-US" dirty="0">
                    <a:solidFill>
                      <a:srgbClr val="333333"/>
                    </a:solidFill>
                    <a:latin typeface="-apple-system"/>
                  </a:rPr>
                  <a:t>为：</a:t>
                </a:r>
                <a:endParaRPr lang="zh-CN" altLang="en-US" dirty="0"/>
              </a:p>
            </p:txBody>
          </p:sp>
        </mc:Choice>
        <mc:Fallback xmlns="">
          <p:sp>
            <p:nvSpPr>
              <p:cNvPr id="10" name="内容占位符 5">
                <a:extLst>
                  <a:ext uri="{FF2B5EF4-FFF2-40B4-BE49-F238E27FC236}">
                    <a16:creationId xmlns:a16="http://schemas.microsoft.com/office/drawing/2014/main" id="{BB18D070-FD5C-C04F-8ECA-07DEB57B4C17}"/>
                  </a:ext>
                </a:extLst>
              </p:cNvPr>
              <p:cNvSpPr txBox="1">
                <a:spLocks noRot="1" noChangeAspect="1" noMove="1" noResize="1" noEditPoints="1" noAdjustHandles="1" noChangeArrowheads="1" noChangeShapeType="1" noTextEdit="1"/>
              </p:cNvSpPr>
              <p:nvPr/>
            </p:nvSpPr>
            <p:spPr>
              <a:xfrm>
                <a:off x="616333" y="3221138"/>
                <a:ext cx="10963473" cy="872074"/>
              </a:xfrm>
              <a:prstGeom prst="rect">
                <a:avLst/>
              </a:prstGeom>
              <a:blipFill>
                <a:blip r:embed="rId4"/>
                <a:stretch>
                  <a:fillRect l="-579" r="-347" b="-2899"/>
                </a:stretch>
              </a:blipFill>
            </p:spPr>
            <p:txBody>
              <a:bodyPr/>
              <a:lstStyle/>
              <a:p>
                <a:r>
                  <a:rPr lang="zh-CN" altLang="en-US">
                    <a:noFill/>
                  </a:rPr>
                  <a:t> </a:t>
                </a:r>
              </a:p>
            </p:txBody>
          </p:sp>
        </mc:Fallback>
      </mc:AlternateContent>
      <p:pic>
        <p:nvPicPr>
          <p:cNvPr id="3076" name="Picture 4" descr="equation.pdf">
            <a:extLst>
              <a:ext uri="{FF2B5EF4-FFF2-40B4-BE49-F238E27FC236}">
                <a16:creationId xmlns:a16="http://schemas.microsoft.com/office/drawing/2014/main" id="{7D379BFB-2A96-C94C-B4BC-219089B83E14}"/>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t="56926"/>
          <a:stretch/>
        </p:blipFill>
        <p:spPr bwMode="auto">
          <a:xfrm>
            <a:off x="2765869" y="5354612"/>
            <a:ext cx="1727200" cy="3118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quation.pdf">
            <a:extLst>
              <a:ext uri="{FF2B5EF4-FFF2-40B4-BE49-F238E27FC236}">
                <a16:creationId xmlns:a16="http://schemas.microsoft.com/office/drawing/2014/main" id="{46D2D47C-ECB0-6E47-B619-7E5DDD46C215}"/>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450309" y="4340324"/>
            <a:ext cx="38354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equation.pdf">
            <a:extLst>
              <a:ext uri="{FF2B5EF4-FFF2-40B4-BE49-F238E27FC236}">
                <a16:creationId xmlns:a16="http://schemas.microsoft.com/office/drawing/2014/main" id="{199B6C94-83A3-A34E-9468-EC3B34BB6D3E}"/>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b="56926"/>
          <a:stretch/>
        </p:blipFill>
        <p:spPr bwMode="auto">
          <a:xfrm>
            <a:off x="2765869" y="4568006"/>
            <a:ext cx="1727200" cy="31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749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9D96F89-3A84-524E-AEA6-A5EC3056841F}"/>
              </a:ext>
            </a:extLst>
          </p:cNvPr>
          <p:cNvSpPr>
            <a:spLocks noGrp="1"/>
          </p:cNvSpPr>
          <p:nvPr>
            <p:ph type="title"/>
          </p:nvPr>
        </p:nvSpPr>
        <p:spPr/>
        <p:txBody>
          <a:bodyPr/>
          <a:lstStyle/>
          <a:p>
            <a:r>
              <a:rPr lang="en-US" altLang="zh-CN" dirty="0"/>
              <a:t>Winograd</a:t>
            </a:r>
            <a:r>
              <a:rPr lang="zh-CN" altLang="en-US" dirty="0"/>
              <a:t> 原理推导</a:t>
            </a:r>
          </a:p>
        </p:txBody>
      </p:sp>
      <p:sp>
        <p:nvSpPr>
          <p:cNvPr id="6" name="内容占位符 5">
            <a:extLst>
              <a:ext uri="{FF2B5EF4-FFF2-40B4-BE49-F238E27FC236}">
                <a16:creationId xmlns:a16="http://schemas.microsoft.com/office/drawing/2014/main" id="{A6C1C00F-2325-E647-BC45-5A0F7D09338D}"/>
              </a:ext>
            </a:extLst>
          </p:cNvPr>
          <p:cNvSpPr>
            <a:spLocks noGrp="1"/>
          </p:cNvSpPr>
          <p:nvPr>
            <p:ph sz="half" idx="1"/>
          </p:nvPr>
        </p:nvSpPr>
        <p:spPr>
          <a:xfrm>
            <a:off x="623635" y="1412776"/>
            <a:ext cx="10963473" cy="994986"/>
          </a:xfrm>
        </p:spPr>
        <p:txBody>
          <a:bodyPr/>
          <a:lstStyle/>
          <a:p>
            <a:pPr>
              <a:lnSpc>
                <a:spcPct val="150000"/>
              </a:lnSpc>
            </a:pPr>
            <a:r>
              <a:rPr lang="zh-CN" altLang="en-US" dirty="0">
                <a:latin typeface="Gill Sans MT" panose="020B0502020104020203" pitchFamily="34" charset="0"/>
              </a:rPr>
              <a:t>观察 </a:t>
            </a:r>
            <a:r>
              <a:rPr lang="en-US" altLang="zh-CN" dirty="0">
                <a:latin typeface="Gill Sans MT" panose="020B0502020104020203" pitchFamily="34" charset="0"/>
              </a:rPr>
              <a:t>m2 </a:t>
            </a:r>
            <a:r>
              <a:rPr lang="zh-CN" altLang="en-US" dirty="0">
                <a:latin typeface="Gill Sans MT" panose="020B0502020104020203" pitchFamily="34" charset="0"/>
              </a:rPr>
              <a:t>中包含了 </a:t>
            </a:r>
            <a:r>
              <a:rPr lang="en-US" altLang="zh-CN" dirty="0">
                <a:latin typeface="Gill Sans MT" panose="020B0502020104020203" pitchFamily="34" charset="0"/>
              </a:rPr>
              <a:t>d1</a:t>
            </a:r>
            <a:r>
              <a:rPr lang="zh-CN" altLang="en-US" dirty="0">
                <a:latin typeface="Gill Sans MT" panose="020B0502020104020203" pitchFamily="34" charset="0"/>
              </a:rPr>
              <a:t>、</a:t>
            </a:r>
            <a:r>
              <a:rPr lang="en-US" altLang="zh-CN" dirty="0">
                <a:latin typeface="Gill Sans MT" panose="020B0502020104020203" pitchFamily="34" charset="0"/>
              </a:rPr>
              <a:t>d2</a:t>
            </a:r>
            <a:r>
              <a:rPr lang="zh-CN" altLang="en-US" dirty="0">
                <a:latin typeface="Gill Sans MT" panose="020B0502020104020203" pitchFamily="34" charset="0"/>
              </a:rPr>
              <a:t>、</a:t>
            </a:r>
            <a:r>
              <a:rPr lang="en-US" altLang="zh-CN" dirty="0">
                <a:latin typeface="Gill Sans MT" panose="020B0502020104020203" pitchFamily="34" charset="0"/>
              </a:rPr>
              <a:t>g0</a:t>
            </a:r>
            <a:r>
              <a:rPr lang="zh-CN" altLang="en-US" dirty="0">
                <a:latin typeface="Gill Sans MT" panose="020B0502020104020203" pitchFamily="34" charset="0"/>
              </a:rPr>
              <a:t>、</a:t>
            </a:r>
            <a:r>
              <a:rPr lang="en-US" altLang="zh-CN" dirty="0">
                <a:latin typeface="Gill Sans MT" panose="020B0502020104020203" pitchFamily="34" charset="0"/>
              </a:rPr>
              <a:t>g1</a:t>
            </a:r>
            <a:r>
              <a:rPr lang="zh-CN" altLang="en-US" dirty="0">
                <a:latin typeface="Gill Sans MT" panose="020B0502020104020203" pitchFamily="34" charset="0"/>
              </a:rPr>
              <a:t>、</a:t>
            </a:r>
            <a:r>
              <a:rPr lang="en-US" altLang="zh-CN" dirty="0">
                <a:latin typeface="Gill Sans MT" panose="020B0502020104020203" pitchFamily="34" charset="0"/>
              </a:rPr>
              <a:t>g2</a:t>
            </a:r>
            <a:r>
              <a:rPr lang="zh-CN" altLang="en-US" dirty="0">
                <a:latin typeface="Gill Sans MT" panose="020B0502020104020203" pitchFamily="34" charset="0"/>
              </a:rPr>
              <a:t>，将其转换为两个多项式乘积形式，拆成 </a:t>
            </a:r>
            <a:r>
              <a:rPr lang="en-US" altLang="zh-CN" dirty="0">
                <a:latin typeface="Gill Sans MT" panose="020B0502020104020203" pitchFamily="34" charset="0"/>
              </a:rPr>
              <a:t>d </a:t>
            </a:r>
            <a:r>
              <a:rPr lang="zh-CN" altLang="en-US" dirty="0">
                <a:latin typeface="Gill Sans MT" panose="020B0502020104020203" pitchFamily="34" charset="0"/>
              </a:rPr>
              <a:t>和 </a:t>
            </a:r>
            <a:r>
              <a:rPr lang="en-US" altLang="zh-CN" dirty="0">
                <a:latin typeface="Gill Sans MT" panose="020B0502020104020203" pitchFamily="34" charset="0"/>
              </a:rPr>
              <a:t>g </a:t>
            </a:r>
            <a:r>
              <a:rPr lang="zh-CN" altLang="en-US" dirty="0">
                <a:latin typeface="Gill Sans MT" panose="020B0502020104020203" pitchFamily="34" charset="0"/>
              </a:rPr>
              <a:t>分开的形式，如下：</a:t>
            </a:r>
            <a:br>
              <a:rPr lang="zh-CN" altLang="en-US" dirty="0">
                <a:latin typeface="Gill Sans MT" panose="020B0502020104020203" pitchFamily="34" charset="0"/>
              </a:rPr>
            </a:br>
            <a:endParaRPr lang="zh-CN" altLang="en-US" dirty="0">
              <a:latin typeface="Gill Sans MT" panose="020B0502020104020203" pitchFamily="34" charset="0"/>
            </a:endParaRPr>
          </a:p>
        </p:txBody>
      </p:sp>
      <p:pic>
        <p:nvPicPr>
          <p:cNvPr id="4098" name="Picture 2" descr="equation.pdf">
            <a:extLst>
              <a:ext uri="{FF2B5EF4-FFF2-40B4-BE49-F238E27FC236}">
                <a16:creationId xmlns:a16="http://schemas.microsoft.com/office/drawing/2014/main" id="{F753DDEB-6CBC-8047-B507-B99099F1757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323431" y="2420888"/>
            <a:ext cx="5549900" cy="749300"/>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5">
            <a:extLst>
              <a:ext uri="{FF2B5EF4-FFF2-40B4-BE49-F238E27FC236}">
                <a16:creationId xmlns:a16="http://schemas.microsoft.com/office/drawing/2014/main" id="{832DFA45-14C6-4A48-AE75-F3CA99F31252}"/>
              </a:ext>
            </a:extLst>
          </p:cNvPr>
          <p:cNvSpPr txBox="1">
            <a:spLocks/>
          </p:cNvSpPr>
          <p:nvPr/>
        </p:nvSpPr>
        <p:spPr>
          <a:xfrm>
            <a:off x="623635" y="3573016"/>
            <a:ext cx="10963473" cy="502207"/>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r>
              <a:rPr lang="zh-CN" altLang="en-US" dirty="0"/>
              <a:t>同理，对 </a:t>
            </a:r>
            <a:r>
              <a:rPr lang="en-US" altLang="zh-CN" dirty="0"/>
              <a:t>m3 </a:t>
            </a:r>
            <a:r>
              <a:rPr lang="zh-CN" altLang="en-US" dirty="0"/>
              <a:t>也进行如上转换，完了之后现在的 </a:t>
            </a:r>
            <a:r>
              <a:rPr lang="en-US" altLang="zh-CN" dirty="0"/>
              <a:t>m1</a:t>
            </a:r>
            <a:r>
              <a:rPr lang="zh-CN" altLang="en-US" dirty="0"/>
              <a:t>、</a:t>
            </a:r>
            <a:r>
              <a:rPr lang="en-US" altLang="zh-CN" dirty="0"/>
              <a:t>m2</a:t>
            </a:r>
            <a:r>
              <a:rPr lang="zh-CN" altLang="en-US" dirty="0"/>
              <a:t>、</a:t>
            </a:r>
            <a:r>
              <a:rPr lang="en-US" altLang="zh-CN" dirty="0"/>
              <a:t>m3</a:t>
            </a:r>
            <a:r>
              <a:rPr lang="zh-CN" altLang="en-US" dirty="0"/>
              <a:t>、</a:t>
            </a:r>
            <a:r>
              <a:rPr lang="en-US" altLang="zh-CN" dirty="0"/>
              <a:t>m4 </a:t>
            </a:r>
            <a:r>
              <a:rPr lang="zh-CN" altLang="en-US" dirty="0"/>
              <a:t>是这样的：</a:t>
            </a:r>
          </a:p>
        </p:txBody>
      </p:sp>
      <p:pic>
        <p:nvPicPr>
          <p:cNvPr id="4100" name="Picture 4" descr="equation.pdf">
            <a:extLst>
              <a:ext uri="{FF2B5EF4-FFF2-40B4-BE49-F238E27FC236}">
                <a16:creationId xmlns:a16="http://schemas.microsoft.com/office/drawing/2014/main" id="{0C37E6DD-F12C-AC49-A32E-4FC89809686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t="15193" b="12310"/>
          <a:stretch/>
        </p:blipFill>
        <p:spPr bwMode="auto">
          <a:xfrm>
            <a:off x="5012977" y="4365104"/>
            <a:ext cx="5549900" cy="18414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equation.pdf">
            <a:extLst>
              <a:ext uri="{FF2B5EF4-FFF2-40B4-BE49-F238E27FC236}">
                <a16:creationId xmlns:a16="http://schemas.microsoft.com/office/drawing/2014/main" id="{C8DB7525-A729-5A49-8F9B-F7BE27AEF138}"/>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71456" b="86507"/>
          <a:stretch/>
        </p:blipFill>
        <p:spPr bwMode="auto">
          <a:xfrm>
            <a:off x="2001278" y="4725144"/>
            <a:ext cx="1584176" cy="34271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equation.pdf">
            <a:extLst>
              <a:ext uri="{FF2B5EF4-FFF2-40B4-BE49-F238E27FC236}">
                <a16:creationId xmlns:a16="http://schemas.microsoft.com/office/drawing/2014/main" id="{93F698E7-2072-D242-9B7A-C959E13F3D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843" t="83367" r="66266" b="-3140"/>
          <a:stretch/>
        </p:blipFill>
        <p:spPr bwMode="auto">
          <a:xfrm>
            <a:off x="1993925" y="5494011"/>
            <a:ext cx="1918998" cy="502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541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9D96F89-3A84-524E-AEA6-A5EC3056841F}"/>
              </a:ext>
            </a:extLst>
          </p:cNvPr>
          <p:cNvSpPr>
            <a:spLocks noGrp="1"/>
          </p:cNvSpPr>
          <p:nvPr>
            <p:ph type="title"/>
          </p:nvPr>
        </p:nvSpPr>
        <p:spPr/>
        <p:txBody>
          <a:bodyPr/>
          <a:lstStyle/>
          <a:p>
            <a:r>
              <a:rPr lang="en-US" altLang="zh-CN" dirty="0"/>
              <a:t>Winograd</a:t>
            </a:r>
            <a:r>
              <a:rPr lang="zh-CN" altLang="en-US" dirty="0"/>
              <a:t> 原理推导</a:t>
            </a:r>
          </a:p>
        </p:txBody>
      </p:sp>
      <p:sp>
        <p:nvSpPr>
          <p:cNvPr id="6" name="内容占位符 5">
            <a:extLst>
              <a:ext uri="{FF2B5EF4-FFF2-40B4-BE49-F238E27FC236}">
                <a16:creationId xmlns:a16="http://schemas.microsoft.com/office/drawing/2014/main" id="{A6C1C00F-2325-E647-BC45-5A0F7D09338D}"/>
              </a:ext>
            </a:extLst>
          </p:cNvPr>
          <p:cNvSpPr>
            <a:spLocks noGrp="1"/>
          </p:cNvSpPr>
          <p:nvPr>
            <p:ph sz="half" idx="1"/>
          </p:nvPr>
        </p:nvSpPr>
        <p:spPr>
          <a:xfrm>
            <a:off x="623635" y="1412776"/>
            <a:ext cx="10963473" cy="994986"/>
          </a:xfrm>
        </p:spPr>
        <p:txBody>
          <a:bodyPr/>
          <a:lstStyle/>
          <a:p>
            <a:pPr>
              <a:lnSpc>
                <a:spcPct val="150000"/>
              </a:lnSpc>
            </a:pPr>
            <a:r>
              <a:rPr lang="zh-CN" altLang="en-US" dirty="0"/>
              <a:t>在 </a:t>
            </a:r>
            <a:r>
              <a:rPr lang="en-US" altLang="zh-CN" dirty="0"/>
              <a:t>m2</a:t>
            </a:r>
            <a:r>
              <a:rPr lang="zh-CN" altLang="en-US" dirty="0"/>
              <a:t>、</a:t>
            </a:r>
            <a:r>
              <a:rPr lang="en-US" altLang="zh-CN" dirty="0"/>
              <a:t>m3 </a:t>
            </a:r>
            <a:r>
              <a:rPr lang="zh-CN" altLang="en-US" dirty="0"/>
              <a:t>上同时加上一个值，对于式 </a:t>
            </a:r>
            <a:r>
              <a:rPr lang="en-US" altLang="zh-CN" dirty="0"/>
              <a:t>(b) </a:t>
            </a:r>
            <a:r>
              <a:rPr lang="zh-CN" altLang="en-US" dirty="0"/>
              <a:t>来说是不变的（所以 </a:t>
            </a:r>
            <a:r>
              <a:rPr lang="en-US" altLang="zh-CN" dirty="0"/>
              <a:t>m4 </a:t>
            </a:r>
            <a:r>
              <a:rPr lang="zh-CN" altLang="en-US" dirty="0"/>
              <a:t>不用动），对于式 </a:t>
            </a:r>
            <a:r>
              <a:rPr lang="en-US" altLang="zh-CN" dirty="0"/>
              <a:t>(a) </a:t>
            </a:r>
            <a:r>
              <a:rPr lang="zh-CN" altLang="en-US" dirty="0"/>
              <a:t>来说需要给 </a:t>
            </a:r>
            <a:r>
              <a:rPr lang="en-US" altLang="zh-CN" dirty="0"/>
              <a:t>m1 </a:t>
            </a:r>
            <a:r>
              <a:rPr lang="zh-CN" altLang="en-US" dirty="0"/>
              <a:t>减去两倍的这个值：</a:t>
            </a:r>
            <a:endParaRPr lang="zh-CN" altLang="en-US"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976DB3B-3BF1-C44C-BB65-16B5B4965518}"/>
                  </a:ext>
                </a:extLst>
              </p:cNvPr>
              <p:cNvSpPr/>
              <p:nvPr/>
            </p:nvSpPr>
            <p:spPr>
              <a:xfrm>
                <a:off x="3025794" y="2413982"/>
                <a:ext cx="62440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0</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r>
                        <m:rPr>
                          <m:nor/>
                        </m:rP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2</m:t>
                          </m:r>
                        </m:sub>
                      </m:sSub>
                      <m:r>
                        <a:rPr lang="zh-CN" altLang="en-US"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𝑎</m:t>
                      </m:r>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9" name="矩形 8">
                <a:extLst>
                  <a:ext uri="{FF2B5EF4-FFF2-40B4-BE49-F238E27FC236}">
                    <a16:creationId xmlns:a16="http://schemas.microsoft.com/office/drawing/2014/main" id="{F976DB3B-3BF1-C44C-BB65-16B5B4965518}"/>
                  </a:ext>
                </a:extLst>
              </p:cNvPr>
              <p:cNvSpPr>
                <a:spLocks noRot="1" noChangeAspect="1" noMove="1" noResize="1" noEditPoints="1" noAdjustHandles="1" noChangeArrowheads="1" noChangeShapeType="1" noTextEdit="1"/>
              </p:cNvSpPr>
              <p:nvPr/>
            </p:nvSpPr>
            <p:spPr>
              <a:xfrm>
                <a:off x="3025794" y="2413982"/>
                <a:ext cx="6244082" cy="461665"/>
              </a:xfrm>
              <a:prstGeom prst="rect">
                <a:avLst/>
              </a:prstGeom>
              <a:blipFill>
                <a:blip r:embed="rId2"/>
                <a:stretch>
                  <a:fillRect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04F5D3F-78B1-4947-8EB5-E5B2ECA3BD44}"/>
                  </a:ext>
                </a:extLst>
              </p:cNvPr>
              <p:cNvSpPr/>
              <p:nvPr/>
            </p:nvSpPr>
            <p:spPr>
              <a:xfrm>
                <a:off x="3091310" y="2954297"/>
                <a:ext cx="6276655"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i="1">
                            <a:latin typeface="Cambria Math" panose="02040503050406030204" pitchFamily="18" charset="0"/>
                            <a:ea typeface="Cambria Math" panose="02040503050406030204" pitchFamily="18" charset="0"/>
                          </a:rPr>
                          <m:t>4</m:t>
                        </m:r>
                      </m:sub>
                    </m:sSub>
                    <m:r>
                      <m:rPr>
                        <m:nor/>
                      </m:rPr>
                      <a:rPr lang="en-US" altLang="zh-CN" sz="2400">
                        <a:latin typeface="Cambria Math" panose="02040503050406030204" pitchFamily="18" charset="0"/>
                        <a:ea typeface="Cambria Math" panose="02040503050406030204" pitchFamily="18" charset="0"/>
                      </a:rPr>
                      <m:t>=</m:t>
                    </m:r>
                    <m:r>
                      <m:rPr>
                        <m:nor/>
                      </m:rPr>
                      <a:rPr lang="zh-CN" altLang="en-US" sz="2400" b="0" i="1" smtClean="0">
                        <a:latin typeface="Cambria Math" panose="02040503050406030204" pitchFamily="18" charset="0"/>
                        <a:ea typeface="Cambria Math" panose="02040503050406030204" pitchFamily="18" charset="0"/>
                      </a:rPr>
                      <m:t> </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r>
                      <m:rPr>
                        <m:nor/>
                      </m:rP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2</m:t>
                        </m:r>
                      </m:sub>
                    </m:sSub>
                    <m:r>
                      <a:rPr lang="zh-CN" altLang="en-US"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𝑏</m:t>
                    </m:r>
                    <m:r>
                      <a:rPr lang="en-US" altLang="zh-CN" sz="2400" b="0" i="1" smtClean="0">
                        <a:latin typeface="Cambria Math" panose="02040503050406030204" pitchFamily="18" charset="0"/>
                        <a:ea typeface="Cambria Math" panose="02040503050406030204" pitchFamily="18" charset="0"/>
                      </a:rPr>
                      <m:t>)</m:t>
                    </m:r>
                  </m:oMath>
                </a14:m>
                <a:r>
                  <a:rPr lang="zh-CN" altLang="en-US" sz="2400" dirty="0"/>
                  <a:t> </a:t>
                </a:r>
              </a:p>
            </p:txBody>
          </p:sp>
        </mc:Choice>
        <mc:Fallback xmlns="">
          <p:sp>
            <p:nvSpPr>
              <p:cNvPr id="10" name="矩形 9">
                <a:extLst>
                  <a:ext uri="{FF2B5EF4-FFF2-40B4-BE49-F238E27FC236}">
                    <a16:creationId xmlns:a16="http://schemas.microsoft.com/office/drawing/2014/main" id="{904F5D3F-78B1-4947-8EB5-E5B2ECA3BD44}"/>
                  </a:ext>
                </a:extLst>
              </p:cNvPr>
              <p:cNvSpPr>
                <a:spLocks noRot="1" noChangeAspect="1" noMove="1" noResize="1" noEditPoints="1" noAdjustHandles="1" noChangeArrowheads="1" noChangeShapeType="1" noTextEdit="1"/>
              </p:cNvSpPr>
              <p:nvPr/>
            </p:nvSpPr>
            <p:spPr>
              <a:xfrm>
                <a:off x="3091310" y="2954297"/>
                <a:ext cx="6276655" cy="461665"/>
              </a:xfrm>
              <a:prstGeom prst="rect">
                <a:avLst/>
              </a:prstGeom>
              <a:blipFill>
                <a:blip r:embed="rId3"/>
                <a:stretch>
                  <a:fillRect b="-189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内容占位符 5">
                <a:extLst>
                  <a:ext uri="{FF2B5EF4-FFF2-40B4-BE49-F238E27FC236}">
                    <a16:creationId xmlns:a16="http://schemas.microsoft.com/office/drawing/2014/main" id="{74790DDF-1587-A74E-B566-8166931888F2}"/>
                  </a:ext>
                </a:extLst>
              </p:cNvPr>
              <p:cNvSpPr txBox="1">
                <a:spLocks/>
              </p:cNvSpPr>
              <p:nvPr/>
            </p:nvSpPr>
            <p:spPr>
              <a:xfrm>
                <a:off x="553765" y="3645024"/>
                <a:ext cx="10963473" cy="589190"/>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lnSpc>
                    <a:spcPct val="150000"/>
                  </a:lnSpc>
                </a:pPr>
                <a:r>
                  <a:rPr lang="zh-CN" altLang="en-US" dirty="0"/>
                  <a:t>当值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𝑑</m:t>
                    </m:r>
                    <m:r>
                      <a:rPr lang="en-US" altLang="zh-CN" i="1" dirty="0" smtClean="0">
                        <a:latin typeface="Cambria Math" panose="02040503050406030204" pitchFamily="18" charset="0"/>
                      </a:rPr>
                      <m:t>2×</m:t>
                    </m:r>
                    <m:r>
                      <a:rPr lang="en-US" altLang="zh-CN" i="1" dirty="0" smtClean="0">
                        <a:latin typeface="Cambria Math" panose="02040503050406030204" pitchFamily="18" charset="0"/>
                      </a:rPr>
                      <m:t>𝑔</m:t>
                    </m:r>
                    <m:r>
                      <a:rPr lang="en-US" altLang="zh-CN" i="1" dirty="0" smtClean="0">
                        <a:latin typeface="Cambria Math" panose="02040503050406030204" pitchFamily="18" charset="0"/>
                      </a:rPr>
                      <m:t>0) / 2 </m:t>
                    </m:r>
                  </m:oMath>
                </a14:m>
                <a:r>
                  <a:rPr lang="zh-CN" altLang="en-US" dirty="0"/>
                  <a:t>时可以简化表达式，上述等式进行等价变换后得到如下：</a:t>
                </a:r>
                <a:endParaRPr lang="zh-CN" altLang="en-US" dirty="0">
                  <a:latin typeface="Gill Sans MT" panose="020B0502020104020203" pitchFamily="34" charset="0"/>
                </a:endParaRPr>
              </a:p>
            </p:txBody>
          </p:sp>
        </mc:Choice>
        <mc:Fallback xmlns="">
          <p:sp>
            <p:nvSpPr>
              <p:cNvPr id="11" name="内容占位符 5">
                <a:extLst>
                  <a:ext uri="{FF2B5EF4-FFF2-40B4-BE49-F238E27FC236}">
                    <a16:creationId xmlns:a16="http://schemas.microsoft.com/office/drawing/2014/main" id="{74790DDF-1587-A74E-B566-8166931888F2}"/>
                  </a:ext>
                </a:extLst>
              </p:cNvPr>
              <p:cNvSpPr txBox="1">
                <a:spLocks noRot="1" noChangeAspect="1" noMove="1" noResize="1" noEditPoints="1" noAdjustHandles="1" noChangeArrowheads="1" noChangeShapeType="1" noTextEdit="1"/>
              </p:cNvSpPr>
              <p:nvPr/>
            </p:nvSpPr>
            <p:spPr>
              <a:xfrm>
                <a:off x="553765" y="3645024"/>
                <a:ext cx="10963473" cy="589190"/>
              </a:xfrm>
              <a:prstGeom prst="rect">
                <a:avLst/>
              </a:prstGeom>
              <a:blipFill>
                <a:blip r:embed="rId4"/>
                <a:stretch>
                  <a:fillRect l="-694" b="-6383"/>
                </a:stretch>
              </a:blipFill>
            </p:spPr>
            <p:txBody>
              <a:bodyPr/>
              <a:lstStyle/>
              <a:p>
                <a:r>
                  <a:rPr lang="zh-CN" altLang="en-US">
                    <a:noFill/>
                  </a:rPr>
                  <a:t> </a:t>
                </a:r>
              </a:p>
            </p:txBody>
          </p:sp>
        </mc:Fallback>
      </mc:AlternateContent>
      <p:pic>
        <p:nvPicPr>
          <p:cNvPr id="5122" name="Picture 2" descr="equation.pdf">
            <a:extLst>
              <a:ext uri="{FF2B5EF4-FFF2-40B4-BE49-F238E27FC236}">
                <a16:creationId xmlns:a16="http://schemas.microsoft.com/office/drawing/2014/main" id="{56E20D61-59E1-7449-BE8C-E958DF83FA6E}"/>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t="17798" b="15088"/>
          <a:stretch/>
        </p:blipFill>
        <p:spPr bwMode="auto">
          <a:xfrm>
            <a:off x="5450309" y="4420657"/>
            <a:ext cx="4610100" cy="17643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quation.pdf">
            <a:extLst>
              <a:ext uri="{FF2B5EF4-FFF2-40B4-BE49-F238E27FC236}">
                <a16:creationId xmlns:a16="http://schemas.microsoft.com/office/drawing/2014/main" id="{D6C5A232-9A3B-F240-9B59-87108AD0DD50}"/>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l="-1172" t="83" r="55741" b="86178"/>
          <a:stretch/>
        </p:blipFill>
        <p:spPr bwMode="auto">
          <a:xfrm>
            <a:off x="2193413" y="4822996"/>
            <a:ext cx="2094415" cy="3611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quation.pdf">
            <a:extLst>
              <a:ext uri="{FF2B5EF4-FFF2-40B4-BE49-F238E27FC236}">
                <a16:creationId xmlns:a16="http://schemas.microsoft.com/office/drawing/2014/main" id="{779333D8-0D74-244A-B61B-409BBA5E8821}"/>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l="-718" t="87467" r="55287" b="-1206"/>
          <a:stretch/>
        </p:blipFill>
        <p:spPr bwMode="auto">
          <a:xfrm>
            <a:off x="2210791" y="5611631"/>
            <a:ext cx="2094415" cy="361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491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9D96F89-3A84-524E-AEA6-A5EC3056841F}"/>
              </a:ext>
            </a:extLst>
          </p:cNvPr>
          <p:cNvSpPr>
            <a:spLocks noGrp="1"/>
          </p:cNvSpPr>
          <p:nvPr>
            <p:ph type="title"/>
          </p:nvPr>
        </p:nvSpPr>
        <p:spPr/>
        <p:txBody>
          <a:bodyPr/>
          <a:lstStyle/>
          <a:p>
            <a:r>
              <a:rPr lang="en-US" altLang="zh-CN" dirty="0"/>
              <a:t>Winograd</a:t>
            </a:r>
            <a:r>
              <a:rPr lang="zh-CN" altLang="en-US" dirty="0"/>
              <a:t> 原理推导</a:t>
            </a:r>
          </a:p>
        </p:txBody>
      </p:sp>
      <p:sp>
        <p:nvSpPr>
          <p:cNvPr id="6" name="内容占位符 5">
            <a:extLst>
              <a:ext uri="{FF2B5EF4-FFF2-40B4-BE49-F238E27FC236}">
                <a16:creationId xmlns:a16="http://schemas.microsoft.com/office/drawing/2014/main" id="{A6C1C00F-2325-E647-BC45-5A0F7D09338D}"/>
              </a:ext>
            </a:extLst>
          </p:cNvPr>
          <p:cNvSpPr>
            <a:spLocks noGrp="1"/>
          </p:cNvSpPr>
          <p:nvPr>
            <p:ph sz="half" idx="1"/>
          </p:nvPr>
        </p:nvSpPr>
        <p:spPr>
          <a:xfrm>
            <a:off x="623635" y="1412776"/>
            <a:ext cx="10963473" cy="2016224"/>
          </a:xfrm>
        </p:spPr>
        <p:txBody>
          <a:bodyPr/>
          <a:lstStyle/>
          <a:p>
            <a:pPr>
              <a:lnSpc>
                <a:spcPct val="150000"/>
              </a:lnSpc>
            </a:pPr>
            <a:r>
              <a:rPr lang="zh-CN" altLang="en-US" dirty="0">
                <a:latin typeface="Gill Sans MT" panose="020B0502020104020203" pitchFamily="34" charset="0"/>
              </a:rPr>
              <a:t>如果给 </a:t>
            </a:r>
            <a:r>
              <a:rPr lang="en-US" altLang="zh-CN" dirty="0">
                <a:latin typeface="Gill Sans MT" panose="020B0502020104020203" pitchFamily="34" charset="0"/>
              </a:rPr>
              <a:t>m2 </a:t>
            </a:r>
            <a:r>
              <a:rPr lang="zh-CN" altLang="en-US" dirty="0">
                <a:latin typeface="Gill Sans MT" panose="020B0502020104020203" pitchFamily="34" charset="0"/>
              </a:rPr>
              <a:t>加上一个值，同时给 </a:t>
            </a:r>
            <a:r>
              <a:rPr lang="en-US" altLang="zh-CN" dirty="0">
                <a:latin typeface="Gill Sans MT" panose="020B0502020104020203" pitchFamily="34" charset="0"/>
              </a:rPr>
              <a:t>m3 </a:t>
            </a:r>
            <a:r>
              <a:rPr lang="zh-CN" altLang="en-US" dirty="0">
                <a:latin typeface="Gill Sans MT" panose="020B0502020104020203" pitchFamily="34" charset="0"/>
              </a:rPr>
              <a:t>减去这个值，那么对于式 </a:t>
            </a:r>
            <a:r>
              <a:rPr lang="en-US" altLang="zh-CN" dirty="0">
                <a:latin typeface="Gill Sans MT" panose="020B0502020104020203" pitchFamily="34" charset="0"/>
              </a:rPr>
              <a:t>(a) </a:t>
            </a:r>
            <a:r>
              <a:rPr lang="zh-CN" altLang="en-US" dirty="0">
                <a:latin typeface="Gill Sans MT" panose="020B0502020104020203" pitchFamily="34" charset="0"/>
              </a:rPr>
              <a:t>来说是不变的 </a:t>
            </a:r>
            <a:r>
              <a:rPr lang="en-US" altLang="zh-CN" dirty="0">
                <a:latin typeface="Gill Sans MT" panose="020B0502020104020203" pitchFamily="34" charset="0"/>
              </a:rPr>
              <a:t>(</a:t>
            </a:r>
            <a:r>
              <a:rPr lang="zh-CN" altLang="en-US" dirty="0">
                <a:latin typeface="Gill Sans MT" panose="020B0502020104020203" pitchFamily="34" charset="0"/>
              </a:rPr>
              <a:t>所以 </a:t>
            </a:r>
            <a:r>
              <a:rPr lang="en-US" altLang="zh-CN" dirty="0">
                <a:latin typeface="Gill Sans MT" panose="020B0502020104020203" pitchFamily="34" charset="0"/>
              </a:rPr>
              <a:t>m1 </a:t>
            </a:r>
            <a:r>
              <a:rPr lang="zh-CN" altLang="en-US" dirty="0">
                <a:latin typeface="Gill Sans MT" panose="020B0502020104020203" pitchFamily="34" charset="0"/>
              </a:rPr>
              <a:t>不用动</a:t>
            </a:r>
            <a:r>
              <a:rPr lang="en-US" altLang="zh-CN" dirty="0">
                <a:latin typeface="Gill Sans MT" panose="020B0502020104020203" pitchFamily="34" charset="0"/>
              </a:rPr>
              <a:t>)</a:t>
            </a:r>
            <a:r>
              <a:rPr lang="zh-CN" altLang="en-US" dirty="0">
                <a:latin typeface="Gill Sans MT" panose="020B0502020104020203" pitchFamily="34" charset="0"/>
              </a:rPr>
              <a:t>，对于式 </a:t>
            </a:r>
            <a:r>
              <a:rPr lang="en-US" altLang="zh-CN" dirty="0">
                <a:latin typeface="Gill Sans MT" panose="020B0502020104020203" pitchFamily="34" charset="0"/>
              </a:rPr>
              <a:t>(b) </a:t>
            </a:r>
            <a:r>
              <a:rPr lang="zh-CN" altLang="en-US" dirty="0">
                <a:latin typeface="Gill Sans MT" panose="020B0502020104020203" pitchFamily="34" charset="0"/>
              </a:rPr>
              <a:t>来说需要给 </a:t>
            </a:r>
            <a:r>
              <a:rPr lang="en-US" altLang="zh-CN" dirty="0">
                <a:latin typeface="Gill Sans MT" panose="020B0502020104020203" pitchFamily="34" charset="0"/>
              </a:rPr>
              <a:t>m4 </a:t>
            </a:r>
            <a:r>
              <a:rPr lang="zh-CN" altLang="en-US" dirty="0">
                <a:latin typeface="Gill Sans MT" panose="020B0502020104020203" pitchFamily="34" charset="0"/>
              </a:rPr>
              <a:t>减去两倍的这个值才能等价。同样观察现在的 </a:t>
            </a:r>
            <a:r>
              <a:rPr lang="en-US" altLang="zh-CN" dirty="0">
                <a:latin typeface="Gill Sans MT" panose="020B0502020104020203" pitchFamily="34" charset="0"/>
              </a:rPr>
              <a:t>m1</a:t>
            </a:r>
            <a:r>
              <a:rPr lang="zh-CN" altLang="en-US" dirty="0">
                <a:latin typeface="Gill Sans MT" panose="020B0502020104020203" pitchFamily="34" charset="0"/>
              </a:rPr>
              <a:t>、</a:t>
            </a:r>
            <a:r>
              <a:rPr lang="en-US" altLang="zh-CN" dirty="0">
                <a:latin typeface="Gill Sans MT" panose="020B0502020104020203" pitchFamily="34" charset="0"/>
              </a:rPr>
              <a:t>m2</a:t>
            </a:r>
            <a:r>
              <a:rPr lang="zh-CN" altLang="en-US" dirty="0">
                <a:latin typeface="Gill Sans MT" panose="020B0502020104020203" pitchFamily="34" charset="0"/>
              </a:rPr>
              <a:t>、</a:t>
            </a:r>
            <a:r>
              <a:rPr lang="en-US" altLang="zh-CN" dirty="0">
                <a:latin typeface="Gill Sans MT" panose="020B0502020104020203" pitchFamily="34" charset="0"/>
              </a:rPr>
              <a:t>m3</a:t>
            </a:r>
            <a:r>
              <a:rPr lang="zh-CN" altLang="en-US" dirty="0">
                <a:latin typeface="Gill Sans MT" panose="020B0502020104020203" pitchFamily="34" charset="0"/>
              </a:rPr>
              <a:t>、</a:t>
            </a:r>
            <a:r>
              <a:rPr lang="en-US" altLang="zh-CN" dirty="0">
                <a:latin typeface="Gill Sans MT" panose="020B0502020104020203" pitchFamily="34" charset="0"/>
              </a:rPr>
              <a:t>m4</a:t>
            </a:r>
            <a:r>
              <a:rPr lang="zh-CN" altLang="en-US" dirty="0">
                <a:latin typeface="Gill Sans MT" panose="020B0502020104020203" pitchFamily="34" charset="0"/>
              </a:rPr>
              <a:t>，当这个值为 </a:t>
            </a:r>
            <a:r>
              <a:rPr lang="en-US" altLang="zh-CN" dirty="0">
                <a:latin typeface="Gill Sans MT" panose="020B0502020104020203" pitchFamily="34" charset="0"/>
              </a:rPr>
              <a:t>(d1g2) / 2 </a:t>
            </a:r>
            <a:r>
              <a:rPr lang="zh-CN" altLang="en-US" dirty="0">
                <a:latin typeface="Gill Sans MT" panose="020B0502020104020203" pitchFamily="34" charset="0"/>
              </a:rPr>
              <a:t>时可以进一步简化表达式，接着作这样的变换后得到最终的 </a:t>
            </a:r>
            <a:r>
              <a:rPr lang="en-US" altLang="zh-CN" dirty="0">
                <a:latin typeface="Gill Sans MT" panose="020B0502020104020203" pitchFamily="34" charset="0"/>
              </a:rPr>
              <a:t>m1</a:t>
            </a:r>
            <a:r>
              <a:rPr lang="zh-CN" altLang="en-US" dirty="0">
                <a:latin typeface="Gill Sans MT" panose="020B0502020104020203" pitchFamily="34" charset="0"/>
              </a:rPr>
              <a:t>、</a:t>
            </a:r>
            <a:r>
              <a:rPr lang="en-US" altLang="zh-CN" dirty="0">
                <a:latin typeface="Gill Sans MT" panose="020B0502020104020203" pitchFamily="34" charset="0"/>
              </a:rPr>
              <a:t>m2</a:t>
            </a:r>
            <a:r>
              <a:rPr lang="zh-CN" altLang="en-US" dirty="0">
                <a:latin typeface="Gill Sans MT" panose="020B0502020104020203" pitchFamily="34" charset="0"/>
              </a:rPr>
              <a:t>、</a:t>
            </a:r>
            <a:r>
              <a:rPr lang="en-US" altLang="zh-CN" dirty="0">
                <a:latin typeface="Gill Sans MT" panose="020B0502020104020203" pitchFamily="34" charset="0"/>
              </a:rPr>
              <a:t>m3</a:t>
            </a:r>
            <a:r>
              <a:rPr lang="zh-CN" altLang="en-US" dirty="0">
                <a:latin typeface="Gill Sans MT" panose="020B0502020104020203" pitchFamily="34" charset="0"/>
              </a:rPr>
              <a:t>、</a:t>
            </a:r>
            <a:r>
              <a:rPr lang="en-US" altLang="zh-CN" dirty="0">
                <a:latin typeface="Gill Sans MT" panose="020B0502020104020203" pitchFamily="34" charset="0"/>
              </a:rPr>
              <a:t>m4</a:t>
            </a:r>
            <a:r>
              <a:rPr lang="zh-CN" altLang="en-US" dirty="0">
                <a:latin typeface="Gill Sans MT" panose="020B0502020104020203" pitchFamily="34" charset="0"/>
              </a:rPr>
              <a:t>，如下：</a:t>
            </a:r>
          </a:p>
        </p:txBody>
      </p:sp>
      <p:pic>
        <p:nvPicPr>
          <p:cNvPr id="6146" name="Picture 2" descr="equation.pdf">
            <a:extLst>
              <a:ext uri="{FF2B5EF4-FFF2-40B4-BE49-F238E27FC236}">
                <a16:creationId xmlns:a16="http://schemas.microsoft.com/office/drawing/2014/main" id="{48339A8D-7FFD-B447-A1C7-13CD5E460A7E}"/>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15897" b="17866"/>
          <a:stretch/>
        </p:blipFill>
        <p:spPr bwMode="auto">
          <a:xfrm>
            <a:off x="5414317" y="3573016"/>
            <a:ext cx="3708400" cy="1800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quation.pdf">
            <a:extLst>
              <a:ext uri="{FF2B5EF4-FFF2-40B4-BE49-F238E27FC236}">
                <a16:creationId xmlns:a16="http://schemas.microsoft.com/office/drawing/2014/main" id="{11357D19-389B-3B48-BD36-B665E2C5C9E6}"/>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r="43689" b="83615"/>
          <a:stretch/>
        </p:blipFill>
        <p:spPr bwMode="auto">
          <a:xfrm>
            <a:off x="2367307" y="3975925"/>
            <a:ext cx="2088232" cy="4453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quation.pdf">
            <a:extLst>
              <a:ext uri="{FF2B5EF4-FFF2-40B4-BE49-F238E27FC236}">
                <a16:creationId xmlns:a16="http://schemas.microsoft.com/office/drawing/2014/main" id="{2F7C548B-1B61-2843-B9A4-C85C98266365}"/>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17" t="84813" r="42064" b="-3332"/>
          <a:stretch/>
        </p:blipFill>
        <p:spPr bwMode="auto">
          <a:xfrm>
            <a:off x="2367307" y="4748267"/>
            <a:ext cx="2160240" cy="503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406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9D96F89-3A84-524E-AEA6-A5EC3056841F}"/>
              </a:ext>
            </a:extLst>
          </p:cNvPr>
          <p:cNvSpPr>
            <a:spLocks noGrp="1"/>
          </p:cNvSpPr>
          <p:nvPr>
            <p:ph type="title"/>
          </p:nvPr>
        </p:nvSpPr>
        <p:spPr/>
        <p:txBody>
          <a:bodyPr/>
          <a:lstStyle/>
          <a:p>
            <a:r>
              <a:rPr lang="en-US" altLang="zh-CN" dirty="0"/>
              <a:t>Winograd</a:t>
            </a:r>
            <a:r>
              <a:rPr lang="zh-CN" altLang="en-US" dirty="0"/>
              <a:t> 原理推导</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A6C1C00F-2325-E647-BC45-5A0F7D09338D}"/>
                  </a:ext>
                </a:extLst>
              </p:cNvPr>
              <p:cNvSpPr>
                <a:spLocks noGrp="1"/>
              </p:cNvSpPr>
              <p:nvPr>
                <p:ph sz="half" idx="1"/>
              </p:nvPr>
            </p:nvSpPr>
            <p:spPr>
              <a:xfrm>
                <a:off x="623635" y="1412775"/>
                <a:ext cx="10963473" cy="1002535"/>
              </a:xfrm>
            </p:spPr>
            <p:txBody>
              <a:bodyPr/>
              <a:lstStyle/>
              <a:p>
                <a:pPr>
                  <a:lnSpc>
                    <a:spcPct val="150000"/>
                  </a:lnSpc>
                </a:pPr>
                <a:r>
                  <a:rPr lang="en-US" altLang="zh-CN" dirty="0">
                    <a:latin typeface="Gill Sans MT" panose="020B0502020104020203" pitchFamily="34" charset="0"/>
                  </a:rPr>
                  <a:t>Winograd </a:t>
                </a:r>
                <a:r>
                  <a:rPr lang="zh-CN" altLang="en-US" dirty="0">
                    <a:latin typeface="Gill Sans MT" panose="020B0502020104020203" pitchFamily="34" charset="0"/>
                  </a:rPr>
                  <a:t>已经证明了对于卷积核长度为 </a:t>
                </a:r>
                <a:r>
                  <a:rPr lang="en-US" altLang="zh-CN" dirty="0">
                    <a:latin typeface="Gill Sans MT" panose="020B0502020104020203" pitchFamily="34" charset="0"/>
                  </a:rPr>
                  <a:t>r </a:t>
                </a:r>
                <a:r>
                  <a:rPr lang="zh-CN" altLang="en-US" dirty="0">
                    <a:latin typeface="Gill Sans MT" panose="020B0502020104020203" pitchFamily="34" charset="0"/>
                  </a:rPr>
                  <a:t>的一维卷积，计算 </a:t>
                </a:r>
                <a:r>
                  <a:rPr lang="en-US" altLang="zh-CN" dirty="0">
                    <a:latin typeface="Gill Sans MT" panose="020B0502020104020203" pitchFamily="34" charset="0"/>
                  </a:rPr>
                  <a:t>m </a:t>
                </a:r>
                <a:r>
                  <a:rPr lang="zh-CN" altLang="en-US" dirty="0">
                    <a:latin typeface="Gill Sans MT" panose="020B0502020104020203" pitchFamily="34" charset="0"/>
                  </a:rPr>
                  <a:t>个输出所需的最少的乘法数量为 </a:t>
                </a:r>
                <a14:m>
                  <m:oMath xmlns:m="http://schemas.openxmlformats.org/officeDocument/2006/math">
                    <m:r>
                      <a:rPr lang="el-GR" altLang="zh-CN" i="1" dirty="0" smtClean="0">
                        <a:latin typeface="Cambria Math" panose="02040503050406030204" pitchFamily="18" charset="0"/>
                      </a:rPr>
                      <m:t>𝜇</m:t>
                    </m:r>
                    <m:r>
                      <a:rPr lang="el-GR" altLang="zh-CN" i="1" dirty="0" smtClean="0">
                        <a:latin typeface="Cambria Math" panose="02040503050406030204" pitchFamily="18" charset="0"/>
                      </a:rPr>
                      <m:t>(</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err="1">
                        <a:latin typeface="Cambria Math" panose="02040503050406030204" pitchFamily="18" charset="0"/>
                      </a:rPr>
                      <m:t>𝑚</m:t>
                    </m:r>
                    <m:r>
                      <a:rPr lang="en-US" altLang="zh-CN" b="0" i="1" dirty="0" smtClean="0">
                        <a:latin typeface="Cambria Math" panose="02040503050406030204" pitchFamily="18" charset="0"/>
                      </a:rPr>
                      <m:t>,</m:t>
                    </m:r>
                    <m:r>
                      <a:rPr lang="en-US" altLang="zh-CN" i="1" dirty="0" err="1">
                        <a:latin typeface="Cambria Math" panose="02040503050406030204" pitchFamily="18" charset="0"/>
                      </a:rPr>
                      <m:t>𝑟</m:t>
                    </m:r>
                    <m:r>
                      <a:rPr lang="en-US" altLang="zh-CN" i="1" dirty="0">
                        <a:latin typeface="Cambria Math" panose="02040503050406030204" pitchFamily="18" charset="0"/>
                      </a:rPr>
                      <m:t>))=</m:t>
                    </m:r>
                    <m:r>
                      <a:rPr lang="en-US" altLang="zh-CN" i="1" dirty="0">
                        <a:latin typeface="Cambria Math" panose="02040503050406030204" pitchFamily="18" charset="0"/>
                      </a:rPr>
                      <m:t>𝑚</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−1 </m:t>
                    </m:r>
                  </m:oMath>
                </a14:m>
                <a:r>
                  <a:rPr lang="zh-CN" altLang="en-US" dirty="0">
                    <a:latin typeface="Gill Sans MT" panose="020B0502020104020203" pitchFamily="34" charset="0"/>
                  </a:rPr>
                  <a:t>。上面推导结果的</a:t>
                </a:r>
                <a:r>
                  <a:rPr lang="zh-CN" altLang="en-US" dirty="0"/>
                  <a:t>计算过程写成矩阵的形式为：</a:t>
                </a:r>
                <a:endParaRPr lang="zh-CN" altLang="en-US" dirty="0">
                  <a:latin typeface="Gill Sans MT" panose="020B0502020104020203" pitchFamily="34" charset="0"/>
                </a:endParaRPr>
              </a:p>
            </p:txBody>
          </p:sp>
        </mc:Choice>
        <mc:Fallback xmlns="">
          <p:sp>
            <p:nvSpPr>
              <p:cNvPr id="6" name="内容占位符 5">
                <a:extLst>
                  <a:ext uri="{FF2B5EF4-FFF2-40B4-BE49-F238E27FC236}">
                    <a16:creationId xmlns:a16="http://schemas.microsoft.com/office/drawing/2014/main" id="{A6C1C00F-2325-E647-BC45-5A0F7D09338D}"/>
                  </a:ext>
                </a:extLst>
              </p:cNvPr>
              <p:cNvSpPr>
                <a:spLocks noGrp="1" noRot="1" noChangeAspect="1" noMove="1" noResize="1" noEditPoints="1" noAdjustHandles="1" noChangeArrowheads="1" noChangeShapeType="1" noTextEdit="1"/>
              </p:cNvSpPr>
              <p:nvPr>
                <p:ph sz="half" idx="1"/>
              </p:nvPr>
            </p:nvSpPr>
            <p:spPr>
              <a:xfrm>
                <a:off x="623635" y="1412775"/>
                <a:ext cx="10963473" cy="1002535"/>
              </a:xfrm>
              <a:blipFill>
                <a:blip r:embed="rId2"/>
                <a:stretch>
                  <a:fillRect l="-463"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9158AE8-E589-734A-B022-7FFC14CE3CBA}"/>
                  </a:ext>
                </a:extLst>
              </p:cNvPr>
              <p:cNvSpPr/>
              <p:nvPr/>
            </p:nvSpPr>
            <p:spPr>
              <a:xfrm>
                <a:off x="4082157" y="2751311"/>
                <a:ext cx="313335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𝑌</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𝐴</m:t>
                          </m:r>
                        </m:e>
                        <m:sup>
                          <m:r>
                            <a:rPr lang="en-US" altLang="zh-CN" sz="2400" b="0" i="1" smtClean="0">
                              <a:latin typeface="Cambria Math" panose="02040503050406030204" pitchFamily="18" charset="0"/>
                              <a:ea typeface="Cambria Math" panose="02040503050406030204" pitchFamily="18" charset="0"/>
                            </a:rPr>
                            <m:t>𝑇</m:t>
                          </m:r>
                        </m:sup>
                      </m:sSup>
                      <m:d>
                        <m:dPr>
                          <m:begChr m:val="["/>
                          <m:endChr m:val="]"/>
                          <m:ctrlPr>
                            <a:rPr lang="en-US" altLang="zh-CN" sz="2400" b="0" i="1" smtClean="0">
                              <a:latin typeface="Cambria Math" panose="02040503050406030204" pitchFamily="18" charset="0"/>
                              <a:ea typeface="Cambria Math" panose="02040503050406030204" pitchFamily="18" charset="0"/>
                            </a:rPr>
                          </m:ctrlPr>
                        </m:dPr>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𝐺𝑔</m:t>
                              </m:r>
                            </m:e>
                          </m:d>
                          <m:r>
                            <a:rPr lang="en-US" altLang="zh-CN" sz="2400" b="0" i="1" smtClean="0">
                              <a:latin typeface="Cambria Math" panose="02040503050406030204" pitchFamily="18" charset="0"/>
                              <a:ea typeface="Cambria Math" panose="02040503050406030204" pitchFamily="18" charset="0"/>
                            </a:rPr>
                            <m:t>⨀</m:t>
                          </m:r>
                          <m:d>
                            <m:dPr>
                              <m:ctrlPr>
                                <a:rPr lang="en-US" altLang="zh-CN" sz="2400" b="0" i="1" smtClean="0">
                                  <a:latin typeface="Cambria Math" panose="02040503050406030204" pitchFamily="18" charset="0"/>
                                  <a:ea typeface="Cambria Math" panose="02040503050406030204" pitchFamily="18" charset="0"/>
                                </a:rPr>
                              </m:ctrlPr>
                            </m:dPr>
                            <m:e>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𝐵</m:t>
                                  </m:r>
                                </m:e>
                                <m:sup>
                                  <m:r>
                                    <a:rPr lang="en-US" altLang="zh-CN" sz="2400" b="0" i="1" smtClean="0">
                                      <a:latin typeface="Cambria Math" panose="02040503050406030204" pitchFamily="18" charset="0"/>
                                      <a:ea typeface="Cambria Math" panose="02040503050406030204" pitchFamily="18" charset="0"/>
                                    </a:rPr>
                                    <m:t>𝑇</m:t>
                                  </m:r>
                                </m:sup>
                              </m:sSup>
                              <m:r>
                                <a:rPr lang="en-US" altLang="zh-CN" sz="2400" b="0" i="1" smtClean="0">
                                  <a:latin typeface="Cambria Math" panose="02040503050406030204" pitchFamily="18" charset="0"/>
                                  <a:ea typeface="Cambria Math" panose="02040503050406030204" pitchFamily="18" charset="0"/>
                                </a:rPr>
                                <m:t>𝑑</m:t>
                              </m:r>
                            </m:e>
                          </m:d>
                        </m:e>
                      </m:d>
                    </m:oMath>
                  </m:oMathPara>
                </a14:m>
                <a:endParaRPr lang="zh-CN" altLang="en-US" sz="2400" i="1" dirty="0"/>
              </a:p>
            </p:txBody>
          </p:sp>
        </mc:Choice>
        <mc:Fallback xmlns="">
          <p:sp>
            <p:nvSpPr>
              <p:cNvPr id="7" name="矩形 6">
                <a:extLst>
                  <a:ext uri="{FF2B5EF4-FFF2-40B4-BE49-F238E27FC236}">
                    <a16:creationId xmlns:a16="http://schemas.microsoft.com/office/drawing/2014/main" id="{39158AE8-E589-734A-B022-7FFC14CE3CBA}"/>
                  </a:ext>
                </a:extLst>
              </p:cNvPr>
              <p:cNvSpPr>
                <a:spLocks noRot="1" noChangeAspect="1" noMove="1" noResize="1" noEditPoints="1" noAdjustHandles="1" noChangeArrowheads="1" noChangeShapeType="1" noTextEdit="1"/>
              </p:cNvSpPr>
              <p:nvPr/>
            </p:nvSpPr>
            <p:spPr>
              <a:xfrm>
                <a:off x="4082157" y="2751311"/>
                <a:ext cx="3133358" cy="461665"/>
              </a:xfrm>
              <a:prstGeom prst="rect">
                <a:avLst/>
              </a:prstGeom>
              <a:blipFill>
                <a:blip r:embed="rId3"/>
                <a:stretch>
                  <a:fillRect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6BBFB40-D871-134C-B88C-AF0C80AB6313}"/>
                  </a:ext>
                </a:extLst>
              </p:cNvPr>
              <p:cNvSpPr/>
              <p:nvPr/>
            </p:nvSpPr>
            <p:spPr>
              <a:xfrm>
                <a:off x="783770" y="3426311"/>
                <a:ext cx="10803338" cy="2866362"/>
              </a:xfrm>
              <a:prstGeom prst="rect">
                <a:avLst/>
              </a:prstGeom>
            </p:spPr>
            <p:txBody>
              <a:bodyPr wrap="square">
                <a:spAutoFit/>
              </a:bodyPr>
              <a:lstStyle/>
              <a:p>
                <a:pPr>
                  <a:lnSpc>
                    <a:spcPct val="150000"/>
                  </a:lnSpc>
                  <a:buClr>
                    <a:srgbClr val="6FC4F7"/>
                  </a:buClr>
                </a:pPr>
                <a:r>
                  <a:rPr lang="zh-CN" altLang="en-US" sz="2000" kern="0" dirty="0">
                    <a:solidFill>
                      <a:srgbClr val="374154"/>
                    </a:solidFill>
                    <a:latin typeface="Gill Sans MT" panose="020B0502020104020203" pitchFamily="34" charset="0"/>
                    <a:ea typeface="Microsoft YaHei" panose="020B0503020204020204" pitchFamily="34" charset="-122"/>
                  </a:rPr>
                  <a:t>其中：</a:t>
                </a:r>
                <a:endParaRPr lang="en-US" altLang="zh-CN" sz="2000" kern="0" dirty="0">
                  <a:solidFill>
                    <a:srgbClr val="374154"/>
                  </a:solidFill>
                  <a:latin typeface="Gill Sans MT" panose="020B0502020104020203" pitchFamily="34" charset="0"/>
                  <a:ea typeface="Microsoft YaHei" panose="020B0503020204020204" pitchFamily="34" charset="-122"/>
                </a:endParaRPr>
              </a:p>
              <a:p>
                <a:pPr marL="457200" indent="-457200">
                  <a:lnSpc>
                    <a:spcPct val="150000"/>
                  </a:lnSpc>
                  <a:buClr>
                    <a:srgbClr val="6FC4F7"/>
                  </a:buClr>
                  <a:buFont typeface="Arial" panose="020B0604020202020204" pitchFamily="34" charset="0"/>
                  <a:buChar char="•"/>
                </a:pPr>
                <a14:m>
                  <m:oMath xmlns:m="http://schemas.openxmlformats.org/officeDocument/2006/math">
                    <m:r>
                      <a:rPr lang="en-US" altLang="zh-CN" sz="2000" i="1" kern="0" dirty="0" smtClean="0">
                        <a:solidFill>
                          <a:srgbClr val="374154"/>
                        </a:solidFill>
                        <a:latin typeface="Cambria Math" panose="02040503050406030204" pitchFamily="18" charset="0"/>
                        <a:ea typeface="Microsoft YaHei" panose="020B0503020204020204" pitchFamily="34" charset="-122"/>
                      </a:rPr>
                      <m:t>𝑔</m:t>
                    </m:r>
                  </m:oMath>
                </a14:m>
                <a:r>
                  <a:rPr lang="zh-CN" altLang="en-US" sz="2000" kern="0" dirty="0">
                    <a:solidFill>
                      <a:srgbClr val="374154"/>
                    </a:solidFill>
                    <a:latin typeface="Gill Sans MT" panose="020B0502020104020203" pitchFamily="34" charset="0"/>
                    <a:ea typeface="Microsoft YaHei" panose="020B0503020204020204" pitchFamily="34" charset="-122"/>
                  </a:rPr>
                  <a:t>：</a:t>
                </a:r>
                <a:r>
                  <a:rPr lang="zh-CN" altLang="en-US" sz="2000" dirty="0">
                    <a:solidFill>
                      <a:srgbClr val="374154"/>
                    </a:solidFill>
                    <a:latin typeface="Gill Sans MT" panose="020B0502020104020203" pitchFamily="34" charset="0"/>
                    <a:ea typeface="Microsoft YaHei" panose="020B0503020204020204" pitchFamily="34" charset="-122"/>
                  </a:rPr>
                  <a:t>表示卷积核；</a:t>
                </a:r>
                <a:endParaRPr lang="en-US" altLang="zh-CN" sz="2000" dirty="0">
                  <a:solidFill>
                    <a:srgbClr val="374154"/>
                  </a:solidFill>
                  <a:latin typeface="Gill Sans MT" panose="020B0502020104020203" pitchFamily="34" charset="0"/>
                  <a:ea typeface="Microsoft YaHei" panose="020B0503020204020204" pitchFamily="34" charset="-122"/>
                </a:endParaRPr>
              </a:p>
              <a:p>
                <a:pPr marL="457200" indent="-457200">
                  <a:lnSpc>
                    <a:spcPct val="150000"/>
                  </a:lnSpc>
                  <a:buClr>
                    <a:srgbClr val="6FC4F7"/>
                  </a:buClr>
                  <a:buFont typeface="Arial" panose="020B0604020202020204" pitchFamily="34" charset="0"/>
                  <a:buChar char="•"/>
                </a:pPr>
                <a14:m>
                  <m:oMath xmlns:m="http://schemas.openxmlformats.org/officeDocument/2006/math">
                    <m:r>
                      <a:rPr lang="en-US" altLang="zh-CN" sz="2000" i="1" dirty="0" smtClean="0">
                        <a:solidFill>
                          <a:srgbClr val="374154"/>
                        </a:solidFill>
                        <a:latin typeface="Cambria Math" panose="02040503050406030204" pitchFamily="18" charset="0"/>
                        <a:ea typeface="Microsoft YaHei" panose="020B0503020204020204" pitchFamily="34" charset="-122"/>
                      </a:rPr>
                      <m:t>𝑑</m:t>
                    </m:r>
                  </m:oMath>
                </a14:m>
                <a:r>
                  <a:rPr lang="zh-CN" altLang="en-US" sz="2000" dirty="0">
                    <a:solidFill>
                      <a:srgbClr val="374154"/>
                    </a:solidFill>
                    <a:latin typeface="Gill Sans MT" panose="020B0502020104020203" pitchFamily="34" charset="0"/>
                    <a:ea typeface="Microsoft YaHei" panose="020B0503020204020204" pitchFamily="34" charset="-122"/>
                  </a:rPr>
                  <a:t>：表示输入信号；</a:t>
                </a:r>
                <a:endParaRPr lang="en-US" altLang="zh-CN" sz="2000" dirty="0">
                  <a:solidFill>
                    <a:srgbClr val="374154"/>
                  </a:solidFill>
                  <a:latin typeface="Gill Sans MT" panose="020B0502020104020203" pitchFamily="34" charset="0"/>
                  <a:ea typeface="Microsoft YaHei" panose="020B0503020204020204" pitchFamily="34" charset="-122"/>
                </a:endParaRPr>
              </a:p>
              <a:p>
                <a:pPr marL="457200" indent="-457200">
                  <a:lnSpc>
                    <a:spcPct val="150000"/>
                  </a:lnSpc>
                  <a:buClr>
                    <a:srgbClr val="6FC4F7"/>
                  </a:buClr>
                  <a:buFont typeface="Arial" panose="020B0604020202020204" pitchFamily="34" charset="0"/>
                  <a:buChar char="•"/>
                </a:pPr>
                <a14:m>
                  <m:oMath xmlns:m="http://schemas.openxmlformats.org/officeDocument/2006/math">
                    <m:r>
                      <a:rPr lang="en-US" altLang="zh-CN" sz="2000" i="1" dirty="0" smtClean="0">
                        <a:solidFill>
                          <a:srgbClr val="374154"/>
                        </a:solidFill>
                        <a:latin typeface="Cambria Math" panose="02040503050406030204" pitchFamily="18" charset="0"/>
                        <a:ea typeface="Microsoft YaHei" panose="020B0503020204020204" pitchFamily="34" charset="-122"/>
                      </a:rPr>
                      <m:t>𝐺</m:t>
                    </m:r>
                  </m:oMath>
                </a14:m>
                <a:r>
                  <a:rPr lang="zh-CN" altLang="en-US" sz="2000" dirty="0">
                    <a:solidFill>
                      <a:srgbClr val="374154"/>
                    </a:solidFill>
                    <a:latin typeface="Gill Sans MT" panose="020B0502020104020203" pitchFamily="34" charset="0"/>
                    <a:ea typeface="Microsoft YaHei" panose="020B0503020204020204" pitchFamily="34" charset="-122"/>
                  </a:rPr>
                  <a:t>：卷积核变换矩阵，尺寸为 </a:t>
                </a:r>
                <a14:m>
                  <m:oMath xmlns:m="http://schemas.openxmlformats.org/officeDocument/2006/math">
                    <m:r>
                      <a:rPr lang="en-US" altLang="zh-CN" sz="2000" i="1" dirty="0" smtClean="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𝑚</m:t>
                    </m:r>
                    <m:r>
                      <a:rPr lang="en-US" altLang="zh-CN" sz="2000" i="1" dirty="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𝑟</m:t>
                    </m:r>
                    <m:r>
                      <a:rPr lang="en-US" altLang="zh-CN" sz="2000" i="1" dirty="0">
                        <a:solidFill>
                          <a:srgbClr val="374154"/>
                        </a:solidFill>
                        <a:latin typeface="Cambria Math" panose="02040503050406030204" pitchFamily="18" charset="0"/>
                        <a:ea typeface="Microsoft YaHei" panose="020B0503020204020204" pitchFamily="34" charset="-122"/>
                      </a:rPr>
                      <m:t>−1)×</m:t>
                    </m:r>
                    <m:r>
                      <a:rPr lang="en-US" altLang="zh-CN" sz="2000" i="1" dirty="0" smtClean="0">
                        <a:solidFill>
                          <a:srgbClr val="374154"/>
                        </a:solidFill>
                        <a:latin typeface="Cambria Math" panose="02040503050406030204" pitchFamily="18" charset="0"/>
                        <a:ea typeface="Microsoft YaHei" panose="020B0503020204020204" pitchFamily="34" charset="-122"/>
                      </a:rPr>
                      <m:t>𝑟</m:t>
                    </m:r>
                  </m:oMath>
                </a14:m>
                <a:endParaRPr lang="en-US" altLang="zh-CN" sz="2000" dirty="0">
                  <a:solidFill>
                    <a:srgbClr val="374154"/>
                  </a:solidFill>
                  <a:latin typeface="Gill Sans MT" panose="020B0502020104020203" pitchFamily="34" charset="0"/>
                  <a:ea typeface="Microsoft YaHei" panose="020B0503020204020204" pitchFamily="34" charset="-122"/>
                </a:endParaRPr>
              </a:p>
              <a:p>
                <a:pPr marL="457200" indent="-457200">
                  <a:lnSpc>
                    <a:spcPct val="150000"/>
                  </a:lnSpc>
                  <a:buClr>
                    <a:srgbClr val="6FC4F7"/>
                  </a:buClr>
                  <a:buFont typeface="Arial" panose="020B0604020202020204" pitchFamily="34" charset="0"/>
                  <a:buChar char="•"/>
                </a:pPr>
                <a14:m>
                  <m:oMath xmlns:m="http://schemas.openxmlformats.org/officeDocument/2006/math">
                    <m:sSup>
                      <m:sSupPr>
                        <m:ctrlPr>
                          <a:rPr lang="en-US" altLang="zh-CN" sz="2000" i="1" dirty="0" smtClean="0">
                            <a:solidFill>
                              <a:srgbClr val="374154"/>
                            </a:solidFill>
                            <a:latin typeface="Cambria Math" panose="02040503050406030204" pitchFamily="18" charset="0"/>
                            <a:ea typeface="Microsoft YaHei" panose="020B0503020204020204" pitchFamily="34" charset="-122"/>
                          </a:rPr>
                        </m:ctrlPr>
                      </m:sSupPr>
                      <m:e>
                        <m:r>
                          <a:rPr lang="en-US" altLang="zh-CN" sz="2000" i="1" dirty="0">
                            <a:solidFill>
                              <a:srgbClr val="374154"/>
                            </a:solidFill>
                            <a:latin typeface="Cambria Math" panose="02040503050406030204" pitchFamily="18" charset="0"/>
                            <a:ea typeface="Microsoft YaHei" panose="020B0503020204020204" pitchFamily="34" charset="-122"/>
                          </a:rPr>
                          <m:t>𝐵</m:t>
                        </m:r>
                      </m:e>
                      <m:sup>
                        <m:r>
                          <a:rPr lang="en-US" altLang="zh-CN" sz="2000" b="0" i="1" dirty="0" smtClean="0">
                            <a:solidFill>
                              <a:srgbClr val="374154"/>
                            </a:solidFill>
                            <a:latin typeface="Cambria Math" panose="02040503050406030204" pitchFamily="18" charset="0"/>
                            <a:ea typeface="Microsoft YaHei" panose="020B0503020204020204" pitchFamily="34" charset="-122"/>
                          </a:rPr>
                          <m:t>𝑇</m:t>
                        </m:r>
                      </m:sup>
                    </m:sSup>
                    <m:r>
                      <a:rPr lang="en-US" altLang="zh-CN" sz="2000" i="1" dirty="0">
                        <a:solidFill>
                          <a:srgbClr val="374154"/>
                        </a:solidFill>
                        <a:latin typeface="Cambria Math" panose="02040503050406030204" pitchFamily="18" charset="0"/>
                        <a:ea typeface="Microsoft YaHei" panose="020B0503020204020204" pitchFamily="34" charset="-122"/>
                      </a:rPr>
                      <m:t> </m:t>
                    </m:r>
                  </m:oMath>
                </a14:m>
                <a:r>
                  <a:rPr lang="zh-CN" altLang="en-US" sz="2000" dirty="0">
                    <a:solidFill>
                      <a:srgbClr val="374154"/>
                    </a:solidFill>
                    <a:latin typeface="Gill Sans MT" panose="020B0502020104020203" pitchFamily="34" charset="0"/>
                    <a:ea typeface="Microsoft YaHei" panose="020B0503020204020204" pitchFamily="34" charset="-122"/>
                  </a:rPr>
                  <a:t>：输入变换矩阵，尺寸 </a:t>
                </a:r>
                <a14:m>
                  <m:oMath xmlns:m="http://schemas.openxmlformats.org/officeDocument/2006/math">
                    <m:r>
                      <a:rPr lang="en-US" altLang="zh-CN" sz="2000" i="1" dirty="0" smtClean="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𝑚</m:t>
                    </m:r>
                    <m:r>
                      <a:rPr lang="en-US" altLang="zh-CN" sz="2000" i="1" dirty="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𝑟</m:t>
                    </m:r>
                    <m:r>
                      <a:rPr lang="en-US" altLang="zh-CN" sz="2000" i="1" dirty="0">
                        <a:solidFill>
                          <a:srgbClr val="374154"/>
                        </a:solidFill>
                        <a:latin typeface="Cambria Math" panose="02040503050406030204" pitchFamily="18" charset="0"/>
                        <a:ea typeface="Microsoft YaHei" panose="020B0503020204020204" pitchFamily="34" charset="-122"/>
                      </a:rPr>
                      <m:t>−1)×(</m:t>
                    </m:r>
                    <m:r>
                      <a:rPr lang="en-US" altLang="zh-CN" sz="2000" i="1" dirty="0">
                        <a:solidFill>
                          <a:srgbClr val="374154"/>
                        </a:solidFill>
                        <a:latin typeface="Cambria Math" panose="02040503050406030204" pitchFamily="18" charset="0"/>
                        <a:ea typeface="Microsoft YaHei" panose="020B0503020204020204" pitchFamily="34" charset="-122"/>
                      </a:rPr>
                      <m:t>𝑚</m:t>
                    </m:r>
                    <m:r>
                      <a:rPr lang="en-US" altLang="zh-CN" sz="2000" i="1" dirty="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𝑟</m:t>
                    </m:r>
                    <m:r>
                      <a:rPr lang="en-US" altLang="zh-CN" sz="2000" i="1" dirty="0">
                        <a:solidFill>
                          <a:srgbClr val="374154"/>
                        </a:solidFill>
                        <a:latin typeface="Cambria Math" panose="02040503050406030204" pitchFamily="18" charset="0"/>
                        <a:ea typeface="Microsoft YaHei" panose="020B0503020204020204" pitchFamily="34" charset="-122"/>
                      </a:rPr>
                      <m:t>−1)</m:t>
                    </m:r>
                  </m:oMath>
                </a14:m>
                <a:endParaRPr lang="en-US" altLang="zh-CN" sz="2000" dirty="0">
                  <a:solidFill>
                    <a:srgbClr val="374154"/>
                  </a:solidFill>
                  <a:latin typeface="Gill Sans MT" panose="020B0502020104020203" pitchFamily="34" charset="0"/>
                  <a:ea typeface="Microsoft YaHei" panose="020B0503020204020204" pitchFamily="34" charset="-122"/>
                </a:endParaRPr>
              </a:p>
              <a:p>
                <a:pPr marL="457200" indent="-457200">
                  <a:lnSpc>
                    <a:spcPct val="150000"/>
                  </a:lnSpc>
                  <a:buClr>
                    <a:srgbClr val="6FC4F7"/>
                  </a:buClr>
                  <a:buFont typeface="Arial" panose="020B0604020202020204" pitchFamily="34" charset="0"/>
                  <a:buChar char="•"/>
                </a:pPr>
                <a14:m>
                  <m:oMath xmlns:m="http://schemas.openxmlformats.org/officeDocument/2006/math">
                    <m:sSup>
                      <m:sSupPr>
                        <m:ctrlPr>
                          <a:rPr lang="en-US" altLang="zh-CN" sz="2000" i="1" dirty="0">
                            <a:solidFill>
                              <a:srgbClr val="374154"/>
                            </a:solidFill>
                            <a:latin typeface="Cambria Math" panose="02040503050406030204" pitchFamily="18" charset="0"/>
                            <a:ea typeface="Microsoft YaHei" panose="020B0503020204020204" pitchFamily="34" charset="-122"/>
                          </a:rPr>
                        </m:ctrlPr>
                      </m:sSupPr>
                      <m:e>
                        <m:r>
                          <a:rPr lang="en-US" altLang="zh-CN" sz="2000" b="0" i="1" dirty="0" smtClean="0">
                            <a:solidFill>
                              <a:srgbClr val="374154"/>
                            </a:solidFill>
                            <a:latin typeface="Cambria Math" panose="02040503050406030204" pitchFamily="18" charset="0"/>
                            <a:ea typeface="Microsoft YaHei" panose="020B0503020204020204" pitchFamily="34" charset="-122"/>
                          </a:rPr>
                          <m:t>𝐴</m:t>
                        </m:r>
                      </m:e>
                      <m:sup>
                        <m:r>
                          <a:rPr lang="en-US" altLang="zh-CN" sz="2000" i="1" dirty="0">
                            <a:solidFill>
                              <a:srgbClr val="374154"/>
                            </a:solidFill>
                            <a:latin typeface="Cambria Math" panose="02040503050406030204" pitchFamily="18" charset="0"/>
                            <a:ea typeface="Microsoft YaHei" panose="020B0503020204020204" pitchFamily="34" charset="-122"/>
                          </a:rPr>
                          <m:t>𝑇</m:t>
                        </m:r>
                      </m:sup>
                    </m:sSup>
                    <m:r>
                      <a:rPr lang="en-US" altLang="zh-CN" sz="2000" i="1" dirty="0">
                        <a:solidFill>
                          <a:srgbClr val="374154"/>
                        </a:solidFill>
                        <a:latin typeface="Cambria Math" panose="02040503050406030204" pitchFamily="18" charset="0"/>
                        <a:ea typeface="Microsoft YaHei" panose="020B0503020204020204" pitchFamily="34" charset="-122"/>
                      </a:rPr>
                      <m:t> </m:t>
                    </m:r>
                  </m:oMath>
                </a14:m>
                <a:r>
                  <a:rPr lang="zh-CN" altLang="en-US" sz="2000" dirty="0">
                    <a:solidFill>
                      <a:srgbClr val="374154"/>
                    </a:solidFill>
                    <a:latin typeface="Gill Sans MT" panose="020B0502020104020203" pitchFamily="34" charset="0"/>
                    <a:ea typeface="Microsoft YaHei" panose="020B0503020204020204" pitchFamily="34" charset="-122"/>
                  </a:rPr>
                  <a:t>：输出变换矩阵，尺寸 </a:t>
                </a:r>
                <a14:m>
                  <m:oMath xmlns:m="http://schemas.openxmlformats.org/officeDocument/2006/math">
                    <m:r>
                      <a:rPr lang="en-US" altLang="zh-CN" sz="2000" i="1" dirty="0" smtClean="0">
                        <a:solidFill>
                          <a:srgbClr val="374154"/>
                        </a:solidFill>
                        <a:latin typeface="Cambria Math" panose="02040503050406030204" pitchFamily="18" charset="0"/>
                        <a:ea typeface="Microsoft YaHei" panose="020B0503020204020204" pitchFamily="34" charset="-122"/>
                      </a:rPr>
                      <m:t>𝑚</m:t>
                    </m:r>
                    <m:r>
                      <a:rPr lang="en-US" altLang="zh-CN" sz="2000" i="1" dirty="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𝑚</m:t>
                    </m:r>
                    <m:r>
                      <a:rPr lang="en-US" altLang="zh-CN" sz="2000" i="1" dirty="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𝑟</m:t>
                    </m:r>
                    <m:r>
                      <a:rPr lang="en-US" altLang="zh-CN" sz="2000" i="1" dirty="0">
                        <a:solidFill>
                          <a:srgbClr val="374154"/>
                        </a:solidFill>
                        <a:latin typeface="Cambria Math" panose="02040503050406030204" pitchFamily="18" charset="0"/>
                        <a:ea typeface="Microsoft YaHei" panose="020B0503020204020204" pitchFamily="34" charset="-122"/>
                      </a:rPr>
                      <m:t>−1)</m:t>
                    </m:r>
                  </m:oMath>
                </a14:m>
                <a:endParaRPr lang="zh-CN" altLang="en-US" sz="2000" dirty="0">
                  <a:solidFill>
                    <a:srgbClr val="374154"/>
                  </a:solidFill>
                  <a:latin typeface="Gill Sans MT" panose="020B0502020104020203" pitchFamily="34" charset="0"/>
                  <a:ea typeface="Microsoft YaHei" panose="020B0503020204020204" pitchFamily="34" charset="-122"/>
                </a:endParaRPr>
              </a:p>
            </p:txBody>
          </p:sp>
        </mc:Choice>
        <mc:Fallback xmlns="">
          <p:sp>
            <p:nvSpPr>
              <p:cNvPr id="4" name="矩形 3">
                <a:extLst>
                  <a:ext uri="{FF2B5EF4-FFF2-40B4-BE49-F238E27FC236}">
                    <a16:creationId xmlns:a16="http://schemas.microsoft.com/office/drawing/2014/main" id="{B6BBFB40-D871-134C-B88C-AF0C80AB6313}"/>
                  </a:ext>
                </a:extLst>
              </p:cNvPr>
              <p:cNvSpPr>
                <a:spLocks noRot="1" noChangeAspect="1" noMove="1" noResize="1" noEditPoints="1" noAdjustHandles="1" noChangeArrowheads="1" noChangeShapeType="1" noTextEdit="1"/>
              </p:cNvSpPr>
              <p:nvPr/>
            </p:nvSpPr>
            <p:spPr>
              <a:xfrm>
                <a:off x="783770" y="3426311"/>
                <a:ext cx="10803338" cy="2866362"/>
              </a:xfrm>
              <a:prstGeom prst="rect">
                <a:avLst/>
              </a:prstGeom>
              <a:blipFill>
                <a:blip r:embed="rId4"/>
                <a:stretch>
                  <a:fillRect l="-588" b="-885"/>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D7B6CCC3-91BF-6E46-AACD-00708FCABFE7}"/>
              </a:ext>
            </a:extLst>
          </p:cNvPr>
          <p:cNvSpPr/>
          <p:nvPr/>
        </p:nvSpPr>
        <p:spPr>
          <a:xfrm>
            <a:off x="8114605" y="5428743"/>
            <a:ext cx="3206519" cy="369332"/>
          </a:xfrm>
          <a:prstGeom prst="rect">
            <a:avLst/>
          </a:prstGeom>
        </p:spPr>
        <p:txBody>
          <a:bodyPr wrap="none">
            <a:spAutoFit/>
          </a:bodyPr>
          <a:lstStyle/>
          <a:p>
            <a:r>
              <a:rPr lang="en-US" altLang="zh-CN" i="1" dirty="0">
                <a:solidFill>
                  <a:srgbClr val="00FA00"/>
                </a:solidFill>
                <a:latin typeface="Gill Sans MT" panose="020B0502020104020203" pitchFamily="34" charset="0"/>
              </a:rPr>
              <a:t>https://</a:t>
            </a:r>
            <a:r>
              <a:rPr lang="en-US" altLang="zh-CN" i="1" dirty="0" err="1">
                <a:solidFill>
                  <a:srgbClr val="00FA00"/>
                </a:solidFill>
                <a:latin typeface="Gill Sans MT" panose="020B0502020104020203" pitchFamily="34" charset="0"/>
              </a:rPr>
              <a:t>github.com</a:t>
            </a:r>
            <a:r>
              <a:rPr lang="en-US" altLang="zh-CN" i="1" dirty="0">
                <a:solidFill>
                  <a:srgbClr val="00FA00"/>
                </a:solidFill>
                <a:latin typeface="Gill Sans MT" panose="020B0502020104020203" pitchFamily="34" charset="0"/>
              </a:rPr>
              <a:t>/</a:t>
            </a:r>
            <a:r>
              <a:rPr lang="en-US" altLang="zh-CN" i="1" dirty="0" err="1">
                <a:solidFill>
                  <a:srgbClr val="00FA00"/>
                </a:solidFill>
                <a:latin typeface="Gill Sans MT" panose="020B0502020104020203" pitchFamily="34" charset="0"/>
              </a:rPr>
              <a:t>andravin</a:t>
            </a:r>
            <a:r>
              <a:rPr lang="en-US" altLang="zh-CN" i="1" dirty="0">
                <a:solidFill>
                  <a:srgbClr val="00FA00"/>
                </a:solidFill>
                <a:latin typeface="Gill Sans MT" panose="020B0502020104020203" pitchFamily="34" charset="0"/>
              </a:rPr>
              <a:t>/</a:t>
            </a:r>
            <a:r>
              <a:rPr lang="en-US" altLang="zh-CN" i="1" dirty="0" err="1">
                <a:solidFill>
                  <a:srgbClr val="00FA00"/>
                </a:solidFill>
                <a:latin typeface="Gill Sans MT" panose="020B0502020104020203" pitchFamily="34" charset="0"/>
              </a:rPr>
              <a:t>wincnn</a:t>
            </a:r>
            <a:endParaRPr lang="zh-CN" altLang="en-US" i="1" dirty="0">
              <a:solidFill>
                <a:srgbClr val="00FA00"/>
              </a:solidFill>
              <a:latin typeface="Gill Sans MT" panose="020B0502020104020203" pitchFamily="34" charset="0"/>
            </a:endParaRPr>
          </a:p>
        </p:txBody>
      </p:sp>
    </p:spTree>
    <p:extLst>
      <p:ext uri="{BB962C8B-B14F-4D97-AF65-F5344CB8AC3E}">
        <p14:creationId xmlns:p14="http://schemas.microsoft.com/office/powerpoint/2010/main" val="3541582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9D96F89-3A84-524E-AEA6-A5EC3056841F}"/>
              </a:ext>
            </a:extLst>
          </p:cNvPr>
          <p:cNvSpPr>
            <a:spLocks noGrp="1"/>
          </p:cNvSpPr>
          <p:nvPr>
            <p:ph type="title"/>
          </p:nvPr>
        </p:nvSpPr>
        <p:spPr/>
        <p:txBody>
          <a:bodyPr/>
          <a:lstStyle/>
          <a:p>
            <a:r>
              <a:rPr lang="en-US" altLang="zh-CN" dirty="0"/>
              <a:t>Winograd</a:t>
            </a:r>
            <a:r>
              <a:rPr lang="zh-CN" altLang="en-US" dirty="0"/>
              <a:t> 加速二维卷积计算</a:t>
            </a:r>
          </a:p>
        </p:txBody>
      </p:sp>
      <p:sp>
        <p:nvSpPr>
          <p:cNvPr id="6" name="内容占位符 5">
            <a:extLst>
              <a:ext uri="{FF2B5EF4-FFF2-40B4-BE49-F238E27FC236}">
                <a16:creationId xmlns:a16="http://schemas.microsoft.com/office/drawing/2014/main" id="{A6C1C00F-2325-E647-BC45-5A0F7D09338D}"/>
              </a:ext>
            </a:extLst>
          </p:cNvPr>
          <p:cNvSpPr>
            <a:spLocks noGrp="1"/>
          </p:cNvSpPr>
          <p:nvPr>
            <p:ph sz="half" idx="1"/>
          </p:nvPr>
        </p:nvSpPr>
        <p:spPr>
          <a:xfrm>
            <a:off x="623635" y="1412775"/>
            <a:ext cx="10963473" cy="1002535"/>
          </a:xfrm>
        </p:spPr>
        <p:txBody>
          <a:bodyPr/>
          <a:lstStyle/>
          <a:p>
            <a:pPr>
              <a:lnSpc>
                <a:spcPct val="150000"/>
              </a:lnSpc>
            </a:pPr>
            <a:r>
              <a:rPr lang="zh-CN" altLang="en-US" dirty="0"/>
              <a:t>将一维卷积的变换扩展到二维卷积，同样用矩阵形式表示为：</a:t>
            </a:r>
            <a:endParaRPr lang="zh-CN" altLang="en-US"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9158AE8-E589-734A-B022-7FFC14CE3CBA}"/>
                  </a:ext>
                </a:extLst>
              </p:cNvPr>
              <p:cNvSpPr/>
              <p:nvPr/>
            </p:nvSpPr>
            <p:spPr>
              <a:xfrm>
                <a:off x="4147077" y="2105771"/>
                <a:ext cx="39026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𝑌</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𝐴</m:t>
                          </m:r>
                        </m:e>
                        <m:sup>
                          <m:r>
                            <a:rPr lang="en-US" altLang="zh-CN" sz="2400" b="0" i="1" smtClean="0">
                              <a:latin typeface="Cambria Math" panose="02040503050406030204" pitchFamily="18" charset="0"/>
                              <a:ea typeface="Cambria Math" panose="02040503050406030204" pitchFamily="18" charset="0"/>
                            </a:rPr>
                            <m:t>𝑇</m:t>
                          </m:r>
                        </m:sup>
                      </m:sSup>
                      <m:d>
                        <m:dPr>
                          <m:begChr m:val="["/>
                          <m:endChr m:val="]"/>
                          <m:ctrlPr>
                            <a:rPr lang="en-US" altLang="zh-CN" sz="2400" b="0" i="1" smtClean="0">
                              <a:latin typeface="Cambria Math" panose="02040503050406030204" pitchFamily="18" charset="0"/>
                              <a:ea typeface="Cambria Math" panose="02040503050406030204" pitchFamily="18" charset="0"/>
                            </a:rPr>
                          </m:ctrlPr>
                        </m:dPr>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𝐺𝑔</m:t>
                              </m:r>
                              <m:sSup>
                                <m:sSupPr>
                                  <m:ctrlPr>
                                    <a:rPr lang="en-US" altLang="zh-CN" sz="2400" i="1">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𝐺</m:t>
                                  </m:r>
                                </m:e>
                                <m:sup>
                                  <m:r>
                                    <a:rPr lang="en-US" altLang="zh-CN" sz="2400" i="1">
                                      <a:latin typeface="Cambria Math" panose="02040503050406030204" pitchFamily="18" charset="0"/>
                                      <a:ea typeface="Cambria Math" panose="02040503050406030204" pitchFamily="18" charset="0"/>
                                    </a:rPr>
                                    <m:t>𝑇</m:t>
                                  </m:r>
                                </m:sup>
                              </m:sSup>
                            </m:e>
                          </m:d>
                          <m:r>
                            <a:rPr lang="en-US" altLang="zh-CN" sz="2400" b="0" i="1" smtClean="0">
                              <a:latin typeface="Cambria Math" panose="02040503050406030204" pitchFamily="18" charset="0"/>
                              <a:ea typeface="Cambria Math" panose="02040503050406030204" pitchFamily="18" charset="0"/>
                            </a:rPr>
                            <m:t>⨀</m:t>
                          </m:r>
                          <m:d>
                            <m:dPr>
                              <m:ctrlPr>
                                <a:rPr lang="en-US" altLang="zh-CN" sz="2400" b="0" i="1" smtClean="0">
                                  <a:latin typeface="Cambria Math" panose="02040503050406030204" pitchFamily="18" charset="0"/>
                                  <a:ea typeface="Cambria Math" panose="02040503050406030204" pitchFamily="18" charset="0"/>
                                </a:rPr>
                              </m:ctrlPr>
                            </m:dPr>
                            <m:e>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𝐵</m:t>
                                  </m:r>
                                </m:e>
                                <m:sup>
                                  <m:r>
                                    <a:rPr lang="en-US" altLang="zh-CN" sz="2400" b="0" i="1" smtClean="0">
                                      <a:latin typeface="Cambria Math" panose="02040503050406030204" pitchFamily="18" charset="0"/>
                                      <a:ea typeface="Cambria Math" panose="02040503050406030204" pitchFamily="18" charset="0"/>
                                    </a:rPr>
                                    <m:t>𝑇</m:t>
                                  </m:r>
                                </m:sup>
                              </m:sSup>
                              <m:r>
                                <a:rPr lang="en-US" altLang="zh-CN" sz="2400" b="0" i="1" smtClean="0">
                                  <a:latin typeface="Cambria Math" panose="02040503050406030204" pitchFamily="18" charset="0"/>
                                  <a:ea typeface="Cambria Math" panose="02040503050406030204" pitchFamily="18" charset="0"/>
                                </a:rPr>
                                <m:t>𝑑𝐵</m:t>
                              </m:r>
                            </m:e>
                          </m:d>
                        </m:e>
                      </m:d>
                      <m:r>
                        <a:rPr lang="en-US" altLang="zh-CN" sz="2400" i="1">
                          <a:latin typeface="Cambria Math" panose="02040503050406030204" pitchFamily="18" charset="0"/>
                          <a:ea typeface="Cambria Math" panose="02040503050406030204" pitchFamily="18" charset="0"/>
                        </a:rPr>
                        <m:t>𝐴</m:t>
                      </m:r>
                    </m:oMath>
                  </m:oMathPara>
                </a14:m>
                <a:endParaRPr lang="zh-CN" altLang="en-US" sz="2400" i="1" dirty="0"/>
              </a:p>
            </p:txBody>
          </p:sp>
        </mc:Choice>
        <mc:Fallback xmlns="">
          <p:sp>
            <p:nvSpPr>
              <p:cNvPr id="7" name="矩形 6">
                <a:extLst>
                  <a:ext uri="{FF2B5EF4-FFF2-40B4-BE49-F238E27FC236}">
                    <a16:creationId xmlns:a16="http://schemas.microsoft.com/office/drawing/2014/main" id="{39158AE8-E589-734A-B022-7FFC14CE3CBA}"/>
                  </a:ext>
                </a:extLst>
              </p:cNvPr>
              <p:cNvSpPr>
                <a:spLocks noRot="1" noChangeAspect="1" noMove="1" noResize="1" noEditPoints="1" noAdjustHandles="1" noChangeArrowheads="1" noChangeShapeType="1" noTextEdit="1"/>
              </p:cNvSpPr>
              <p:nvPr/>
            </p:nvSpPr>
            <p:spPr>
              <a:xfrm>
                <a:off x="4147077" y="2105771"/>
                <a:ext cx="3902607" cy="461665"/>
              </a:xfrm>
              <a:prstGeom prst="rect">
                <a:avLst/>
              </a:prstGeom>
              <a:blipFill>
                <a:blip r:embed="rId2"/>
                <a:stretch>
                  <a:fillRect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6BBFB40-D871-134C-B88C-AF0C80AB6313}"/>
                  </a:ext>
                </a:extLst>
              </p:cNvPr>
              <p:cNvSpPr/>
              <p:nvPr/>
            </p:nvSpPr>
            <p:spPr>
              <a:xfrm>
                <a:off x="783770" y="3068960"/>
                <a:ext cx="10803338" cy="2866362"/>
              </a:xfrm>
              <a:prstGeom prst="rect">
                <a:avLst/>
              </a:prstGeom>
            </p:spPr>
            <p:txBody>
              <a:bodyPr wrap="square">
                <a:spAutoFit/>
              </a:bodyPr>
              <a:lstStyle/>
              <a:p>
                <a:pPr>
                  <a:lnSpc>
                    <a:spcPct val="150000"/>
                  </a:lnSpc>
                  <a:buClr>
                    <a:srgbClr val="6FC4F7"/>
                  </a:buClr>
                </a:pPr>
                <a:r>
                  <a:rPr lang="zh-CN" altLang="en-US" sz="2000" kern="0" dirty="0">
                    <a:solidFill>
                      <a:srgbClr val="374154"/>
                    </a:solidFill>
                    <a:latin typeface="Gill Sans MT" panose="020B0502020104020203" pitchFamily="34" charset="0"/>
                    <a:ea typeface="Microsoft YaHei" panose="020B0503020204020204" pitchFamily="34" charset="-122"/>
                  </a:rPr>
                  <a:t>其中：</a:t>
                </a:r>
                <a:endParaRPr lang="en-US" altLang="zh-CN" sz="2000" kern="0" dirty="0">
                  <a:solidFill>
                    <a:srgbClr val="374154"/>
                  </a:solidFill>
                  <a:latin typeface="Gill Sans MT" panose="020B0502020104020203" pitchFamily="34" charset="0"/>
                  <a:ea typeface="Microsoft YaHei" panose="020B0503020204020204" pitchFamily="34" charset="-122"/>
                </a:endParaRPr>
              </a:p>
              <a:p>
                <a:pPr marL="457200" indent="-457200">
                  <a:lnSpc>
                    <a:spcPct val="150000"/>
                  </a:lnSpc>
                  <a:buClr>
                    <a:srgbClr val="6FC4F7"/>
                  </a:buClr>
                  <a:buFont typeface="Arial" panose="020B0604020202020204" pitchFamily="34" charset="0"/>
                  <a:buChar char="•"/>
                </a:pPr>
                <a14:m>
                  <m:oMath xmlns:m="http://schemas.openxmlformats.org/officeDocument/2006/math">
                    <m:r>
                      <a:rPr lang="en-US" altLang="zh-CN" sz="2000" i="1" kern="0" dirty="0" smtClean="0">
                        <a:solidFill>
                          <a:srgbClr val="374154"/>
                        </a:solidFill>
                        <a:latin typeface="Cambria Math" panose="02040503050406030204" pitchFamily="18" charset="0"/>
                        <a:ea typeface="Microsoft YaHei" panose="020B0503020204020204" pitchFamily="34" charset="-122"/>
                      </a:rPr>
                      <m:t>𝑔</m:t>
                    </m:r>
                  </m:oMath>
                </a14:m>
                <a:r>
                  <a:rPr lang="zh-CN" altLang="en-US" sz="2000" kern="0" dirty="0">
                    <a:solidFill>
                      <a:srgbClr val="374154"/>
                    </a:solidFill>
                    <a:latin typeface="Gill Sans MT" panose="020B0502020104020203" pitchFamily="34" charset="0"/>
                    <a:ea typeface="Microsoft YaHei" panose="020B0503020204020204" pitchFamily="34" charset="-122"/>
                  </a:rPr>
                  <a:t>：</a:t>
                </a:r>
                <a:r>
                  <a:rPr lang="zh-CN" altLang="en-US" sz="2000" dirty="0">
                    <a:solidFill>
                      <a:srgbClr val="374154"/>
                    </a:solidFill>
                    <a:latin typeface="Gill Sans MT" panose="020B0502020104020203" pitchFamily="34" charset="0"/>
                    <a:ea typeface="Microsoft YaHei" panose="020B0503020204020204" pitchFamily="34" charset="-122"/>
                  </a:rPr>
                  <a:t>表示 </a:t>
                </a:r>
                <a14:m>
                  <m:oMath xmlns:m="http://schemas.openxmlformats.org/officeDocument/2006/math">
                    <m:r>
                      <a:rPr lang="en-US" altLang="zh-CN" sz="2000" i="1" dirty="0" smtClean="0">
                        <a:solidFill>
                          <a:srgbClr val="374154"/>
                        </a:solidFill>
                        <a:latin typeface="Cambria Math" panose="02040503050406030204" pitchFamily="18" charset="0"/>
                        <a:ea typeface="Microsoft YaHei" panose="020B0503020204020204" pitchFamily="34" charset="-122"/>
                      </a:rPr>
                      <m:t>𝑟</m:t>
                    </m:r>
                    <m:r>
                      <a:rPr lang="en-US" altLang="zh-CN" sz="2000" i="1" dirty="0" smtClean="0">
                        <a:solidFill>
                          <a:srgbClr val="374154"/>
                        </a:solidFill>
                        <a:latin typeface="Cambria Math" panose="02040503050406030204" pitchFamily="18" charset="0"/>
                        <a:ea typeface="Cambria Math" panose="02040503050406030204" pitchFamily="18" charset="0"/>
                      </a:rPr>
                      <m:t>×</m:t>
                    </m:r>
                    <m:r>
                      <a:rPr lang="en-US" altLang="zh-CN" sz="2000" b="0" i="1" dirty="0" smtClean="0">
                        <a:solidFill>
                          <a:srgbClr val="374154"/>
                        </a:solidFill>
                        <a:latin typeface="Cambria Math" panose="02040503050406030204" pitchFamily="18" charset="0"/>
                        <a:ea typeface="Cambria Math" panose="02040503050406030204" pitchFamily="18" charset="0"/>
                      </a:rPr>
                      <m:t>𝑟</m:t>
                    </m:r>
                  </m:oMath>
                </a14:m>
                <a:r>
                  <a:rPr lang="zh-CN" altLang="en-US" sz="2000" dirty="0">
                    <a:solidFill>
                      <a:srgbClr val="374154"/>
                    </a:solidFill>
                    <a:latin typeface="Gill Sans MT" panose="020B0502020104020203" pitchFamily="34" charset="0"/>
                    <a:ea typeface="Microsoft YaHei" panose="020B0503020204020204" pitchFamily="34" charset="-122"/>
                  </a:rPr>
                  <a:t> 卷积核；</a:t>
                </a:r>
                <a:endParaRPr lang="en-US" altLang="zh-CN" sz="2000" dirty="0">
                  <a:solidFill>
                    <a:srgbClr val="374154"/>
                  </a:solidFill>
                  <a:latin typeface="Gill Sans MT" panose="020B0502020104020203" pitchFamily="34" charset="0"/>
                  <a:ea typeface="Microsoft YaHei" panose="020B0503020204020204" pitchFamily="34" charset="-122"/>
                </a:endParaRPr>
              </a:p>
              <a:p>
                <a:pPr marL="457200" indent="-457200">
                  <a:lnSpc>
                    <a:spcPct val="150000"/>
                  </a:lnSpc>
                  <a:buClr>
                    <a:srgbClr val="6FC4F7"/>
                  </a:buClr>
                  <a:buFont typeface="Arial" panose="020B0604020202020204" pitchFamily="34" charset="0"/>
                  <a:buChar char="•"/>
                </a:pPr>
                <a14:m>
                  <m:oMath xmlns:m="http://schemas.openxmlformats.org/officeDocument/2006/math">
                    <m:r>
                      <a:rPr lang="en-US" altLang="zh-CN" sz="2000" i="1" dirty="0" smtClean="0">
                        <a:solidFill>
                          <a:srgbClr val="374154"/>
                        </a:solidFill>
                        <a:latin typeface="Cambria Math" panose="02040503050406030204" pitchFamily="18" charset="0"/>
                        <a:ea typeface="Microsoft YaHei" panose="020B0503020204020204" pitchFamily="34" charset="-122"/>
                      </a:rPr>
                      <m:t>𝑑</m:t>
                    </m:r>
                  </m:oMath>
                </a14:m>
                <a:r>
                  <a:rPr lang="zh-CN" altLang="en-US" sz="2000" dirty="0">
                    <a:solidFill>
                      <a:srgbClr val="374154"/>
                    </a:solidFill>
                    <a:latin typeface="Gill Sans MT" panose="020B0502020104020203" pitchFamily="34" charset="0"/>
                    <a:ea typeface="Microsoft YaHei" panose="020B0503020204020204" pitchFamily="34" charset="-122"/>
                  </a:rPr>
                  <a:t>：表示 </a:t>
                </a:r>
                <a14:m>
                  <m:oMath xmlns:m="http://schemas.openxmlformats.org/officeDocument/2006/math">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𝑚</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𝑟</m:t>
                    </m:r>
                    <m:r>
                      <a:rPr lang="en-US" altLang="zh-CN" sz="2000" i="1" dirty="0" smtClean="0">
                        <a:latin typeface="Cambria Math" panose="02040503050406030204" pitchFamily="18" charset="0"/>
                      </a:rPr>
                      <m:t>−1)×(</m:t>
                    </m:r>
                    <m:r>
                      <a:rPr lang="en-US" altLang="zh-CN" sz="2000" i="1" dirty="0" smtClean="0">
                        <a:latin typeface="Cambria Math" panose="02040503050406030204" pitchFamily="18" charset="0"/>
                      </a:rPr>
                      <m:t>𝑚</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𝑟</m:t>
                    </m:r>
                    <m:r>
                      <a:rPr lang="en-US" altLang="zh-CN" sz="2000" i="1" dirty="0" smtClean="0">
                        <a:latin typeface="Cambria Math" panose="02040503050406030204" pitchFamily="18" charset="0"/>
                      </a:rPr>
                      <m:t>−1)</m:t>
                    </m:r>
                  </m:oMath>
                </a14:m>
                <a:r>
                  <a:rPr lang="en-US" altLang="zh-CN" sz="2000" dirty="0"/>
                  <a:t> </a:t>
                </a:r>
                <a:r>
                  <a:rPr lang="zh-CN" altLang="en-US" sz="2000" dirty="0"/>
                  <a:t> </a:t>
                </a:r>
                <a:r>
                  <a:rPr lang="zh-CN" altLang="en-US" sz="2000" dirty="0">
                    <a:solidFill>
                      <a:srgbClr val="374154"/>
                    </a:solidFill>
                    <a:latin typeface="Gill Sans MT" panose="020B0502020104020203" pitchFamily="34" charset="0"/>
                    <a:ea typeface="Microsoft YaHei" panose="020B0503020204020204" pitchFamily="34" charset="-122"/>
                  </a:rPr>
                  <a:t>的输入张量；</a:t>
                </a:r>
                <a:endParaRPr lang="en-US" altLang="zh-CN" sz="2000" dirty="0">
                  <a:solidFill>
                    <a:srgbClr val="374154"/>
                  </a:solidFill>
                  <a:latin typeface="Gill Sans MT" panose="020B0502020104020203" pitchFamily="34" charset="0"/>
                  <a:ea typeface="Microsoft YaHei" panose="020B0503020204020204" pitchFamily="34" charset="-122"/>
                </a:endParaRPr>
              </a:p>
              <a:p>
                <a:pPr marL="457200" indent="-457200">
                  <a:lnSpc>
                    <a:spcPct val="150000"/>
                  </a:lnSpc>
                  <a:buClr>
                    <a:srgbClr val="6FC4F7"/>
                  </a:buClr>
                  <a:buFont typeface="Arial" panose="020B0604020202020204" pitchFamily="34" charset="0"/>
                  <a:buChar char="•"/>
                </a:pPr>
                <a14:m>
                  <m:oMath xmlns:m="http://schemas.openxmlformats.org/officeDocument/2006/math">
                    <m:r>
                      <a:rPr lang="en-US" altLang="zh-CN" sz="2000" i="1" dirty="0" smtClean="0">
                        <a:solidFill>
                          <a:srgbClr val="374154"/>
                        </a:solidFill>
                        <a:latin typeface="Cambria Math" panose="02040503050406030204" pitchFamily="18" charset="0"/>
                        <a:ea typeface="Microsoft YaHei" panose="020B0503020204020204" pitchFamily="34" charset="-122"/>
                      </a:rPr>
                      <m:t>𝐺</m:t>
                    </m:r>
                  </m:oMath>
                </a14:m>
                <a:r>
                  <a:rPr lang="zh-CN" altLang="en-US" sz="2000" dirty="0">
                    <a:solidFill>
                      <a:srgbClr val="374154"/>
                    </a:solidFill>
                    <a:latin typeface="Gill Sans MT" panose="020B0502020104020203" pitchFamily="34" charset="0"/>
                    <a:ea typeface="Microsoft YaHei" panose="020B0503020204020204" pitchFamily="34" charset="-122"/>
                  </a:rPr>
                  <a:t>：卷积核变换矩阵，尺寸为 </a:t>
                </a:r>
                <a14:m>
                  <m:oMath xmlns:m="http://schemas.openxmlformats.org/officeDocument/2006/math">
                    <m:r>
                      <a:rPr lang="en-US" altLang="zh-CN" sz="2000" i="1" dirty="0" smtClean="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𝑚</m:t>
                    </m:r>
                    <m:r>
                      <a:rPr lang="en-US" altLang="zh-CN" sz="2000" i="1" dirty="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𝑟</m:t>
                    </m:r>
                    <m:r>
                      <a:rPr lang="en-US" altLang="zh-CN" sz="2000" i="1" dirty="0">
                        <a:solidFill>
                          <a:srgbClr val="374154"/>
                        </a:solidFill>
                        <a:latin typeface="Cambria Math" panose="02040503050406030204" pitchFamily="18" charset="0"/>
                        <a:ea typeface="Microsoft YaHei" panose="020B0503020204020204" pitchFamily="34" charset="-122"/>
                      </a:rPr>
                      <m:t>−1)×</m:t>
                    </m:r>
                    <m:r>
                      <a:rPr lang="en-US" altLang="zh-CN" sz="2000" i="1" dirty="0" smtClean="0">
                        <a:solidFill>
                          <a:srgbClr val="374154"/>
                        </a:solidFill>
                        <a:latin typeface="Cambria Math" panose="02040503050406030204" pitchFamily="18" charset="0"/>
                        <a:ea typeface="Microsoft YaHei" panose="020B0503020204020204" pitchFamily="34" charset="-122"/>
                      </a:rPr>
                      <m:t>𝑟</m:t>
                    </m:r>
                  </m:oMath>
                </a14:m>
                <a:endParaRPr lang="en-US" altLang="zh-CN" sz="2000" dirty="0">
                  <a:solidFill>
                    <a:srgbClr val="374154"/>
                  </a:solidFill>
                  <a:latin typeface="Gill Sans MT" panose="020B0502020104020203" pitchFamily="34" charset="0"/>
                  <a:ea typeface="Microsoft YaHei" panose="020B0503020204020204" pitchFamily="34" charset="-122"/>
                </a:endParaRPr>
              </a:p>
              <a:p>
                <a:pPr marL="457200" indent="-457200">
                  <a:lnSpc>
                    <a:spcPct val="150000"/>
                  </a:lnSpc>
                  <a:buClr>
                    <a:srgbClr val="6FC4F7"/>
                  </a:buClr>
                  <a:buFont typeface="Arial" panose="020B0604020202020204" pitchFamily="34" charset="0"/>
                  <a:buChar char="•"/>
                </a:pPr>
                <a14:m>
                  <m:oMath xmlns:m="http://schemas.openxmlformats.org/officeDocument/2006/math">
                    <m:sSup>
                      <m:sSupPr>
                        <m:ctrlPr>
                          <a:rPr lang="en-US" altLang="zh-CN" sz="2000" i="1" dirty="0" smtClean="0">
                            <a:solidFill>
                              <a:srgbClr val="374154"/>
                            </a:solidFill>
                            <a:latin typeface="Cambria Math" panose="02040503050406030204" pitchFamily="18" charset="0"/>
                            <a:ea typeface="Microsoft YaHei" panose="020B0503020204020204" pitchFamily="34" charset="-122"/>
                          </a:rPr>
                        </m:ctrlPr>
                      </m:sSupPr>
                      <m:e>
                        <m:r>
                          <a:rPr lang="en-US" altLang="zh-CN" sz="2000" i="1" dirty="0">
                            <a:solidFill>
                              <a:srgbClr val="374154"/>
                            </a:solidFill>
                            <a:latin typeface="Cambria Math" panose="02040503050406030204" pitchFamily="18" charset="0"/>
                            <a:ea typeface="Microsoft YaHei" panose="020B0503020204020204" pitchFamily="34" charset="-122"/>
                          </a:rPr>
                          <m:t>𝐵</m:t>
                        </m:r>
                      </m:e>
                      <m:sup>
                        <m:r>
                          <a:rPr lang="en-US" altLang="zh-CN" sz="2000" b="0" i="1" dirty="0" smtClean="0">
                            <a:solidFill>
                              <a:srgbClr val="374154"/>
                            </a:solidFill>
                            <a:latin typeface="Cambria Math" panose="02040503050406030204" pitchFamily="18" charset="0"/>
                            <a:ea typeface="Microsoft YaHei" panose="020B0503020204020204" pitchFamily="34" charset="-122"/>
                          </a:rPr>
                          <m:t>𝑇</m:t>
                        </m:r>
                      </m:sup>
                    </m:sSup>
                    <m:r>
                      <a:rPr lang="en-US" altLang="zh-CN" sz="2000" i="1" dirty="0">
                        <a:solidFill>
                          <a:srgbClr val="374154"/>
                        </a:solidFill>
                        <a:latin typeface="Cambria Math" panose="02040503050406030204" pitchFamily="18" charset="0"/>
                        <a:ea typeface="Microsoft YaHei" panose="020B0503020204020204" pitchFamily="34" charset="-122"/>
                      </a:rPr>
                      <m:t> </m:t>
                    </m:r>
                  </m:oMath>
                </a14:m>
                <a:r>
                  <a:rPr lang="zh-CN" altLang="en-US" sz="2000" dirty="0">
                    <a:solidFill>
                      <a:srgbClr val="374154"/>
                    </a:solidFill>
                    <a:latin typeface="Gill Sans MT" panose="020B0502020104020203" pitchFamily="34" charset="0"/>
                    <a:ea typeface="Microsoft YaHei" panose="020B0503020204020204" pitchFamily="34" charset="-122"/>
                  </a:rPr>
                  <a:t>：输入变换矩阵，尺寸 </a:t>
                </a:r>
                <a14:m>
                  <m:oMath xmlns:m="http://schemas.openxmlformats.org/officeDocument/2006/math">
                    <m:r>
                      <a:rPr lang="en-US" altLang="zh-CN" sz="2000" i="1" dirty="0" smtClean="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𝑚</m:t>
                    </m:r>
                    <m:r>
                      <a:rPr lang="en-US" altLang="zh-CN" sz="2000" i="1" dirty="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𝑟</m:t>
                    </m:r>
                    <m:r>
                      <a:rPr lang="en-US" altLang="zh-CN" sz="2000" i="1" dirty="0">
                        <a:solidFill>
                          <a:srgbClr val="374154"/>
                        </a:solidFill>
                        <a:latin typeface="Cambria Math" panose="02040503050406030204" pitchFamily="18" charset="0"/>
                        <a:ea typeface="Microsoft YaHei" panose="020B0503020204020204" pitchFamily="34" charset="-122"/>
                      </a:rPr>
                      <m:t>−1)×(</m:t>
                    </m:r>
                    <m:r>
                      <a:rPr lang="en-US" altLang="zh-CN" sz="2000" i="1" dirty="0">
                        <a:solidFill>
                          <a:srgbClr val="374154"/>
                        </a:solidFill>
                        <a:latin typeface="Cambria Math" panose="02040503050406030204" pitchFamily="18" charset="0"/>
                        <a:ea typeface="Microsoft YaHei" panose="020B0503020204020204" pitchFamily="34" charset="-122"/>
                      </a:rPr>
                      <m:t>𝑚</m:t>
                    </m:r>
                    <m:r>
                      <a:rPr lang="en-US" altLang="zh-CN" sz="2000" i="1" dirty="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𝑟</m:t>
                    </m:r>
                    <m:r>
                      <a:rPr lang="en-US" altLang="zh-CN" sz="2000" i="1" dirty="0">
                        <a:solidFill>
                          <a:srgbClr val="374154"/>
                        </a:solidFill>
                        <a:latin typeface="Cambria Math" panose="02040503050406030204" pitchFamily="18" charset="0"/>
                        <a:ea typeface="Microsoft YaHei" panose="020B0503020204020204" pitchFamily="34" charset="-122"/>
                      </a:rPr>
                      <m:t>−1)</m:t>
                    </m:r>
                  </m:oMath>
                </a14:m>
                <a:endParaRPr lang="en-US" altLang="zh-CN" sz="2000" dirty="0">
                  <a:solidFill>
                    <a:srgbClr val="374154"/>
                  </a:solidFill>
                  <a:latin typeface="Gill Sans MT" panose="020B0502020104020203" pitchFamily="34" charset="0"/>
                  <a:ea typeface="Microsoft YaHei" panose="020B0503020204020204" pitchFamily="34" charset="-122"/>
                </a:endParaRPr>
              </a:p>
              <a:p>
                <a:pPr marL="457200" indent="-457200">
                  <a:lnSpc>
                    <a:spcPct val="150000"/>
                  </a:lnSpc>
                  <a:buClr>
                    <a:srgbClr val="6FC4F7"/>
                  </a:buClr>
                  <a:buFont typeface="Arial" panose="020B0604020202020204" pitchFamily="34" charset="0"/>
                  <a:buChar char="•"/>
                </a:pPr>
                <a14:m>
                  <m:oMath xmlns:m="http://schemas.openxmlformats.org/officeDocument/2006/math">
                    <m:sSup>
                      <m:sSupPr>
                        <m:ctrlPr>
                          <a:rPr lang="en-US" altLang="zh-CN" sz="2000" i="1" dirty="0">
                            <a:solidFill>
                              <a:srgbClr val="374154"/>
                            </a:solidFill>
                            <a:latin typeface="Cambria Math" panose="02040503050406030204" pitchFamily="18" charset="0"/>
                            <a:ea typeface="Microsoft YaHei" panose="020B0503020204020204" pitchFamily="34" charset="-122"/>
                          </a:rPr>
                        </m:ctrlPr>
                      </m:sSupPr>
                      <m:e>
                        <m:r>
                          <a:rPr lang="en-US" altLang="zh-CN" sz="2000" b="0" i="1" dirty="0" smtClean="0">
                            <a:solidFill>
                              <a:srgbClr val="374154"/>
                            </a:solidFill>
                            <a:latin typeface="Cambria Math" panose="02040503050406030204" pitchFamily="18" charset="0"/>
                            <a:ea typeface="Microsoft YaHei" panose="020B0503020204020204" pitchFamily="34" charset="-122"/>
                          </a:rPr>
                          <m:t>𝐴</m:t>
                        </m:r>
                      </m:e>
                      <m:sup>
                        <m:r>
                          <a:rPr lang="en-US" altLang="zh-CN" sz="2000" i="1" dirty="0">
                            <a:solidFill>
                              <a:srgbClr val="374154"/>
                            </a:solidFill>
                            <a:latin typeface="Cambria Math" panose="02040503050406030204" pitchFamily="18" charset="0"/>
                            <a:ea typeface="Microsoft YaHei" panose="020B0503020204020204" pitchFamily="34" charset="-122"/>
                          </a:rPr>
                          <m:t>𝑇</m:t>
                        </m:r>
                      </m:sup>
                    </m:sSup>
                    <m:r>
                      <a:rPr lang="en-US" altLang="zh-CN" sz="2000" i="1" dirty="0">
                        <a:solidFill>
                          <a:srgbClr val="374154"/>
                        </a:solidFill>
                        <a:latin typeface="Cambria Math" panose="02040503050406030204" pitchFamily="18" charset="0"/>
                        <a:ea typeface="Microsoft YaHei" panose="020B0503020204020204" pitchFamily="34" charset="-122"/>
                      </a:rPr>
                      <m:t> </m:t>
                    </m:r>
                  </m:oMath>
                </a14:m>
                <a:r>
                  <a:rPr lang="zh-CN" altLang="en-US" sz="2000" dirty="0">
                    <a:solidFill>
                      <a:srgbClr val="374154"/>
                    </a:solidFill>
                    <a:latin typeface="Gill Sans MT" panose="020B0502020104020203" pitchFamily="34" charset="0"/>
                    <a:ea typeface="Microsoft YaHei" panose="020B0503020204020204" pitchFamily="34" charset="-122"/>
                  </a:rPr>
                  <a:t>：输出变换矩阵，尺寸 </a:t>
                </a:r>
                <a14:m>
                  <m:oMath xmlns:m="http://schemas.openxmlformats.org/officeDocument/2006/math">
                    <m:r>
                      <a:rPr lang="en-US" altLang="zh-CN" sz="2000" i="1" dirty="0" smtClean="0">
                        <a:solidFill>
                          <a:srgbClr val="374154"/>
                        </a:solidFill>
                        <a:latin typeface="Cambria Math" panose="02040503050406030204" pitchFamily="18" charset="0"/>
                        <a:ea typeface="Microsoft YaHei" panose="020B0503020204020204" pitchFamily="34" charset="-122"/>
                      </a:rPr>
                      <m:t>𝑚</m:t>
                    </m:r>
                    <m:r>
                      <a:rPr lang="en-US" altLang="zh-CN" sz="2000" i="1" dirty="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𝑚</m:t>
                    </m:r>
                    <m:r>
                      <a:rPr lang="en-US" altLang="zh-CN" sz="2000" i="1" dirty="0">
                        <a:solidFill>
                          <a:srgbClr val="374154"/>
                        </a:solidFill>
                        <a:latin typeface="Cambria Math" panose="02040503050406030204" pitchFamily="18" charset="0"/>
                        <a:ea typeface="Microsoft YaHei" panose="020B0503020204020204" pitchFamily="34" charset="-122"/>
                      </a:rPr>
                      <m:t>+</m:t>
                    </m:r>
                    <m:r>
                      <a:rPr lang="en-US" altLang="zh-CN" sz="2000" i="1" dirty="0">
                        <a:solidFill>
                          <a:srgbClr val="374154"/>
                        </a:solidFill>
                        <a:latin typeface="Cambria Math" panose="02040503050406030204" pitchFamily="18" charset="0"/>
                        <a:ea typeface="Microsoft YaHei" panose="020B0503020204020204" pitchFamily="34" charset="-122"/>
                      </a:rPr>
                      <m:t>𝑟</m:t>
                    </m:r>
                    <m:r>
                      <a:rPr lang="en-US" altLang="zh-CN" sz="2000" i="1" dirty="0">
                        <a:solidFill>
                          <a:srgbClr val="374154"/>
                        </a:solidFill>
                        <a:latin typeface="Cambria Math" panose="02040503050406030204" pitchFamily="18" charset="0"/>
                        <a:ea typeface="Microsoft YaHei" panose="020B0503020204020204" pitchFamily="34" charset="-122"/>
                      </a:rPr>
                      <m:t>−1)</m:t>
                    </m:r>
                  </m:oMath>
                </a14:m>
                <a:endParaRPr lang="zh-CN" altLang="en-US" sz="2000" dirty="0">
                  <a:solidFill>
                    <a:srgbClr val="374154"/>
                  </a:solidFill>
                  <a:latin typeface="Gill Sans MT" panose="020B0502020104020203" pitchFamily="34" charset="0"/>
                  <a:ea typeface="Microsoft YaHei" panose="020B0503020204020204" pitchFamily="34" charset="-122"/>
                </a:endParaRPr>
              </a:p>
            </p:txBody>
          </p:sp>
        </mc:Choice>
        <mc:Fallback xmlns="">
          <p:sp>
            <p:nvSpPr>
              <p:cNvPr id="4" name="矩形 3">
                <a:extLst>
                  <a:ext uri="{FF2B5EF4-FFF2-40B4-BE49-F238E27FC236}">
                    <a16:creationId xmlns:a16="http://schemas.microsoft.com/office/drawing/2014/main" id="{B6BBFB40-D871-134C-B88C-AF0C80AB6313}"/>
                  </a:ext>
                </a:extLst>
              </p:cNvPr>
              <p:cNvSpPr>
                <a:spLocks noRot="1" noChangeAspect="1" noMove="1" noResize="1" noEditPoints="1" noAdjustHandles="1" noChangeArrowheads="1" noChangeShapeType="1" noTextEdit="1"/>
              </p:cNvSpPr>
              <p:nvPr/>
            </p:nvSpPr>
            <p:spPr>
              <a:xfrm>
                <a:off x="783770" y="3068960"/>
                <a:ext cx="10803338" cy="2866362"/>
              </a:xfrm>
              <a:prstGeom prst="rect">
                <a:avLst/>
              </a:prstGeom>
              <a:blipFill>
                <a:blip r:embed="rId3"/>
                <a:stretch>
                  <a:fillRect l="-588" b="-885"/>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D7B6CCC3-91BF-6E46-AACD-00708FCABFE7}"/>
              </a:ext>
            </a:extLst>
          </p:cNvPr>
          <p:cNvSpPr/>
          <p:nvPr/>
        </p:nvSpPr>
        <p:spPr>
          <a:xfrm>
            <a:off x="8114605" y="4941168"/>
            <a:ext cx="3206519" cy="369332"/>
          </a:xfrm>
          <a:prstGeom prst="rect">
            <a:avLst/>
          </a:prstGeom>
        </p:spPr>
        <p:txBody>
          <a:bodyPr wrap="none">
            <a:spAutoFit/>
          </a:bodyPr>
          <a:lstStyle/>
          <a:p>
            <a:r>
              <a:rPr lang="en-US" altLang="zh-CN" i="1" dirty="0">
                <a:solidFill>
                  <a:srgbClr val="00FA00"/>
                </a:solidFill>
                <a:latin typeface="Gill Sans MT" panose="020B0502020104020203" pitchFamily="34" charset="0"/>
              </a:rPr>
              <a:t>https://</a:t>
            </a:r>
            <a:r>
              <a:rPr lang="en-US" altLang="zh-CN" i="1" dirty="0" err="1">
                <a:solidFill>
                  <a:srgbClr val="00FA00"/>
                </a:solidFill>
                <a:latin typeface="Gill Sans MT" panose="020B0502020104020203" pitchFamily="34" charset="0"/>
              </a:rPr>
              <a:t>github.com</a:t>
            </a:r>
            <a:r>
              <a:rPr lang="en-US" altLang="zh-CN" i="1" dirty="0">
                <a:solidFill>
                  <a:srgbClr val="00FA00"/>
                </a:solidFill>
                <a:latin typeface="Gill Sans MT" panose="020B0502020104020203" pitchFamily="34" charset="0"/>
              </a:rPr>
              <a:t>/</a:t>
            </a:r>
            <a:r>
              <a:rPr lang="en-US" altLang="zh-CN" i="1" dirty="0" err="1">
                <a:solidFill>
                  <a:srgbClr val="00FA00"/>
                </a:solidFill>
                <a:latin typeface="Gill Sans MT" panose="020B0502020104020203" pitchFamily="34" charset="0"/>
              </a:rPr>
              <a:t>andravin</a:t>
            </a:r>
            <a:r>
              <a:rPr lang="en-US" altLang="zh-CN" i="1" dirty="0">
                <a:solidFill>
                  <a:srgbClr val="00FA00"/>
                </a:solidFill>
                <a:latin typeface="Gill Sans MT" panose="020B0502020104020203" pitchFamily="34" charset="0"/>
              </a:rPr>
              <a:t>/</a:t>
            </a:r>
            <a:r>
              <a:rPr lang="en-US" altLang="zh-CN" i="1" dirty="0" err="1">
                <a:solidFill>
                  <a:srgbClr val="00FA00"/>
                </a:solidFill>
                <a:latin typeface="Gill Sans MT" panose="020B0502020104020203" pitchFamily="34" charset="0"/>
              </a:rPr>
              <a:t>wincnn</a:t>
            </a:r>
            <a:endParaRPr lang="zh-CN" altLang="en-US" i="1" dirty="0">
              <a:solidFill>
                <a:srgbClr val="00FA00"/>
              </a:solidFill>
              <a:latin typeface="Gill Sans MT" panose="020B0502020104020203" pitchFamily="34" charset="0"/>
            </a:endParaRPr>
          </a:p>
        </p:txBody>
      </p:sp>
    </p:spTree>
    <p:extLst>
      <p:ext uri="{BB962C8B-B14F-4D97-AF65-F5344CB8AC3E}">
        <p14:creationId xmlns:p14="http://schemas.microsoft.com/office/powerpoint/2010/main" val="2330940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59C7F147-1F64-F845-81B8-459B2F46D503}"/>
              </a:ext>
            </a:extLst>
          </p:cNvPr>
          <p:cNvSpPr>
            <a:spLocks noGrp="1"/>
          </p:cNvSpPr>
          <p:nvPr>
            <p:ph type="title"/>
          </p:nvPr>
        </p:nvSpPr>
        <p:spPr/>
        <p:txBody>
          <a:bodyPr/>
          <a:lstStyle/>
          <a:p>
            <a:r>
              <a:rPr lang="en-US" altLang="zh-CN" dirty="0"/>
              <a:t>Winograd</a:t>
            </a:r>
            <a:r>
              <a:rPr lang="zh-CN" altLang="en-US" dirty="0"/>
              <a:t> 加速二维卷积计算</a:t>
            </a:r>
          </a:p>
        </p:txBody>
      </p:sp>
      <p:sp>
        <p:nvSpPr>
          <p:cNvPr id="9" name="内容占位符 8">
            <a:extLst>
              <a:ext uri="{FF2B5EF4-FFF2-40B4-BE49-F238E27FC236}">
                <a16:creationId xmlns:a16="http://schemas.microsoft.com/office/drawing/2014/main" id="{A0D9E53E-7670-304C-8EAC-E5419EE4F712}"/>
              </a:ext>
            </a:extLst>
          </p:cNvPr>
          <p:cNvSpPr>
            <a:spLocks noGrp="1"/>
          </p:cNvSpPr>
          <p:nvPr>
            <p:ph sz="half" idx="1"/>
          </p:nvPr>
        </p:nvSpPr>
        <p:spPr/>
        <p:txBody>
          <a:bodyPr/>
          <a:lstStyle/>
          <a:p>
            <a:r>
              <a:rPr lang="zh-CN" altLang="en-US" dirty="0">
                <a:latin typeface="Gill Sans MT" panose="020B0502020104020203" pitchFamily="34" charset="0"/>
              </a:rPr>
              <a:t>将卷积过程进行 </a:t>
            </a:r>
            <a:r>
              <a:rPr lang="en-US" altLang="zh-CN" dirty="0">
                <a:latin typeface="Gill Sans MT" panose="020B0502020104020203" pitchFamily="34" charset="0"/>
              </a:rPr>
              <a:t>img2col </a:t>
            </a:r>
            <a:r>
              <a:rPr lang="zh-CN" altLang="en-US" dirty="0">
                <a:latin typeface="Gill Sans MT" panose="020B0502020104020203" pitchFamily="34" charset="0"/>
              </a:rPr>
              <a:t>展开成矩阵乘的形式：</a:t>
            </a:r>
          </a:p>
        </p:txBody>
      </p:sp>
      <p:pic>
        <p:nvPicPr>
          <p:cNvPr id="2" name="图片 1">
            <a:extLst>
              <a:ext uri="{FF2B5EF4-FFF2-40B4-BE49-F238E27FC236}">
                <a16:creationId xmlns:a16="http://schemas.microsoft.com/office/drawing/2014/main" id="{E2B941F1-6583-654A-97DE-CF8F1EC2611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21917" y="2204864"/>
            <a:ext cx="7553928" cy="3448992"/>
          </a:xfrm>
          <a:prstGeom prst="rect">
            <a:avLst/>
          </a:prstGeom>
        </p:spPr>
      </p:pic>
    </p:spTree>
    <p:extLst>
      <p:ext uri="{BB962C8B-B14F-4D97-AF65-F5344CB8AC3E}">
        <p14:creationId xmlns:p14="http://schemas.microsoft.com/office/powerpoint/2010/main" val="1436709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模型转换细节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62675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59C7F147-1F64-F845-81B8-459B2F46D503}"/>
              </a:ext>
            </a:extLst>
          </p:cNvPr>
          <p:cNvSpPr>
            <a:spLocks noGrp="1"/>
          </p:cNvSpPr>
          <p:nvPr>
            <p:ph type="title"/>
          </p:nvPr>
        </p:nvSpPr>
        <p:spPr/>
        <p:txBody>
          <a:bodyPr/>
          <a:lstStyle/>
          <a:p>
            <a:r>
              <a:rPr lang="en-US" altLang="zh-CN" dirty="0"/>
              <a:t>Winograd</a:t>
            </a:r>
            <a:r>
              <a:rPr lang="zh-CN" altLang="en-US" dirty="0"/>
              <a:t> 加速二维卷积计算</a:t>
            </a:r>
          </a:p>
        </p:txBody>
      </p:sp>
      <p:sp>
        <p:nvSpPr>
          <p:cNvPr id="9" name="内容占位符 8">
            <a:extLst>
              <a:ext uri="{FF2B5EF4-FFF2-40B4-BE49-F238E27FC236}">
                <a16:creationId xmlns:a16="http://schemas.microsoft.com/office/drawing/2014/main" id="{A0D9E53E-7670-304C-8EAC-E5419EE4F712}"/>
              </a:ext>
            </a:extLst>
          </p:cNvPr>
          <p:cNvSpPr>
            <a:spLocks noGrp="1"/>
          </p:cNvSpPr>
          <p:nvPr>
            <p:ph sz="half" idx="1"/>
          </p:nvPr>
        </p:nvSpPr>
        <p:spPr>
          <a:xfrm>
            <a:off x="623635" y="1412776"/>
            <a:ext cx="10963473" cy="504056"/>
          </a:xfrm>
        </p:spPr>
        <p:txBody>
          <a:bodyPr/>
          <a:lstStyle/>
          <a:p>
            <a:r>
              <a:rPr lang="zh-CN" altLang="en-US" dirty="0"/>
              <a:t>将如上的矩阵乘过程进行分块</a:t>
            </a:r>
            <a:r>
              <a:rPr lang="zh-CN" altLang="en-US" dirty="0">
                <a:latin typeface="Gill Sans MT" panose="020B0502020104020203" pitchFamily="34" charset="0"/>
              </a:rPr>
              <a:t>：</a:t>
            </a:r>
          </a:p>
        </p:txBody>
      </p:sp>
      <p:sp>
        <p:nvSpPr>
          <p:cNvPr id="10" name="内容占位符 8">
            <a:extLst>
              <a:ext uri="{FF2B5EF4-FFF2-40B4-BE49-F238E27FC236}">
                <a16:creationId xmlns:a16="http://schemas.microsoft.com/office/drawing/2014/main" id="{8B32C023-5BAA-0443-BCBC-5A8297E69783}"/>
              </a:ext>
            </a:extLst>
          </p:cNvPr>
          <p:cNvSpPr txBox="1">
            <a:spLocks/>
          </p:cNvSpPr>
          <p:nvPr/>
        </p:nvSpPr>
        <p:spPr>
          <a:xfrm>
            <a:off x="769789" y="4782854"/>
            <a:ext cx="10963473" cy="50405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r>
              <a:rPr lang="zh-CN" altLang="en-US" dirty="0"/>
              <a:t>即可以表示成如下形式：</a:t>
            </a:r>
            <a:endParaRPr lang="zh-CN" altLang="en-US"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4FED38A-20AA-B74D-B191-043229A444D7}"/>
                  </a:ext>
                </a:extLst>
              </p:cNvPr>
              <p:cNvSpPr txBox="1"/>
              <p:nvPr/>
            </p:nvSpPr>
            <p:spPr>
              <a:xfrm>
                <a:off x="2844703" y="5257236"/>
                <a:ext cx="6521336" cy="98007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𝐹</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𝑔</m:t>
                          </m:r>
                        </m:e>
                      </m:d>
                      <m:r>
                        <m:rPr>
                          <m:nor/>
                        </m:rPr>
                        <a:rPr lang="en-US" altLang="zh-CN" sz="2400" b="0" i="1" smtClean="0">
                          <a:latin typeface="Cambria Math" panose="02040503050406030204" pitchFamily="18" charset="0"/>
                          <a:ea typeface="Cambria Math" panose="02040503050406030204" pitchFamily="18" charset="0"/>
                        </a:rPr>
                        <m:t>=</m:t>
                      </m:r>
                      <m:r>
                        <m:rPr>
                          <m:nor/>
                        </m:rPr>
                        <a:rPr lang="en-US" altLang="zh-CN" sz="2400" i="1" smtClean="0">
                          <a:latin typeface="Cambria Math" panose="02040503050406030204" pitchFamily="18" charset="0"/>
                          <a:ea typeface="Cambria Math" panose="02040503050406030204" pitchFamily="18" charset="0"/>
                        </a:rPr>
                        <m:t> </m:t>
                      </m:r>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0</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3</m:t>
                                    </m:r>
                                  </m:sub>
                                </m:sSub>
                              </m:e>
                            </m:mr>
                          </m:m>
                        </m:e>
                      </m:d>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i="1" smtClean="0">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1</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2</m:t>
                                    </m:r>
                                  </m:sub>
                                </m:sSub>
                              </m:e>
                            </m:mr>
                          </m:m>
                        </m:e>
                      </m:d>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i="1" smtClean="0">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3</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4</m:t>
                                    </m:r>
                                  </m:sub>
                                </m:sSub>
                              </m:e>
                            </m:mr>
                          </m:m>
                        </m:e>
                      </m:d>
                    </m:oMath>
                  </m:oMathPara>
                </a14:m>
                <a:endParaRPr kumimoji="1" lang="zh-CN" altLang="en-US" sz="2400" b="0" i="1" dirty="0" err="1">
                  <a:latin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84FED38A-20AA-B74D-B191-043229A444D7}"/>
                  </a:ext>
                </a:extLst>
              </p:cNvPr>
              <p:cNvSpPr txBox="1">
                <a:spLocks noRot="1" noChangeAspect="1" noMove="1" noResize="1" noEditPoints="1" noAdjustHandles="1" noChangeArrowheads="1" noChangeShapeType="1" noTextEdit="1"/>
              </p:cNvSpPr>
              <p:nvPr/>
            </p:nvSpPr>
            <p:spPr>
              <a:xfrm>
                <a:off x="2844703" y="5257236"/>
                <a:ext cx="6521336" cy="980076"/>
              </a:xfrm>
              <a:prstGeom prst="rect">
                <a:avLst/>
              </a:prstGeom>
              <a:blipFill>
                <a:blip r:embed="rId3"/>
                <a:stretch>
                  <a:fillRect b="-1025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088D32FE-15BE-9E4A-BF80-5614C4825CA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703" y="1881134"/>
            <a:ext cx="6291994" cy="2872815"/>
          </a:xfrm>
          <a:prstGeom prst="rect">
            <a:avLst/>
          </a:prstGeom>
        </p:spPr>
      </p:pic>
      <p:cxnSp>
        <p:nvCxnSpPr>
          <p:cNvPr id="4" name="直线连接符 3">
            <a:extLst>
              <a:ext uri="{FF2B5EF4-FFF2-40B4-BE49-F238E27FC236}">
                <a16:creationId xmlns:a16="http://schemas.microsoft.com/office/drawing/2014/main" id="{2365017A-FDFD-6141-B2F2-CBD11E75B6BE}"/>
              </a:ext>
            </a:extLst>
          </p:cNvPr>
          <p:cNvCxnSpPr>
            <a:cxnSpLocks/>
          </p:cNvCxnSpPr>
          <p:nvPr/>
        </p:nvCxnSpPr>
        <p:spPr bwMode="auto">
          <a:xfrm flipV="1">
            <a:off x="2786013" y="3325426"/>
            <a:ext cx="4752528" cy="16278"/>
          </a:xfrm>
          <a:prstGeom prst="line">
            <a:avLst/>
          </a:prstGeom>
          <a:noFill/>
          <a:ln w="19050" cap="flat" cmpd="sng" algn="ctr">
            <a:solidFill>
              <a:srgbClr val="C00000"/>
            </a:solidFill>
            <a:prstDash val="solid"/>
            <a:round/>
            <a:headEnd type="none" w="med" len="med"/>
            <a:tailEnd type="none" w="med" len="med"/>
          </a:ln>
          <a:effectLst/>
        </p:spPr>
      </p:cxnSp>
      <p:cxnSp>
        <p:nvCxnSpPr>
          <p:cNvPr id="12" name="直线连接符 11">
            <a:extLst>
              <a:ext uri="{FF2B5EF4-FFF2-40B4-BE49-F238E27FC236}">
                <a16:creationId xmlns:a16="http://schemas.microsoft.com/office/drawing/2014/main" id="{FD0FC228-1229-6640-876A-ECF2AB2ABC3F}"/>
              </a:ext>
            </a:extLst>
          </p:cNvPr>
          <p:cNvCxnSpPr>
            <a:cxnSpLocks/>
          </p:cNvCxnSpPr>
          <p:nvPr/>
        </p:nvCxnSpPr>
        <p:spPr bwMode="auto">
          <a:xfrm>
            <a:off x="4298181" y="2630617"/>
            <a:ext cx="0" cy="1373847"/>
          </a:xfrm>
          <a:prstGeom prst="line">
            <a:avLst/>
          </a:prstGeom>
          <a:noFill/>
          <a:ln w="19050" cap="flat" cmpd="sng" algn="ctr">
            <a:solidFill>
              <a:srgbClr val="C00000"/>
            </a:solidFill>
            <a:prstDash val="solid"/>
            <a:round/>
            <a:headEnd type="none" w="med" len="med"/>
            <a:tailEnd type="none" w="med" len="med"/>
          </a:ln>
          <a:effectLst/>
        </p:spPr>
      </p:cxnSp>
      <p:cxnSp>
        <p:nvCxnSpPr>
          <p:cNvPr id="13" name="直线连接符 12">
            <a:extLst>
              <a:ext uri="{FF2B5EF4-FFF2-40B4-BE49-F238E27FC236}">
                <a16:creationId xmlns:a16="http://schemas.microsoft.com/office/drawing/2014/main" id="{15149EDE-1D78-5B44-B28A-826BAF00DD77}"/>
              </a:ext>
            </a:extLst>
          </p:cNvPr>
          <p:cNvCxnSpPr>
            <a:cxnSpLocks/>
          </p:cNvCxnSpPr>
          <p:nvPr/>
        </p:nvCxnSpPr>
        <p:spPr bwMode="auto">
          <a:xfrm>
            <a:off x="5810349" y="2630616"/>
            <a:ext cx="0" cy="1373847"/>
          </a:xfrm>
          <a:prstGeom prst="line">
            <a:avLst/>
          </a:prstGeom>
          <a:noFill/>
          <a:ln w="19050" cap="flat" cmpd="sng" algn="ctr">
            <a:solidFill>
              <a:srgbClr val="C00000"/>
            </a:solidFill>
            <a:prstDash val="solid"/>
            <a:round/>
            <a:headEnd type="none" w="med" len="med"/>
            <a:tailEnd type="none" w="med" len="med"/>
          </a:ln>
          <a:effectLst/>
        </p:spPr>
      </p:cxnSp>
      <p:cxnSp>
        <p:nvCxnSpPr>
          <p:cNvPr id="14" name="直线连接符 13">
            <a:extLst>
              <a:ext uri="{FF2B5EF4-FFF2-40B4-BE49-F238E27FC236}">
                <a16:creationId xmlns:a16="http://schemas.microsoft.com/office/drawing/2014/main" id="{598C0147-A45A-6349-8D49-AC475E7CFCC2}"/>
              </a:ext>
            </a:extLst>
          </p:cNvPr>
          <p:cNvCxnSpPr>
            <a:cxnSpLocks/>
          </p:cNvCxnSpPr>
          <p:nvPr/>
        </p:nvCxnSpPr>
        <p:spPr bwMode="auto">
          <a:xfrm flipV="1">
            <a:off x="8605343" y="3333564"/>
            <a:ext cx="445366" cy="1"/>
          </a:xfrm>
          <a:prstGeom prst="line">
            <a:avLst/>
          </a:prstGeom>
          <a:noFill/>
          <a:ln w="19050" cap="flat" cmpd="sng" algn="ctr">
            <a:solidFill>
              <a:srgbClr val="C00000"/>
            </a:solidFill>
            <a:prstDash val="solid"/>
            <a:round/>
            <a:headEnd type="none" w="med" len="med"/>
            <a:tailEnd type="none" w="med" len="med"/>
          </a:ln>
          <a:effectLst/>
        </p:spPr>
      </p:cxnSp>
      <p:cxnSp>
        <p:nvCxnSpPr>
          <p:cNvPr id="17" name="直线连接符 16">
            <a:extLst>
              <a:ext uri="{FF2B5EF4-FFF2-40B4-BE49-F238E27FC236}">
                <a16:creationId xmlns:a16="http://schemas.microsoft.com/office/drawing/2014/main" id="{1979A261-1040-9043-B727-778965336B1F}"/>
              </a:ext>
            </a:extLst>
          </p:cNvPr>
          <p:cNvCxnSpPr>
            <a:cxnSpLocks/>
          </p:cNvCxnSpPr>
          <p:nvPr/>
        </p:nvCxnSpPr>
        <p:spPr bwMode="auto">
          <a:xfrm flipV="1">
            <a:off x="7635737" y="3837570"/>
            <a:ext cx="445366" cy="1"/>
          </a:xfrm>
          <a:prstGeom prst="line">
            <a:avLst/>
          </a:prstGeom>
          <a:noFill/>
          <a:ln w="19050" cap="flat" cmpd="sng" algn="ctr">
            <a:solidFill>
              <a:srgbClr val="C00000"/>
            </a:solidFill>
            <a:prstDash val="solid"/>
            <a:round/>
            <a:headEnd type="none" w="med" len="med"/>
            <a:tailEnd type="none" w="med" len="med"/>
          </a:ln>
          <a:effectLst/>
        </p:spPr>
      </p:cxnSp>
      <p:cxnSp>
        <p:nvCxnSpPr>
          <p:cNvPr id="18" name="直线连接符 17">
            <a:extLst>
              <a:ext uri="{FF2B5EF4-FFF2-40B4-BE49-F238E27FC236}">
                <a16:creationId xmlns:a16="http://schemas.microsoft.com/office/drawing/2014/main" id="{37122DE2-C442-7044-ACD8-CDF28130CAD7}"/>
              </a:ext>
            </a:extLst>
          </p:cNvPr>
          <p:cNvCxnSpPr>
            <a:cxnSpLocks/>
          </p:cNvCxnSpPr>
          <p:nvPr/>
        </p:nvCxnSpPr>
        <p:spPr bwMode="auto">
          <a:xfrm flipV="1">
            <a:off x="7635737" y="2802689"/>
            <a:ext cx="445366" cy="1"/>
          </a:xfrm>
          <a:prstGeom prst="line">
            <a:avLst/>
          </a:prstGeom>
          <a:noFill/>
          <a:ln w="19050" cap="flat" cmpd="sng" algn="ctr">
            <a:solidFill>
              <a:srgbClr val="C00000"/>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4199A7A5-ADFE-7046-A92E-1B666C8BB102}"/>
                  </a:ext>
                </a:extLst>
              </p:cNvPr>
              <p:cNvSpPr/>
              <p:nvPr/>
            </p:nvSpPr>
            <p:spPr>
              <a:xfrm>
                <a:off x="3362077" y="2126143"/>
                <a:ext cx="57413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ea typeface="Cambria Math" panose="02040503050406030204" pitchFamily="18" charset="0"/>
                            </a:rPr>
                          </m:ctrlPr>
                        </m:sSubPr>
                        <m:e>
                          <m:r>
                            <a:rPr lang="en-US" altLang="zh-CN" sz="2400" b="0" i="1" smtClean="0">
                              <a:solidFill>
                                <a:srgbClr val="C00000"/>
                              </a:solidFill>
                              <a:latin typeface="Cambria Math" panose="02040503050406030204" pitchFamily="18" charset="0"/>
                              <a:ea typeface="Cambria Math" panose="02040503050406030204" pitchFamily="18" charset="0"/>
                            </a:rPr>
                            <m:t>𝑑</m:t>
                          </m:r>
                        </m:e>
                        <m:sub>
                          <m:r>
                            <a:rPr lang="en-US" altLang="zh-CN" sz="2400" i="1">
                              <a:solidFill>
                                <a:srgbClr val="C00000"/>
                              </a:solidFill>
                              <a:latin typeface="Cambria Math" panose="02040503050406030204" pitchFamily="18" charset="0"/>
                              <a:ea typeface="Cambria Math" panose="02040503050406030204" pitchFamily="18" charset="0"/>
                            </a:rPr>
                            <m:t>0</m:t>
                          </m:r>
                        </m:sub>
                      </m:sSub>
                    </m:oMath>
                  </m:oMathPara>
                </a14:m>
                <a:endParaRPr lang="zh-CN" altLang="en-US" dirty="0">
                  <a:solidFill>
                    <a:srgbClr val="C00000"/>
                  </a:solidFill>
                </a:endParaRPr>
              </a:p>
            </p:txBody>
          </p:sp>
        </mc:Choice>
        <mc:Fallback xmlns="">
          <p:sp>
            <p:nvSpPr>
              <p:cNvPr id="19" name="矩形 18">
                <a:extLst>
                  <a:ext uri="{FF2B5EF4-FFF2-40B4-BE49-F238E27FC236}">
                    <a16:creationId xmlns:a16="http://schemas.microsoft.com/office/drawing/2014/main" id="{4199A7A5-ADFE-7046-A92E-1B666C8BB102}"/>
                  </a:ext>
                </a:extLst>
              </p:cNvPr>
              <p:cNvSpPr>
                <a:spLocks noRot="1" noChangeAspect="1" noMove="1" noResize="1" noEditPoints="1" noAdjustHandles="1" noChangeArrowheads="1" noChangeShapeType="1" noTextEdit="1"/>
              </p:cNvSpPr>
              <p:nvPr/>
            </p:nvSpPr>
            <p:spPr>
              <a:xfrm>
                <a:off x="3362077" y="2126143"/>
                <a:ext cx="574132"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D52AF213-2ABE-A04B-A55B-8E2DBAA32DF3}"/>
                  </a:ext>
                </a:extLst>
              </p:cNvPr>
              <p:cNvSpPr/>
              <p:nvPr/>
            </p:nvSpPr>
            <p:spPr>
              <a:xfrm>
                <a:off x="4849422" y="2121226"/>
                <a:ext cx="5670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ea typeface="Cambria Math" panose="02040503050406030204" pitchFamily="18" charset="0"/>
                            </a:rPr>
                          </m:ctrlPr>
                        </m:sSubPr>
                        <m:e>
                          <m:r>
                            <a:rPr lang="en-US" altLang="zh-CN" sz="2400" b="0" i="1" smtClean="0">
                              <a:solidFill>
                                <a:srgbClr val="C00000"/>
                              </a:solidFill>
                              <a:latin typeface="Cambria Math" panose="02040503050406030204" pitchFamily="18" charset="0"/>
                              <a:ea typeface="Cambria Math" panose="02040503050406030204" pitchFamily="18" charset="0"/>
                            </a:rPr>
                            <m:t>𝑑</m:t>
                          </m:r>
                        </m:e>
                        <m:sub>
                          <m:r>
                            <a:rPr lang="en-US" altLang="zh-CN" sz="2400" b="0" i="1" smtClean="0">
                              <a:solidFill>
                                <a:srgbClr val="C00000"/>
                              </a:solidFill>
                              <a:latin typeface="Cambria Math" panose="02040503050406030204" pitchFamily="18" charset="0"/>
                              <a:ea typeface="Cambria Math" panose="02040503050406030204" pitchFamily="18" charset="0"/>
                            </a:rPr>
                            <m:t>1</m:t>
                          </m:r>
                        </m:sub>
                      </m:sSub>
                    </m:oMath>
                  </m:oMathPara>
                </a14:m>
                <a:endParaRPr lang="zh-CN" altLang="en-US" dirty="0">
                  <a:solidFill>
                    <a:srgbClr val="C00000"/>
                  </a:solidFill>
                </a:endParaRPr>
              </a:p>
            </p:txBody>
          </p:sp>
        </mc:Choice>
        <mc:Fallback xmlns="">
          <p:sp>
            <p:nvSpPr>
              <p:cNvPr id="20" name="矩形 19">
                <a:extLst>
                  <a:ext uri="{FF2B5EF4-FFF2-40B4-BE49-F238E27FC236}">
                    <a16:creationId xmlns:a16="http://schemas.microsoft.com/office/drawing/2014/main" id="{D52AF213-2ABE-A04B-A55B-8E2DBAA32DF3}"/>
                  </a:ext>
                </a:extLst>
              </p:cNvPr>
              <p:cNvSpPr>
                <a:spLocks noRot="1" noChangeAspect="1" noMove="1" noResize="1" noEditPoints="1" noAdjustHandles="1" noChangeArrowheads="1" noChangeShapeType="1" noTextEdit="1"/>
              </p:cNvSpPr>
              <p:nvPr/>
            </p:nvSpPr>
            <p:spPr>
              <a:xfrm>
                <a:off x="4849422" y="2121226"/>
                <a:ext cx="567014" cy="461665"/>
              </a:xfrm>
              <a:prstGeom prst="rect">
                <a:avLst/>
              </a:prstGeom>
              <a:blipFill>
                <a:blip r:embed="rId6"/>
                <a:stretch>
                  <a:fillRect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FC7D026B-7D64-2E49-937A-ECB1CEB7036F}"/>
                  </a:ext>
                </a:extLst>
              </p:cNvPr>
              <p:cNvSpPr/>
              <p:nvPr/>
            </p:nvSpPr>
            <p:spPr>
              <a:xfrm>
                <a:off x="6249387" y="2114626"/>
                <a:ext cx="57413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ea typeface="Cambria Math" panose="02040503050406030204" pitchFamily="18" charset="0"/>
                            </a:rPr>
                          </m:ctrlPr>
                        </m:sSubPr>
                        <m:e>
                          <m:r>
                            <a:rPr lang="en-US" altLang="zh-CN" sz="2400" b="0" i="1" smtClean="0">
                              <a:solidFill>
                                <a:srgbClr val="C00000"/>
                              </a:solidFill>
                              <a:latin typeface="Cambria Math" panose="02040503050406030204" pitchFamily="18" charset="0"/>
                              <a:ea typeface="Cambria Math" panose="02040503050406030204" pitchFamily="18" charset="0"/>
                            </a:rPr>
                            <m:t>𝑑</m:t>
                          </m:r>
                        </m:e>
                        <m:sub>
                          <m:r>
                            <a:rPr lang="en-US" altLang="zh-CN" sz="2400" b="0" i="1" smtClean="0">
                              <a:solidFill>
                                <a:srgbClr val="C00000"/>
                              </a:solidFill>
                              <a:latin typeface="Cambria Math" panose="02040503050406030204" pitchFamily="18" charset="0"/>
                              <a:ea typeface="Cambria Math" panose="02040503050406030204" pitchFamily="18" charset="0"/>
                            </a:rPr>
                            <m:t>2</m:t>
                          </m:r>
                        </m:sub>
                      </m:sSub>
                    </m:oMath>
                  </m:oMathPara>
                </a14:m>
                <a:endParaRPr lang="zh-CN" altLang="en-US" dirty="0">
                  <a:solidFill>
                    <a:srgbClr val="C00000"/>
                  </a:solidFill>
                </a:endParaRPr>
              </a:p>
            </p:txBody>
          </p:sp>
        </mc:Choice>
        <mc:Fallback xmlns="">
          <p:sp>
            <p:nvSpPr>
              <p:cNvPr id="21" name="矩形 20">
                <a:extLst>
                  <a:ext uri="{FF2B5EF4-FFF2-40B4-BE49-F238E27FC236}">
                    <a16:creationId xmlns:a16="http://schemas.microsoft.com/office/drawing/2014/main" id="{FC7D026B-7D64-2E49-937A-ECB1CEB7036F}"/>
                  </a:ext>
                </a:extLst>
              </p:cNvPr>
              <p:cNvSpPr>
                <a:spLocks noRot="1" noChangeAspect="1" noMove="1" noResize="1" noEditPoints="1" noAdjustHandles="1" noChangeArrowheads="1" noChangeShapeType="1" noTextEdit="1"/>
              </p:cNvSpPr>
              <p:nvPr/>
            </p:nvSpPr>
            <p:spPr>
              <a:xfrm>
                <a:off x="6249387" y="2114626"/>
                <a:ext cx="574132"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C3FE1FD7-E7CD-7644-8B4F-D85158D7C66A}"/>
                  </a:ext>
                </a:extLst>
              </p:cNvPr>
              <p:cNvSpPr/>
              <p:nvPr/>
            </p:nvSpPr>
            <p:spPr>
              <a:xfrm>
                <a:off x="3358202" y="3956737"/>
                <a:ext cx="5670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ea typeface="Cambria Math" panose="02040503050406030204" pitchFamily="18" charset="0"/>
                            </a:rPr>
                          </m:ctrlPr>
                        </m:sSubPr>
                        <m:e>
                          <m:r>
                            <a:rPr lang="en-US" altLang="zh-CN" sz="2400" b="0" i="1" smtClean="0">
                              <a:solidFill>
                                <a:srgbClr val="C00000"/>
                              </a:solidFill>
                              <a:latin typeface="Cambria Math" panose="02040503050406030204" pitchFamily="18" charset="0"/>
                              <a:ea typeface="Cambria Math" panose="02040503050406030204" pitchFamily="18" charset="0"/>
                            </a:rPr>
                            <m:t>𝑑</m:t>
                          </m:r>
                        </m:e>
                        <m:sub>
                          <m:r>
                            <a:rPr lang="en-US" altLang="zh-CN" sz="2400" b="0" i="1" smtClean="0">
                              <a:solidFill>
                                <a:srgbClr val="C00000"/>
                              </a:solidFill>
                              <a:latin typeface="Cambria Math" panose="02040503050406030204" pitchFamily="18" charset="0"/>
                              <a:ea typeface="Cambria Math" panose="02040503050406030204" pitchFamily="18" charset="0"/>
                            </a:rPr>
                            <m:t>1</m:t>
                          </m:r>
                        </m:sub>
                      </m:sSub>
                    </m:oMath>
                  </m:oMathPara>
                </a14:m>
                <a:endParaRPr lang="zh-CN" altLang="en-US" dirty="0">
                  <a:solidFill>
                    <a:srgbClr val="C00000"/>
                  </a:solidFill>
                </a:endParaRPr>
              </a:p>
            </p:txBody>
          </p:sp>
        </mc:Choice>
        <mc:Fallback xmlns="">
          <p:sp>
            <p:nvSpPr>
              <p:cNvPr id="22" name="矩形 21">
                <a:extLst>
                  <a:ext uri="{FF2B5EF4-FFF2-40B4-BE49-F238E27FC236}">
                    <a16:creationId xmlns:a16="http://schemas.microsoft.com/office/drawing/2014/main" id="{C3FE1FD7-E7CD-7644-8B4F-D85158D7C66A}"/>
                  </a:ext>
                </a:extLst>
              </p:cNvPr>
              <p:cNvSpPr>
                <a:spLocks noRot="1" noChangeAspect="1" noMove="1" noResize="1" noEditPoints="1" noAdjustHandles="1" noChangeArrowheads="1" noChangeShapeType="1" noTextEdit="1"/>
              </p:cNvSpPr>
              <p:nvPr/>
            </p:nvSpPr>
            <p:spPr>
              <a:xfrm>
                <a:off x="3358202" y="3956737"/>
                <a:ext cx="567014"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C3007B14-623A-DB4D-9471-57F9D1FAB269}"/>
                  </a:ext>
                </a:extLst>
              </p:cNvPr>
              <p:cNvSpPr/>
              <p:nvPr/>
            </p:nvSpPr>
            <p:spPr>
              <a:xfrm>
                <a:off x="4758167" y="3950137"/>
                <a:ext cx="57413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ea typeface="Cambria Math" panose="02040503050406030204" pitchFamily="18" charset="0"/>
                            </a:rPr>
                          </m:ctrlPr>
                        </m:sSubPr>
                        <m:e>
                          <m:r>
                            <a:rPr lang="en-US" altLang="zh-CN" sz="2400" b="0" i="1" smtClean="0">
                              <a:solidFill>
                                <a:srgbClr val="C00000"/>
                              </a:solidFill>
                              <a:latin typeface="Cambria Math" panose="02040503050406030204" pitchFamily="18" charset="0"/>
                              <a:ea typeface="Cambria Math" panose="02040503050406030204" pitchFamily="18" charset="0"/>
                            </a:rPr>
                            <m:t>𝑑</m:t>
                          </m:r>
                        </m:e>
                        <m:sub>
                          <m:r>
                            <a:rPr lang="en-US" altLang="zh-CN" sz="2400" b="0" i="1" smtClean="0">
                              <a:solidFill>
                                <a:srgbClr val="C00000"/>
                              </a:solidFill>
                              <a:latin typeface="Cambria Math" panose="02040503050406030204" pitchFamily="18" charset="0"/>
                              <a:ea typeface="Cambria Math" panose="02040503050406030204" pitchFamily="18" charset="0"/>
                            </a:rPr>
                            <m:t>2</m:t>
                          </m:r>
                        </m:sub>
                      </m:sSub>
                    </m:oMath>
                  </m:oMathPara>
                </a14:m>
                <a:endParaRPr lang="zh-CN" altLang="en-US" dirty="0">
                  <a:solidFill>
                    <a:srgbClr val="C00000"/>
                  </a:solidFill>
                </a:endParaRPr>
              </a:p>
            </p:txBody>
          </p:sp>
        </mc:Choice>
        <mc:Fallback xmlns="">
          <p:sp>
            <p:nvSpPr>
              <p:cNvPr id="23" name="矩形 22">
                <a:extLst>
                  <a:ext uri="{FF2B5EF4-FFF2-40B4-BE49-F238E27FC236}">
                    <a16:creationId xmlns:a16="http://schemas.microsoft.com/office/drawing/2014/main" id="{C3007B14-623A-DB4D-9471-57F9D1FAB269}"/>
                  </a:ext>
                </a:extLst>
              </p:cNvPr>
              <p:cNvSpPr>
                <a:spLocks noRot="1" noChangeAspect="1" noMove="1" noResize="1" noEditPoints="1" noAdjustHandles="1" noChangeArrowheads="1" noChangeShapeType="1" noTextEdit="1"/>
              </p:cNvSpPr>
              <p:nvPr/>
            </p:nvSpPr>
            <p:spPr>
              <a:xfrm>
                <a:off x="4758167" y="3950137"/>
                <a:ext cx="574132" cy="461665"/>
              </a:xfrm>
              <a:prstGeom prst="rect">
                <a:avLst/>
              </a:prstGeom>
              <a:blipFill>
                <a:blip r:embed="rId9"/>
                <a:stretch>
                  <a:fillRect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76E727C6-9CD5-4E4D-B819-162F1E4A04D9}"/>
                  </a:ext>
                </a:extLst>
              </p:cNvPr>
              <p:cNvSpPr/>
              <p:nvPr/>
            </p:nvSpPr>
            <p:spPr>
              <a:xfrm>
                <a:off x="6278683" y="3950136"/>
                <a:ext cx="57413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ea typeface="Cambria Math" panose="02040503050406030204" pitchFamily="18" charset="0"/>
                            </a:rPr>
                          </m:ctrlPr>
                        </m:sSubPr>
                        <m:e>
                          <m:r>
                            <a:rPr lang="en-US" altLang="zh-CN" sz="2400" b="0" i="1" smtClean="0">
                              <a:solidFill>
                                <a:srgbClr val="C00000"/>
                              </a:solidFill>
                              <a:latin typeface="Cambria Math" panose="02040503050406030204" pitchFamily="18" charset="0"/>
                              <a:ea typeface="Cambria Math" panose="02040503050406030204" pitchFamily="18" charset="0"/>
                            </a:rPr>
                            <m:t>𝑑</m:t>
                          </m:r>
                        </m:e>
                        <m:sub>
                          <m:r>
                            <a:rPr lang="en-US" altLang="zh-CN" sz="2400" b="0" i="1" smtClean="0">
                              <a:solidFill>
                                <a:srgbClr val="C00000"/>
                              </a:solidFill>
                              <a:latin typeface="Cambria Math" panose="02040503050406030204" pitchFamily="18" charset="0"/>
                              <a:ea typeface="Cambria Math" panose="02040503050406030204" pitchFamily="18" charset="0"/>
                            </a:rPr>
                            <m:t>3</m:t>
                          </m:r>
                        </m:sub>
                      </m:sSub>
                    </m:oMath>
                  </m:oMathPara>
                </a14:m>
                <a:endParaRPr lang="zh-CN" altLang="en-US" dirty="0">
                  <a:solidFill>
                    <a:srgbClr val="C00000"/>
                  </a:solidFill>
                </a:endParaRPr>
              </a:p>
            </p:txBody>
          </p:sp>
        </mc:Choice>
        <mc:Fallback xmlns="">
          <p:sp>
            <p:nvSpPr>
              <p:cNvPr id="24" name="矩形 23">
                <a:extLst>
                  <a:ext uri="{FF2B5EF4-FFF2-40B4-BE49-F238E27FC236}">
                    <a16:creationId xmlns:a16="http://schemas.microsoft.com/office/drawing/2014/main" id="{76E727C6-9CD5-4E4D-B819-162F1E4A04D9}"/>
                  </a:ext>
                </a:extLst>
              </p:cNvPr>
              <p:cNvSpPr>
                <a:spLocks noRot="1" noChangeAspect="1" noMove="1" noResize="1" noEditPoints="1" noAdjustHandles="1" noChangeArrowheads="1" noChangeShapeType="1" noTextEdit="1"/>
              </p:cNvSpPr>
              <p:nvPr/>
            </p:nvSpPr>
            <p:spPr>
              <a:xfrm>
                <a:off x="6278683" y="3950136"/>
                <a:ext cx="574132" cy="461665"/>
              </a:xfrm>
              <a:prstGeom prst="rect">
                <a:avLst/>
              </a:prstGeom>
              <a:blipFill>
                <a:blip r:embed="rId10"/>
                <a:stretch>
                  <a:fillRect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DCC3A0C9-5111-EF44-908C-25CB1E445FF4}"/>
                  </a:ext>
                </a:extLst>
              </p:cNvPr>
              <p:cNvSpPr/>
              <p:nvPr/>
            </p:nvSpPr>
            <p:spPr>
              <a:xfrm>
                <a:off x="8045427" y="2072807"/>
                <a:ext cx="5732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ea typeface="Cambria Math" panose="02040503050406030204" pitchFamily="18" charset="0"/>
                            </a:rPr>
                          </m:ctrlPr>
                        </m:sSubPr>
                        <m:e>
                          <m:r>
                            <a:rPr lang="en-US" altLang="zh-CN" sz="2400" b="0" i="1" smtClean="0">
                              <a:solidFill>
                                <a:srgbClr val="C00000"/>
                              </a:solidFill>
                              <a:latin typeface="Cambria Math" panose="02040503050406030204" pitchFamily="18" charset="0"/>
                              <a:ea typeface="Cambria Math" panose="02040503050406030204" pitchFamily="18" charset="0"/>
                            </a:rPr>
                            <m:t>𝑔</m:t>
                          </m:r>
                        </m:e>
                        <m:sub>
                          <m:r>
                            <a:rPr lang="en-US" altLang="zh-CN" sz="2400" b="0" i="1" smtClean="0">
                              <a:solidFill>
                                <a:srgbClr val="C00000"/>
                              </a:solidFill>
                              <a:latin typeface="Cambria Math" panose="02040503050406030204" pitchFamily="18" charset="0"/>
                              <a:ea typeface="Cambria Math" panose="02040503050406030204" pitchFamily="18" charset="0"/>
                            </a:rPr>
                            <m:t>0</m:t>
                          </m:r>
                        </m:sub>
                      </m:sSub>
                    </m:oMath>
                  </m:oMathPara>
                </a14:m>
                <a:endParaRPr lang="zh-CN" altLang="en-US" dirty="0">
                  <a:solidFill>
                    <a:srgbClr val="C00000"/>
                  </a:solidFill>
                </a:endParaRPr>
              </a:p>
            </p:txBody>
          </p:sp>
        </mc:Choice>
        <mc:Fallback xmlns="">
          <p:sp>
            <p:nvSpPr>
              <p:cNvPr id="25" name="矩形 24">
                <a:extLst>
                  <a:ext uri="{FF2B5EF4-FFF2-40B4-BE49-F238E27FC236}">
                    <a16:creationId xmlns:a16="http://schemas.microsoft.com/office/drawing/2014/main" id="{DCC3A0C9-5111-EF44-908C-25CB1E445FF4}"/>
                  </a:ext>
                </a:extLst>
              </p:cNvPr>
              <p:cNvSpPr>
                <a:spLocks noRot="1" noChangeAspect="1" noMove="1" noResize="1" noEditPoints="1" noAdjustHandles="1" noChangeArrowheads="1" noChangeShapeType="1" noTextEdit="1"/>
              </p:cNvSpPr>
              <p:nvPr/>
            </p:nvSpPr>
            <p:spPr>
              <a:xfrm>
                <a:off x="8045427" y="2072807"/>
                <a:ext cx="573234" cy="461665"/>
              </a:xfrm>
              <a:prstGeom prst="rect">
                <a:avLst/>
              </a:prstGeom>
              <a:blipFill>
                <a:blip r:embed="rId11"/>
                <a:stretch>
                  <a:fillRect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52F1314F-347C-A84E-8155-B305AE6BFF8B}"/>
                  </a:ext>
                </a:extLst>
              </p:cNvPr>
              <p:cNvSpPr/>
              <p:nvPr/>
            </p:nvSpPr>
            <p:spPr>
              <a:xfrm>
                <a:off x="8045427" y="3317539"/>
                <a:ext cx="56611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ea typeface="Cambria Math" panose="02040503050406030204" pitchFamily="18" charset="0"/>
                            </a:rPr>
                          </m:ctrlPr>
                        </m:sSubPr>
                        <m:e>
                          <m:r>
                            <a:rPr lang="en-US" altLang="zh-CN" sz="2400" b="0" i="1" smtClean="0">
                              <a:solidFill>
                                <a:srgbClr val="C00000"/>
                              </a:solidFill>
                              <a:latin typeface="Cambria Math" panose="02040503050406030204" pitchFamily="18" charset="0"/>
                              <a:ea typeface="Cambria Math" panose="02040503050406030204" pitchFamily="18" charset="0"/>
                            </a:rPr>
                            <m:t>𝑔</m:t>
                          </m:r>
                        </m:e>
                        <m:sub>
                          <m:r>
                            <a:rPr lang="en-US" altLang="zh-CN" sz="2400" b="0" i="1" smtClean="0">
                              <a:solidFill>
                                <a:srgbClr val="C00000"/>
                              </a:solidFill>
                              <a:latin typeface="Cambria Math" panose="02040503050406030204" pitchFamily="18" charset="0"/>
                              <a:ea typeface="Cambria Math" panose="02040503050406030204" pitchFamily="18" charset="0"/>
                            </a:rPr>
                            <m:t>1</m:t>
                          </m:r>
                        </m:sub>
                      </m:sSub>
                    </m:oMath>
                  </m:oMathPara>
                </a14:m>
                <a:endParaRPr lang="zh-CN" altLang="en-US" dirty="0">
                  <a:solidFill>
                    <a:srgbClr val="C00000"/>
                  </a:solidFill>
                </a:endParaRPr>
              </a:p>
            </p:txBody>
          </p:sp>
        </mc:Choice>
        <mc:Fallback xmlns="">
          <p:sp>
            <p:nvSpPr>
              <p:cNvPr id="26" name="矩形 25">
                <a:extLst>
                  <a:ext uri="{FF2B5EF4-FFF2-40B4-BE49-F238E27FC236}">
                    <a16:creationId xmlns:a16="http://schemas.microsoft.com/office/drawing/2014/main" id="{52F1314F-347C-A84E-8155-B305AE6BFF8B}"/>
                  </a:ext>
                </a:extLst>
              </p:cNvPr>
              <p:cNvSpPr>
                <a:spLocks noRot="1" noChangeAspect="1" noMove="1" noResize="1" noEditPoints="1" noAdjustHandles="1" noChangeArrowheads="1" noChangeShapeType="1" noTextEdit="1"/>
              </p:cNvSpPr>
              <p:nvPr/>
            </p:nvSpPr>
            <p:spPr>
              <a:xfrm>
                <a:off x="8045427" y="3317539"/>
                <a:ext cx="566116" cy="461665"/>
              </a:xfrm>
              <a:prstGeom prst="rect">
                <a:avLst/>
              </a:prstGeom>
              <a:blipFill>
                <a:blip r:embed="rId12"/>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0050FC1A-E93B-5C44-AAEA-2112A51157C0}"/>
                  </a:ext>
                </a:extLst>
              </p:cNvPr>
              <p:cNvSpPr/>
              <p:nvPr/>
            </p:nvSpPr>
            <p:spPr>
              <a:xfrm>
                <a:off x="8045427" y="4327548"/>
                <a:ext cx="5732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ea typeface="Cambria Math" panose="02040503050406030204" pitchFamily="18" charset="0"/>
                            </a:rPr>
                          </m:ctrlPr>
                        </m:sSubPr>
                        <m:e>
                          <m:r>
                            <a:rPr lang="en-US" altLang="zh-CN" sz="2400" b="0" i="1" smtClean="0">
                              <a:solidFill>
                                <a:srgbClr val="C00000"/>
                              </a:solidFill>
                              <a:latin typeface="Cambria Math" panose="02040503050406030204" pitchFamily="18" charset="0"/>
                              <a:ea typeface="Cambria Math" panose="02040503050406030204" pitchFamily="18" charset="0"/>
                            </a:rPr>
                            <m:t>𝑔</m:t>
                          </m:r>
                        </m:e>
                        <m:sub>
                          <m:r>
                            <a:rPr lang="en-US" altLang="zh-CN" sz="2400" b="0" i="1" smtClean="0">
                              <a:solidFill>
                                <a:srgbClr val="C00000"/>
                              </a:solidFill>
                              <a:latin typeface="Cambria Math" panose="02040503050406030204" pitchFamily="18" charset="0"/>
                              <a:ea typeface="Cambria Math" panose="02040503050406030204" pitchFamily="18" charset="0"/>
                            </a:rPr>
                            <m:t>2</m:t>
                          </m:r>
                        </m:sub>
                      </m:sSub>
                    </m:oMath>
                  </m:oMathPara>
                </a14:m>
                <a:endParaRPr lang="zh-CN" altLang="en-US" dirty="0">
                  <a:solidFill>
                    <a:srgbClr val="C00000"/>
                  </a:solidFill>
                </a:endParaRPr>
              </a:p>
            </p:txBody>
          </p:sp>
        </mc:Choice>
        <mc:Fallback xmlns="">
          <p:sp>
            <p:nvSpPr>
              <p:cNvPr id="27" name="矩形 26">
                <a:extLst>
                  <a:ext uri="{FF2B5EF4-FFF2-40B4-BE49-F238E27FC236}">
                    <a16:creationId xmlns:a16="http://schemas.microsoft.com/office/drawing/2014/main" id="{0050FC1A-E93B-5C44-AAEA-2112A51157C0}"/>
                  </a:ext>
                </a:extLst>
              </p:cNvPr>
              <p:cNvSpPr>
                <a:spLocks noRot="1" noChangeAspect="1" noMove="1" noResize="1" noEditPoints="1" noAdjustHandles="1" noChangeArrowheads="1" noChangeShapeType="1" noTextEdit="1"/>
              </p:cNvSpPr>
              <p:nvPr/>
            </p:nvSpPr>
            <p:spPr>
              <a:xfrm>
                <a:off x="8045427" y="4327548"/>
                <a:ext cx="573234" cy="461665"/>
              </a:xfrm>
              <a:prstGeom prst="rect">
                <a:avLst/>
              </a:prstGeom>
              <a:blipFill>
                <a:blip r:embed="rId13"/>
                <a:stretch>
                  <a:fillRect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FCCD1A7C-3704-644A-BBDA-9E6276499845}"/>
                  </a:ext>
                </a:extLst>
              </p:cNvPr>
              <p:cNvSpPr/>
              <p:nvPr/>
            </p:nvSpPr>
            <p:spPr>
              <a:xfrm>
                <a:off x="9080073" y="2696899"/>
                <a:ext cx="5082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ea typeface="Cambria Math" panose="02040503050406030204" pitchFamily="18" charset="0"/>
                            </a:rPr>
                          </m:ctrlPr>
                        </m:sSubPr>
                        <m:e>
                          <m:r>
                            <a:rPr lang="en-US" altLang="zh-CN" sz="2400" b="0" i="1" smtClean="0">
                              <a:solidFill>
                                <a:srgbClr val="C00000"/>
                              </a:solidFill>
                              <a:latin typeface="Cambria Math" panose="02040503050406030204" pitchFamily="18" charset="0"/>
                              <a:ea typeface="Cambria Math" panose="02040503050406030204" pitchFamily="18" charset="0"/>
                            </a:rPr>
                            <m:t>𝑟</m:t>
                          </m:r>
                        </m:e>
                        <m:sub>
                          <m:r>
                            <a:rPr lang="en-US" altLang="zh-CN" sz="2400" b="0" i="1" smtClean="0">
                              <a:solidFill>
                                <a:srgbClr val="C00000"/>
                              </a:solidFill>
                              <a:latin typeface="Cambria Math" panose="02040503050406030204" pitchFamily="18" charset="0"/>
                              <a:ea typeface="Cambria Math" panose="02040503050406030204" pitchFamily="18" charset="0"/>
                            </a:rPr>
                            <m:t>0</m:t>
                          </m:r>
                        </m:sub>
                      </m:sSub>
                    </m:oMath>
                  </m:oMathPara>
                </a14:m>
                <a:endParaRPr lang="zh-CN" altLang="en-US" dirty="0">
                  <a:solidFill>
                    <a:srgbClr val="C00000"/>
                  </a:solidFill>
                </a:endParaRPr>
              </a:p>
            </p:txBody>
          </p:sp>
        </mc:Choice>
        <mc:Fallback xmlns="">
          <p:sp>
            <p:nvSpPr>
              <p:cNvPr id="29" name="矩形 28">
                <a:extLst>
                  <a:ext uri="{FF2B5EF4-FFF2-40B4-BE49-F238E27FC236}">
                    <a16:creationId xmlns:a16="http://schemas.microsoft.com/office/drawing/2014/main" id="{FCCD1A7C-3704-644A-BBDA-9E6276499845}"/>
                  </a:ext>
                </a:extLst>
              </p:cNvPr>
              <p:cNvSpPr>
                <a:spLocks noRot="1" noChangeAspect="1" noMove="1" noResize="1" noEditPoints="1" noAdjustHandles="1" noChangeArrowheads="1" noChangeShapeType="1" noTextEdit="1"/>
              </p:cNvSpPr>
              <p:nvPr/>
            </p:nvSpPr>
            <p:spPr>
              <a:xfrm>
                <a:off x="9080073" y="2696899"/>
                <a:ext cx="508281" cy="46166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243EFCF5-8A76-E245-B2F8-17C013BD3131}"/>
                  </a:ext>
                </a:extLst>
              </p:cNvPr>
              <p:cNvSpPr/>
              <p:nvPr/>
            </p:nvSpPr>
            <p:spPr>
              <a:xfrm>
                <a:off x="9086767" y="3408093"/>
                <a:ext cx="5011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ea typeface="Cambria Math" panose="02040503050406030204" pitchFamily="18" charset="0"/>
                            </a:rPr>
                          </m:ctrlPr>
                        </m:sSubPr>
                        <m:e>
                          <m:r>
                            <a:rPr lang="en-US" altLang="zh-CN" sz="2400" b="0" i="1" smtClean="0">
                              <a:solidFill>
                                <a:srgbClr val="C00000"/>
                              </a:solidFill>
                              <a:latin typeface="Cambria Math" panose="02040503050406030204" pitchFamily="18" charset="0"/>
                              <a:ea typeface="Cambria Math" panose="02040503050406030204" pitchFamily="18" charset="0"/>
                            </a:rPr>
                            <m:t>𝑟</m:t>
                          </m:r>
                        </m:e>
                        <m:sub>
                          <m:r>
                            <a:rPr lang="en-US" altLang="zh-CN" sz="2400" b="0" i="1" smtClean="0">
                              <a:solidFill>
                                <a:srgbClr val="C00000"/>
                              </a:solidFill>
                              <a:latin typeface="Cambria Math" panose="02040503050406030204" pitchFamily="18" charset="0"/>
                              <a:ea typeface="Cambria Math" panose="02040503050406030204" pitchFamily="18" charset="0"/>
                            </a:rPr>
                            <m:t>1</m:t>
                          </m:r>
                        </m:sub>
                      </m:sSub>
                    </m:oMath>
                  </m:oMathPara>
                </a14:m>
                <a:endParaRPr lang="zh-CN" altLang="en-US" dirty="0">
                  <a:solidFill>
                    <a:srgbClr val="C00000"/>
                  </a:solidFill>
                </a:endParaRPr>
              </a:p>
            </p:txBody>
          </p:sp>
        </mc:Choice>
        <mc:Fallback xmlns="">
          <p:sp>
            <p:nvSpPr>
              <p:cNvPr id="30" name="矩形 29">
                <a:extLst>
                  <a:ext uri="{FF2B5EF4-FFF2-40B4-BE49-F238E27FC236}">
                    <a16:creationId xmlns:a16="http://schemas.microsoft.com/office/drawing/2014/main" id="{243EFCF5-8A76-E245-B2F8-17C013BD3131}"/>
                  </a:ext>
                </a:extLst>
              </p:cNvPr>
              <p:cNvSpPr>
                <a:spLocks noRot="1" noChangeAspect="1" noMove="1" noResize="1" noEditPoints="1" noAdjustHandles="1" noChangeArrowheads="1" noChangeShapeType="1" noTextEdit="1"/>
              </p:cNvSpPr>
              <p:nvPr/>
            </p:nvSpPr>
            <p:spPr>
              <a:xfrm>
                <a:off x="9086767" y="3408093"/>
                <a:ext cx="501163" cy="461665"/>
              </a:xfrm>
              <a:prstGeom prst="rect">
                <a:avLst/>
              </a:prstGeom>
              <a:blipFill>
                <a:blip r:embed="rId1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03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en-US" altLang="zh-CN" sz="9600" dirty="0">
                <a:solidFill>
                  <a:srgbClr val="C00000"/>
                </a:solidFill>
                <a:latin typeface="Futura Medium" panose="020B0602020204020303" pitchFamily="34" charset="-79"/>
                <a:cs typeface="Futura Medium" panose="020B0602020204020303" pitchFamily="34" charset="-79"/>
              </a:rPr>
              <a:t>Winograd</a:t>
            </a:r>
          </a:p>
          <a:p>
            <a:pPr algn="ctr">
              <a:lnSpc>
                <a:spcPct val="130000"/>
              </a:lnSpc>
            </a:pPr>
            <a:r>
              <a:rPr lang="zh-CN" altLang="en-US" sz="9600" dirty="0">
                <a:solidFill>
                  <a:srgbClr val="C00000"/>
                </a:solidFill>
                <a:latin typeface="Futura Medium" panose="020B0602020204020303" pitchFamily="34" charset="-79"/>
                <a:cs typeface="Futura Medium" panose="020B0602020204020303" pitchFamily="34" charset="-79"/>
              </a:rPr>
              <a:t>工程实现</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61888005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CF44B8F-4EA6-594D-888F-2F771025BF0A}"/>
              </a:ext>
            </a:extLst>
          </p:cNvPr>
          <p:cNvSpPr>
            <a:spLocks noGrp="1"/>
          </p:cNvSpPr>
          <p:nvPr>
            <p:ph type="title"/>
          </p:nvPr>
        </p:nvSpPr>
        <p:spPr/>
        <p:txBody>
          <a:bodyPr/>
          <a:lstStyle/>
          <a:p>
            <a:r>
              <a:rPr lang="zh-CN" altLang="en-US" dirty="0"/>
              <a:t>实现步骤</a:t>
            </a:r>
          </a:p>
        </p:txBody>
      </p:sp>
      <p:sp>
        <p:nvSpPr>
          <p:cNvPr id="5" name="内容占位符 4">
            <a:extLst>
              <a:ext uri="{FF2B5EF4-FFF2-40B4-BE49-F238E27FC236}">
                <a16:creationId xmlns:a16="http://schemas.microsoft.com/office/drawing/2014/main" id="{D9EB0F3E-EFA7-6947-A0B1-1FA2913EB332}"/>
              </a:ext>
            </a:extLst>
          </p:cNvPr>
          <p:cNvSpPr>
            <a:spLocks noGrp="1"/>
          </p:cNvSpPr>
          <p:nvPr>
            <p:ph sz="half" idx="1"/>
          </p:nvPr>
        </p:nvSpPr>
        <p:spPr>
          <a:xfrm>
            <a:off x="623635" y="1412776"/>
            <a:ext cx="10963473" cy="504056"/>
          </a:xfrm>
        </p:spPr>
        <p:txBody>
          <a:bodyPr/>
          <a:lstStyle/>
          <a:p>
            <a:r>
              <a:rPr lang="zh-CN" altLang="en-US" dirty="0">
                <a:latin typeface="Gill Sans MT" panose="020B0502020104020203" pitchFamily="34" charset="0"/>
              </a:rPr>
              <a:t>在工程实现过程中，主要分 </a:t>
            </a:r>
            <a:r>
              <a:rPr lang="en-US" altLang="zh-CN" dirty="0">
                <a:latin typeface="Gill Sans MT" panose="020B0502020104020203" pitchFamily="34" charset="0"/>
              </a:rPr>
              <a:t>4</a:t>
            </a:r>
            <a:r>
              <a:rPr lang="zh-CN" altLang="en-US" dirty="0">
                <a:latin typeface="Gill Sans MT" panose="020B0502020104020203" pitchFamily="34" charset="0"/>
              </a:rPr>
              <a:t> 步实现 </a:t>
            </a:r>
            <a:r>
              <a:rPr lang="en-US" altLang="zh-CN" dirty="0">
                <a:latin typeface="Gill Sans MT" panose="020B0502020104020203" pitchFamily="34" charset="0"/>
              </a:rPr>
              <a:t>Winograd</a:t>
            </a:r>
            <a:r>
              <a:rPr lang="zh-CN" altLang="en-US" dirty="0">
                <a:latin typeface="Gill Sans MT" panose="020B0502020104020203" pitchFamily="34" charset="0"/>
              </a:rPr>
              <a:t> 算法：</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9AFF4CF-9150-874D-AB07-00783CA36C81}"/>
                  </a:ext>
                </a:extLst>
              </p:cNvPr>
              <p:cNvSpPr/>
              <p:nvPr/>
            </p:nvSpPr>
            <p:spPr>
              <a:xfrm>
                <a:off x="623635" y="2060848"/>
                <a:ext cx="6096000" cy="1884042"/>
              </a:xfrm>
              <a:prstGeom prst="rect">
                <a:avLst/>
              </a:prstGeom>
            </p:spPr>
            <p:txBody>
              <a:bodyPr>
                <a:spAutoFit/>
              </a:bodyPr>
              <a:lstStyle/>
              <a:p>
                <a:pPr marL="342900" indent="-342900">
                  <a:lnSpc>
                    <a:spcPct val="150000"/>
                  </a:lnSpc>
                  <a:buClr>
                    <a:srgbClr val="6FC4F7"/>
                  </a:buClr>
                  <a:buFont typeface="+mj-lt"/>
                  <a:buAutoNum type="arabicPeriod"/>
                </a:pPr>
                <a:r>
                  <a:rPr lang="zh-CN" altLang="en-US" sz="2000" dirty="0">
                    <a:solidFill>
                      <a:srgbClr val="374154"/>
                    </a:solidFill>
                    <a:latin typeface="Gill Sans MT" panose="020B0502020104020203" pitchFamily="34" charset="0"/>
                    <a:ea typeface="+mj-ea"/>
                  </a:rPr>
                  <a:t>第一步就是对输入卷积核的变换：</a:t>
                </a:r>
                <a14:m>
                  <m:oMath xmlns:m="http://schemas.openxmlformats.org/officeDocument/2006/math">
                    <m:r>
                      <a:rPr lang="en-US" altLang="zh-CN" sz="2000" i="1" dirty="0" smtClean="0">
                        <a:solidFill>
                          <a:srgbClr val="374154"/>
                        </a:solidFill>
                        <a:latin typeface="Cambria Math" panose="02040503050406030204" pitchFamily="18" charset="0"/>
                        <a:ea typeface="+mj-ea"/>
                      </a:rPr>
                      <m:t>𝑈</m:t>
                    </m:r>
                    <m:r>
                      <a:rPr lang="en-US" altLang="zh-CN" sz="2000" i="1" dirty="0" smtClean="0">
                        <a:solidFill>
                          <a:srgbClr val="374154"/>
                        </a:solidFill>
                        <a:latin typeface="Cambria Math" panose="02040503050406030204" pitchFamily="18" charset="0"/>
                        <a:ea typeface="+mj-ea"/>
                      </a:rPr>
                      <m:t>=</m:t>
                    </m:r>
                    <m:r>
                      <a:rPr lang="en-US" altLang="zh-CN" sz="2000" i="1" dirty="0" err="1">
                        <a:solidFill>
                          <a:srgbClr val="374154"/>
                        </a:solidFill>
                        <a:latin typeface="Cambria Math" panose="02040503050406030204" pitchFamily="18" charset="0"/>
                        <a:ea typeface="+mj-ea"/>
                      </a:rPr>
                      <m:t>𝐺𝑔</m:t>
                    </m:r>
                    <m:sSup>
                      <m:sSupPr>
                        <m:ctrlPr>
                          <a:rPr lang="en-US" altLang="zh-CN" sz="2000" i="1" dirty="0" smtClean="0">
                            <a:solidFill>
                              <a:srgbClr val="374154"/>
                            </a:solidFill>
                            <a:latin typeface="Cambria Math" panose="02040503050406030204" pitchFamily="18" charset="0"/>
                            <a:ea typeface="+mj-ea"/>
                          </a:rPr>
                        </m:ctrlPr>
                      </m:sSupPr>
                      <m:e>
                        <m:r>
                          <a:rPr lang="en-US" altLang="zh-CN" sz="2000" i="1" dirty="0">
                            <a:solidFill>
                              <a:srgbClr val="374154"/>
                            </a:solidFill>
                            <a:latin typeface="Cambria Math" panose="02040503050406030204" pitchFamily="18" charset="0"/>
                          </a:rPr>
                          <m:t>𝐺</m:t>
                        </m:r>
                      </m:e>
                      <m:sup>
                        <m:r>
                          <a:rPr lang="en-US" altLang="zh-CN" sz="2000" b="0" i="1" dirty="0" smtClean="0">
                            <a:solidFill>
                              <a:srgbClr val="374154"/>
                            </a:solidFill>
                            <a:latin typeface="Cambria Math" panose="02040503050406030204" pitchFamily="18" charset="0"/>
                            <a:ea typeface="+mj-ea"/>
                          </a:rPr>
                          <m:t>𝑇</m:t>
                        </m:r>
                      </m:sup>
                    </m:sSup>
                  </m:oMath>
                </a14:m>
                <a:endParaRPr lang="en-US" altLang="zh-CN" sz="2000" dirty="0">
                  <a:solidFill>
                    <a:srgbClr val="374154"/>
                  </a:solidFill>
                  <a:latin typeface="Gill Sans MT" panose="020B0502020104020203" pitchFamily="34" charset="0"/>
                  <a:ea typeface="+mj-ea"/>
                </a:endParaRPr>
              </a:p>
              <a:p>
                <a:pPr marL="342900" indent="-342900">
                  <a:lnSpc>
                    <a:spcPct val="150000"/>
                  </a:lnSpc>
                  <a:buClr>
                    <a:srgbClr val="6FC4F7"/>
                  </a:buClr>
                  <a:buFont typeface="+mj-lt"/>
                  <a:buAutoNum type="arabicPeriod"/>
                </a:pPr>
                <a:r>
                  <a:rPr lang="zh-CN" altLang="en-US" sz="2000" dirty="0">
                    <a:solidFill>
                      <a:srgbClr val="374154"/>
                    </a:solidFill>
                    <a:latin typeface="Gill Sans MT" panose="020B0502020104020203" pitchFamily="34" charset="0"/>
                    <a:ea typeface="+mj-ea"/>
                  </a:rPr>
                  <a:t>第二步就是对输入数据的变换：</a:t>
                </a:r>
                <a14:m>
                  <m:oMath xmlns:m="http://schemas.openxmlformats.org/officeDocument/2006/math">
                    <m:r>
                      <a:rPr lang="en-US" altLang="zh-CN" sz="2000" i="1" dirty="0" smtClean="0">
                        <a:solidFill>
                          <a:srgbClr val="374154"/>
                        </a:solidFill>
                        <a:latin typeface="Cambria Math" panose="02040503050406030204" pitchFamily="18" charset="0"/>
                        <a:ea typeface="+mj-ea"/>
                      </a:rPr>
                      <m:t>𝑉</m:t>
                    </m:r>
                    <m:r>
                      <a:rPr lang="en-US" altLang="zh-CN" sz="2000" i="1" dirty="0" smtClean="0">
                        <a:solidFill>
                          <a:srgbClr val="374154"/>
                        </a:solidFill>
                        <a:latin typeface="Cambria Math" panose="02040503050406030204" pitchFamily="18" charset="0"/>
                        <a:ea typeface="+mj-ea"/>
                      </a:rPr>
                      <m:t>=</m:t>
                    </m:r>
                    <m:sSup>
                      <m:sSupPr>
                        <m:ctrlPr>
                          <a:rPr lang="en-US" altLang="zh-CN" sz="2000" i="1" dirty="0" smtClean="0">
                            <a:solidFill>
                              <a:srgbClr val="374154"/>
                            </a:solidFill>
                            <a:latin typeface="Cambria Math" panose="02040503050406030204" pitchFamily="18" charset="0"/>
                            <a:ea typeface="+mj-ea"/>
                          </a:rPr>
                        </m:ctrlPr>
                      </m:sSupPr>
                      <m:e>
                        <m:r>
                          <a:rPr lang="en-US" altLang="zh-CN" sz="2000" i="1" dirty="0">
                            <a:solidFill>
                              <a:srgbClr val="374154"/>
                            </a:solidFill>
                            <a:latin typeface="Cambria Math" panose="02040503050406030204" pitchFamily="18" charset="0"/>
                          </a:rPr>
                          <m:t>𝐵</m:t>
                        </m:r>
                      </m:e>
                      <m:sup>
                        <m:r>
                          <a:rPr lang="en-US" altLang="zh-CN" sz="2000" b="0" i="1" dirty="0" smtClean="0">
                            <a:solidFill>
                              <a:srgbClr val="374154"/>
                            </a:solidFill>
                            <a:latin typeface="Cambria Math" panose="02040503050406030204" pitchFamily="18" charset="0"/>
                            <a:ea typeface="+mj-ea"/>
                          </a:rPr>
                          <m:t>𝑇</m:t>
                        </m:r>
                      </m:sup>
                    </m:sSup>
                    <m:r>
                      <a:rPr lang="en-US" altLang="zh-CN" sz="2000" i="1" dirty="0" err="1">
                        <a:solidFill>
                          <a:srgbClr val="374154"/>
                        </a:solidFill>
                        <a:latin typeface="Cambria Math" panose="02040503050406030204" pitchFamily="18" charset="0"/>
                        <a:ea typeface="+mj-ea"/>
                      </a:rPr>
                      <m:t>𝑑𝐵</m:t>
                    </m:r>
                  </m:oMath>
                </a14:m>
                <a:endParaRPr lang="en-US" altLang="zh-CN" sz="2000" dirty="0">
                  <a:solidFill>
                    <a:srgbClr val="374154"/>
                  </a:solidFill>
                  <a:latin typeface="Gill Sans MT" panose="020B0502020104020203" pitchFamily="34" charset="0"/>
                  <a:ea typeface="+mj-ea"/>
                </a:endParaRPr>
              </a:p>
              <a:p>
                <a:pPr marL="342900" indent="-342900">
                  <a:lnSpc>
                    <a:spcPct val="150000"/>
                  </a:lnSpc>
                  <a:buClr>
                    <a:srgbClr val="6FC4F7"/>
                  </a:buClr>
                  <a:buFont typeface="+mj-lt"/>
                  <a:buAutoNum type="arabicPeriod"/>
                </a:pPr>
                <a:r>
                  <a:rPr lang="zh-CN" altLang="en-US" sz="2000" dirty="0">
                    <a:solidFill>
                      <a:srgbClr val="374154"/>
                    </a:solidFill>
                    <a:latin typeface="Gill Sans MT" panose="020B0502020104020203" pitchFamily="34" charset="0"/>
                    <a:ea typeface="+mj-ea"/>
                  </a:rPr>
                  <a:t>第三步就是对</a:t>
                </a:r>
                <a:r>
                  <a:rPr lang="en-US" altLang="zh-CN" sz="2000" dirty="0">
                    <a:solidFill>
                      <a:srgbClr val="374154"/>
                    </a:solidFill>
                    <a:latin typeface="Gill Sans MT" panose="020B0502020104020203" pitchFamily="34" charset="0"/>
                    <a:ea typeface="+mj-ea"/>
                  </a:rPr>
                  <a:t>M</a:t>
                </a:r>
                <a:r>
                  <a:rPr lang="zh-CN" altLang="en-US" sz="2000" dirty="0">
                    <a:solidFill>
                      <a:srgbClr val="374154"/>
                    </a:solidFill>
                    <a:latin typeface="Gill Sans MT" panose="020B0502020104020203" pitchFamily="34" charset="0"/>
                    <a:ea typeface="+mj-ea"/>
                  </a:rPr>
                  <a:t>矩阵的计算：</a:t>
                </a:r>
                <a14:m>
                  <m:oMath xmlns:m="http://schemas.openxmlformats.org/officeDocument/2006/math">
                    <m:r>
                      <a:rPr lang="en-US" altLang="zh-CN" sz="2000" i="1" dirty="0" smtClean="0">
                        <a:solidFill>
                          <a:srgbClr val="374154"/>
                        </a:solidFill>
                        <a:latin typeface="Cambria Math" panose="02040503050406030204" pitchFamily="18" charset="0"/>
                        <a:ea typeface="+mj-ea"/>
                      </a:rPr>
                      <m:t>𝑀</m:t>
                    </m:r>
                    <m:r>
                      <a:rPr lang="en-US" altLang="zh-CN" sz="2000" i="1" dirty="0" smtClean="0">
                        <a:solidFill>
                          <a:srgbClr val="374154"/>
                        </a:solidFill>
                        <a:latin typeface="Cambria Math" panose="02040503050406030204" pitchFamily="18" charset="0"/>
                        <a:ea typeface="+mj-ea"/>
                      </a:rPr>
                      <m:t>=</m:t>
                    </m:r>
                    <m:nary>
                      <m:naryPr>
                        <m:chr m:val="∑"/>
                        <m:subHide m:val="on"/>
                        <m:supHide m:val="on"/>
                        <m:ctrlPr>
                          <a:rPr lang="en-US" altLang="zh-CN" sz="2000" i="1" dirty="0" smtClean="0">
                            <a:solidFill>
                              <a:srgbClr val="374154"/>
                            </a:solidFill>
                            <a:latin typeface="Cambria Math" panose="02040503050406030204" pitchFamily="18" charset="0"/>
                            <a:ea typeface="+mj-ea"/>
                          </a:rPr>
                        </m:ctrlPr>
                      </m:naryPr>
                      <m:sub/>
                      <m:sup/>
                      <m:e>
                        <m:r>
                          <a:rPr lang="en-US" altLang="zh-CN" sz="2000" i="1" dirty="0">
                            <a:solidFill>
                              <a:srgbClr val="374154"/>
                            </a:solidFill>
                            <a:latin typeface="Cambria Math" panose="02040503050406030204" pitchFamily="18" charset="0"/>
                          </a:rPr>
                          <m:t>𝑈</m:t>
                        </m:r>
                        <m:r>
                          <a:rPr lang="en-US" altLang="zh-CN" sz="2000" i="1" dirty="0">
                            <a:solidFill>
                              <a:srgbClr val="374154"/>
                            </a:solidFill>
                            <a:latin typeface="Cambria Math" panose="02040503050406030204" pitchFamily="18" charset="0"/>
                          </a:rPr>
                          <m:t>⊙</m:t>
                        </m:r>
                        <m:r>
                          <a:rPr lang="en-US" altLang="zh-CN" sz="2000" i="1" dirty="0">
                            <a:solidFill>
                              <a:srgbClr val="374154"/>
                            </a:solidFill>
                            <a:latin typeface="Cambria Math" panose="02040503050406030204" pitchFamily="18" charset="0"/>
                          </a:rPr>
                          <m:t>𝑉</m:t>
                        </m:r>
                      </m:e>
                    </m:nary>
                  </m:oMath>
                </a14:m>
                <a:endParaRPr lang="en-US" altLang="zh-CN" sz="2000" dirty="0">
                  <a:solidFill>
                    <a:srgbClr val="374154"/>
                  </a:solidFill>
                  <a:latin typeface="Gill Sans MT" panose="020B0502020104020203" pitchFamily="34" charset="0"/>
                  <a:ea typeface="+mj-ea"/>
                </a:endParaRPr>
              </a:p>
              <a:p>
                <a:pPr marL="342900" indent="-342900">
                  <a:lnSpc>
                    <a:spcPct val="150000"/>
                  </a:lnSpc>
                  <a:buClr>
                    <a:srgbClr val="6FC4F7"/>
                  </a:buClr>
                  <a:buFont typeface="+mj-lt"/>
                  <a:buAutoNum type="arabicPeriod"/>
                </a:pPr>
                <a:r>
                  <a:rPr lang="zh-CN" altLang="en-US" sz="2000" dirty="0">
                    <a:solidFill>
                      <a:srgbClr val="374154"/>
                    </a:solidFill>
                    <a:latin typeface="Gill Sans MT" panose="020B0502020104020203" pitchFamily="34" charset="0"/>
                    <a:ea typeface="+mj-ea"/>
                  </a:rPr>
                  <a:t>最后一步就是结果的计算：</a:t>
                </a:r>
                <a14:m>
                  <m:oMath xmlns:m="http://schemas.openxmlformats.org/officeDocument/2006/math">
                    <m:r>
                      <a:rPr lang="en-US" altLang="zh-CN" sz="2000" i="1" dirty="0" smtClean="0">
                        <a:solidFill>
                          <a:srgbClr val="374154"/>
                        </a:solidFill>
                        <a:latin typeface="Cambria Math" panose="02040503050406030204" pitchFamily="18" charset="0"/>
                        <a:ea typeface="+mj-ea"/>
                      </a:rPr>
                      <m:t>𝑌</m:t>
                    </m:r>
                    <m:r>
                      <a:rPr lang="en-US" altLang="zh-CN" sz="2000" i="1" dirty="0" smtClean="0">
                        <a:solidFill>
                          <a:srgbClr val="374154"/>
                        </a:solidFill>
                        <a:latin typeface="Cambria Math" panose="02040503050406030204" pitchFamily="18" charset="0"/>
                        <a:ea typeface="+mj-ea"/>
                      </a:rPr>
                      <m:t>=</m:t>
                    </m:r>
                    <m:sSup>
                      <m:sSupPr>
                        <m:ctrlPr>
                          <a:rPr lang="en-US" altLang="zh-CN" sz="2000" i="1" dirty="0">
                            <a:solidFill>
                              <a:srgbClr val="374154"/>
                            </a:solidFill>
                            <a:latin typeface="Cambria Math" panose="02040503050406030204" pitchFamily="18" charset="0"/>
                          </a:rPr>
                        </m:ctrlPr>
                      </m:sSupPr>
                      <m:e>
                        <m:r>
                          <a:rPr lang="en-US" altLang="zh-CN" sz="2000" b="0" i="1" dirty="0" smtClean="0">
                            <a:solidFill>
                              <a:srgbClr val="374154"/>
                            </a:solidFill>
                            <a:latin typeface="Cambria Math" panose="02040503050406030204" pitchFamily="18" charset="0"/>
                          </a:rPr>
                          <m:t>𝐴</m:t>
                        </m:r>
                      </m:e>
                      <m:sup>
                        <m:r>
                          <a:rPr lang="en-US" altLang="zh-CN" sz="2000" i="1" dirty="0">
                            <a:solidFill>
                              <a:srgbClr val="374154"/>
                            </a:solidFill>
                            <a:latin typeface="Cambria Math" panose="02040503050406030204" pitchFamily="18" charset="0"/>
                          </a:rPr>
                          <m:t>𝑇</m:t>
                        </m:r>
                      </m:sup>
                    </m:sSup>
                    <m:r>
                      <a:rPr lang="en-US" altLang="zh-CN" sz="2000" i="1" dirty="0" smtClean="0">
                        <a:solidFill>
                          <a:srgbClr val="374154"/>
                        </a:solidFill>
                        <a:latin typeface="Cambria Math" panose="02040503050406030204" pitchFamily="18" charset="0"/>
                        <a:ea typeface="+mj-ea"/>
                      </a:rPr>
                      <m:t>𝑀𝐴</m:t>
                    </m:r>
                  </m:oMath>
                </a14:m>
                <a:endParaRPr lang="zh-CN" altLang="en-US" sz="2000" dirty="0">
                  <a:solidFill>
                    <a:srgbClr val="374154"/>
                  </a:solidFill>
                  <a:latin typeface="Gill Sans MT" panose="020B0502020104020203" pitchFamily="34" charset="0"/>
                  <a:ea typeface="+mj-ea"/>
                </a:endParaRPr>
              </a:p>
            </p:txBody>
          </p:sp>
        </mc:Choice>
        <mc:Fallback xmlns="">
          <p:sp>
            <p:nvSpPr>
              <p:cNvPr id="6" name="矩形 5">
                <a:extLst>
                  <a:ext uri="{FF2B5EF4-FFF2-40B4-BE49-F238E27FC236}">
                    <a16:creationId xmlns:a16="http://schemas.microsoft.com/office/drawing/2014/main" id="{D9AFF4CF-9150-874D-AB07-00783CA36C81}"/>
                  </a:ext>
                </a:extLst>
              </p:cNvPr>
              <p:cNvSpPr>
                <a:spLocks noRot="1" noChangeAspect="1" noMove="1" noResize="1" noEditPoints="1" noAdjustHandles="1" noChangeArrowheads="1" noChangeShapeType="1" noTextEdit="1"/>
              </p:cNvSpPr>
              <p:nvPr/>
            </p:nvSpPr>
            <p:spPr>
              <a:xfrm>
                <a:off x="623635" y="2060848"/>
                <a:ext cx="6096000" cy="1884042"/>
              </a:xfrm>
              <a:prstGeom prst="rect">
                <a:avLst/>
              </a:prstGeom>
              <a:blipFill>
                <a:blip r:embed="rId2"/>
                <a:stretch>
                  <a:fillRect l="-832"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2323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6">
                <a:extLst>
                  <a:ext uri="{FF2B5EF4-FFF2-40B4-BE49-F238E27FC236}">
                    <a16:creationId xmlns:a16="http://schemas.microsoft.com/office/drawing/2014/main" id="{3E9038F2-8A14-0C44-8E00-8080C9FFC353}"/>
                  </a:ext>
                </a:extLst>
              </p:cNvPr>
              <p:cNvSpPr>
                <a:spLocks noGrp="1"/>
              </p:cNvSpPr>
              <p:nvPr>
                <p:ph sz="half" idx="1"/>
              </p:nvPr>
            </p:nvSpPr>
            <p:spPr>
              <a:xfrm>
                <a:off x="623635" y="1268760"/>
                <a:ext cx="10963473" cy="1944216"/>
              </a:xfrm>
            </p:spPr>
            <p:txBody>
              <a:bodyPr/>
              <a:lstStyle/>
              <a:p>
                <a:pPr marL="342900" indent="-342900">
                  <a:lnSpc>
                    <a:spcPct val="150000"/>
                  </a:lnSpc>
                  <a:buClr>
                    <a:srgbClr val="6FC4F7"/>
                  </a:buClr>
                  <a:buFont typeface="+mj-lt"/>
                  <a:buAutoNum type="arabicPeriod"/>
                </a:pPr>
                <a:r>
                  <a:rPr lang="zh-CN" altLang="en-US" dirty="0">
                    <a:latin typeface="Gill Sans MT" panose="020B0502020104020203" pitchFamily="34" charset="0"/>
                  </a:rPr>
                  <a:t>第一步就是对输入卷积核的变换：</a:t>
                </a:r>
                <a14:m>
                  <m:oMath xmlns:m="http://schemas.openxmlformats.org/officeDocument/2006/math">
                    <m:r>
                      <a:rPr lang="en-US" altLang="zh-CN" i="1" dirty="0">
                        <a:latin typeface="Cambria Math" panose="02040503050406030204" pitchFamily="18" charset="0"/>
                      </a:rPr>
                      <m:t>𝑈</m:t>
                    </m:r>
                    <m:r>
                      <a:rPr lang="en-US" altLang="zh-CN" i="1" dirty="0">
                        <a:latin typeface="Cambria Math" panose="02040503050406030204" pitchFamily="18" charset="0"/>
                      </a:rPr>
                      <m:t>=</m:t>
                    </m:r>
                    <m:r>
                      <a:rPr lang="en-US" altLang="zh-CN" i="1" dirty="0" err="1">
                        <a:latin typeface="Cambria Math" panose="02040503050406030204" pitchFamily="18" charset="0"/>
                      </a:rPr>
                      <m:t>𝐺𝑔</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𝐺</m:t>
                        </m:r>
                      </m:e>
                      <m:sup>
                        <m:r>
                          <a:rPr lang="en-US" altLang="zh-CN" i="1" dirty="0">
                            <a:latin typeface="Cambria Math" panose="02040503050406030204" pitchFamily="18" charset="0"/>
                          </a:rPr>
                          <m:t>𝑇</m:t>
                        </m:r>
                      </m:sup>
                    </m:sSup>
                  </m:oMath>
                </a14:m>
                <a:endParaRPr lang="en-US" altLang="zh-CN" dirty="0">
                  <a:latin typeface="Gill Sans MT" panose="020B0502020104020203" pitchFamily="34" charset="0"/>
                </a:endParaRPr>
              </a:p>
              <a:p>
                <a:pPr marL="342900" indent="-342900">
                  <a:lnSpc>
                    <a:spcPct val="150000"/>
                  </a:lnSpc>
                  <a:buClr>
                    <a:srgbClr val="6FC4F7"/>
                  </a:buClr>
                  <a:buFont typeface="+mj-lt"/>
                  <a:buAutoNum type="arabicPeriod"/>
                </a:pPr>
                <a:r>
                  <a:rPr lang="zh-CN" altLang="en-US" dirty="0">
                    <a:latin typeface="Gill Sans MT" panose="020B0502020104020203" pitchFamily="34" charset="0"/>
                  </a:rPr>
                  <a:t>第二步就是对输入数据的变换：</a:t>
                </a:r>
                <a14:m>
                  <m:oMath xmlns:m="http://schemas.openxmlformats.org/officeDocument/2006/math">
                    <m:r>
                      <a:rPr lang="en-US" altLang="zh-CN" i="1" dirty="0">
                        <a:latin typeface="Cambria Math" panose="02040503050406030204" pitchFamily="18" charset="0"/>
                      </a:rPr>
                      <m:t>𝑉</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𝐵</m:t>
                        </m:r>
                      </m:e>
                      <m:sup>
                        <m:r>
                          <a:rPr lang="en-US" altLang="zh-CN" i="1" dirty="0">
                            <a:latin typeface="Cambria Math" panose="02040503050406030204" pitchFamily="18" charset="0"/>
                          </a:rPr>
                          <m:t>𝑇</m:t>
                        </m:r>
                      </m:sup>
                    </m:sSup>
                    <m:r>
                      <a:rPr lang="en-US" altLang="zh-CN" i="1" dirty="0" err="1">
                        <a:latin typeface="Cambria Math" panose="02040503050406030204" pitchFamily="18" charset="0"/>
                      </a:rPr>
                      <m:t>𝑑𝐵</m:t>
                    </m:r>
                  </m:oMath>
                </a14:m>
                <a:endParaRPr lang="en-US" altLang="zh-CN" dirty="0">
                  <a:latin typeface="Gill Sans MT" panose="020B0502020104020203" pitchFamily="34" charset="0"/>
                </a:endParaRPr>
              </a:p>
              <a:p>
                <a:pPr marL="342900" indent="-342900">
                  <a:lnSpc>
                    <a:spcPct val="150000"/>
                  </a:lnSpc>
                  <a:buClr>
                    <a:srgbClr val="6FC4F7"/>
                  </a:buClr>
                  <a:buFont typeface="+mj-lt"/>
                  <a:buAutoNum type="arabicPeriod"/>
                </a:pPr>
                <a:r>
                  <a:rPr lang="zh-CN" altLang="en-US" dirty="0">
                    <a:latin typeface="Gill Sans MT" panose="020B0502020104020203" pitchFamily="34" charset="0"/>
                  </a:rPr>
                  <a:t>第三步就是对</a:t>
                </a:r>
                <a:r>
                  <a:rPr lang="en-US" altLang="zh-CN" dirty="0">
                    <a:latin typeface="Gill Sans MT" panose="020B0502020104020203" pitchFamily="34" charset="0"/>
                  </a:rPr>
                  <a:t>M</a:t>
                </a:r>
                <a:r>
                  <a:rPr lang="zh-CN" altLang="en-US" dirty="0">
                    <a:latin typeface="Gill Sans MT" panose="020B0502020104020203" pitchFamily="34" charset="0"/>
                  </a:rPr>
                  <a:t>矩阵的计算：</a:t>
                </a:r>
                <a14:m>
                  <m:oMath xmlns:m="http://schemas.openxmlformats.org/officeDocument/2006/math">
                    <m:r>
                      <a:rPr lang="en-US" altLang="zh-CN" i="1" dirty="0">
                        <a:latin typeface="Cambria Math" panose="02040503050406030204" pitchFamily="18" charset="0"/>
                      </a:rPr>
                      <m:t>𝑀</m:t>
                    </m:r>
                    <m:r>
                      <a:rPr lang="en-US" altLang="zh-CN" i="1" dirty="0">
                        <a:latin typeface="Cambria Math" panose="02040503050406030204" pitchFamily="18" charset="0"/>
                      </a:rPr>
                      <m:t>=</m:t>
                    </m:r>
                    <m:nary>
                      <m:naryPr>
                        <m:chr m:val="∑"/>
                        <m:subHide m:val="on"/>
                        <m:supHide m:val="on"/>
                        <m:ctrlPr>
                          <a:rPr lang="en-US" altLang="zh-CN" i="1" dirty="0">
                            <a:latin typeface="Cambria Math" panose="02040503050406030204" pitchFamily="18" charset="0"/>
                          </a:rPr>
                        </m:ctrlPr>
                      </m:naryPr>
                      <m:sub/>
                      <m:sup/>
                      <m:e>
                        <m:r>
                          <a:rPr lang="en-US" altLang="zh-CN" i="1" dirty="0">
                            <a:latin typeface="Cambria Math" panose="02040503050406030204" pitchFamily="18" charset="0"/>
                          </a:rPr>
                          <m:t>𝑈</m:t>
                        </m:r>
                        <m:r>
                          <a:rPr lang="en-US" altLang="zh-CN" i="1" dirty="0">
                            <a:latin typeface="Cambria Math" panose="02040503050406030204" pitchFamily="18" charset="0"/>
                          </a:rPr>
                          <m:t>⊙</m:t>
                        </m:r>
                        <m:r>
                          <a:rPr lang="en-US" altLang="zh-CN" i="1" dirty="0">
                            <a:latin typeface="Cambria Math" panose="02040503050406030204" pitchFamily="18" charset="0"/>
                          </a:rPr>
                          <m:t>𝑉</m:t>
                        </m:r>
                      </m:e>
                    </m:nary>
                  </m:oMath>
                </a14:m>
                <a:endParaRPr lang="en-US" altLang="zh-CN" dirty="0">
                  <a:latin typeface="Gill Sans MT" panose="020B0502020104020203" pitchFamily="34" charset="0"/>
                </a:endParaRPr>
              </a:p>
              <a:p>
                <a:pPr marL="342900" indent="-342900">
                  <a:lnSpc>
                    <a:spcPct val="150000"/>
                  </a:lnSpc>
                  <a:buClr>
                    <a:srgbClr val="6FC4F7"/>
                  </a:buClr>
                  <a:buFont typeface="+mj-lt"/>
                  <a:buAutoNum type="arabicPeriod"/>
                </a:pPr>
                <a:r>
                  <a:rPr lang="zh-CN" altLang="en-US" dirty="0">
                    <a:latin typeface="Gill Sans MT" panose="020B0502020104020203" pitchFamily="34" charset="0"/>
                  </a:rPr>
                  <a:t>最后一步就是结果的计算：</a:t>
                </a:r>
                <a14:m>
                  <m:oMath xmlns:m="http://schemas.openxmlformats.org/officeDocument/2006/math">
                    <m:r>
                      <a:rPr lang="en-US" altLang="zh-CN" i="1" dirty="0">
                        <a:latin typeface="Cambria Math" panose="02040503050406030204" pitchFamily="18" charset="0"/>
                      </a:rPr>
                      <m:t>𝑌</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𝑇</m:t>
                        </m:r>
                      </m:sup>
                    </m:sSup>
                    <m:r>
                      <a:rPr lang="en-US" altLang="zh-CN" i="1" dirty="0">
                        <a:latin typeface="Cambria Math" panose="02040503050406030204" pitchFamily="18" charset="0"/>
                      </a:rPr>
                      <m:t>𝑀𝐴</m:t>
                    </m:r>
                  </m:oMath>
                </a14:m>
                <a:endParaRPr lang="zh-CN" altLang="en-US" dirty="0">
                  <a:latin typeface="Gill Sans MT" panose="020B0502020104020203" pitchFamily="34" charset="0"/>
                </a:endParaRPr>
              </a:p>
              <a:p>
                <a:endParaRPr lang="zh-CN" altLang="en-US" dirty="0"/>
              </a:p>
            </p:txBody>
          </p:sp>
        </mc:Choice>
        <mc:Fallback xmlns="">
          <p:sp>
            <p:nvSpPr>
              <p:cNvPr id="7" name="内容占位符 6">
                <a:extLst>
                  <a:ext uri="{FF2B5EF4-FFF2-40B4-BE49-F238E27FC236}">
                    <a16:creationId xmlns:a16="http://schemas.microsoft.com/office/drawing/2014/main" id="{3E9038F2-8A14-0C44-8E00-8080C9FFC353}"/>
                  </a:ext>
                </a:extLst>
              </p:cNvPr>
              <p:cNvSpPr>
                <a:spLocks noGrp="1" noRot="1" noChangeAspect="1" noMove="1" noResize="1" noEditPoints="1" noAdjustHandles="1" noChangeArrowheads="1" noChangeShapeType="1" noTextEdit="1"/>
              </p:cNvSpPr>
              <p:nvPr>
                <p:ph sz="half" idx="1"/>
              </p:nvPr>
            </p:nvSpPr>
            <p:spPr>
              <a:xfrm>
                <a:off x="623635" y="1268760"/>
                <a:ext cx="10963473" cy="1944216"/>
              </a:xfrm>
              <a:blipFill>
                <a:blip r:embed="rId2"/>
                <a:stretch>
                  <a:fillRect l="-463" b="-9740"/>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9CF44B8F-4EA6-594D-888F-2F771025BF0A}"/>
              </a:ext>
            </a:extLst>
          </p:cNvPr>
          <p:cNvSpPr>
            <a:spLocks noGrp="1"/>
          </p:cNvSpPr>
          <p:nvPr>
            <p:ph type="title"/>
          </p:nvPr>
        </p:nvSpPr>
        <p:spPr/>
        <p:txBody>
          <a:bodyPr/>
          <a:lstStyle/>
          <a:p>
            <a:r>
              <a:rPr lang="zh-CN" altLang="en-US" dirty="0"/>
              <a:t>实现步骤</a:t>
            </a:r>
          </a:p>
        </p:txBody>
      </p:sp>
      <p:pic>
        <p:nvPicPr>
          <p:cNvPr id="5" name="图片 4">
            <a:extLst>
              <a:ext uri="{FF2B5EF4-FFF2-40B4-BE49-F238E27FC236}">
                <a16:creationId xmlns:a16="http://schemas.microsoft.com/office/drawing/2014/main" id="{514AB413-3754-5D43-8CE2-1F866408A91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5047" y="3356992"/>
            <a:ext cx="10822061" cy="3259779"/>
          </a:xfrm>
          <a:prstGeom prst="rect">
            <a:avLst/>
          </a:prstGeom>
        </p:spPr>
      </p:pic>
    </p:spTree>
    <p:extLst>
      <p:ext uri="{BB962C8B-B14F-4D97-AF65-F5344CB8AC3E}">
        <p14:creationId xmlns:p14="http://schemas.microsoft.com/office/powerpoint/2010/main" val="482793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C8F54C1-75DA-7641-A34A-424FE6FC0640}"/>
              </a:ext>
            </a:extLst>
          </p:cNvPr>
          <p:cNvSpPr>
            <a:spLocks noGrp="1"/>
          </p:cNvSpPr>
          <p:nvPr>
            <p:ph type="title"/>
          </p:nvPr>
        </p:nvSpPr>
        <p:spPr/>
        <p:txBody>
          <a:bodyPr/>
          <a:lstStyle/>
          <a:p>
            <a:r>
              <a:rPr lang="zh-CN" altLang="en-US" dirty="0"/>
              <a:t>实现步骤</a:t>
            </a:r>
          </a:p>
        </p:txBody>
      </p:sp>
      <p:sp>
        <p:nvSpPr>
          <p:cNvPr id="6" name="内容占位符 5">
            <a:extLst>
              <a:ext uri="{FF2B5EF4-FFF2-40B4-BE49-F238E27FC236}">
                <a16:creationId xmlns:a16="http://schemas.microsoft.com/office/drawing/2014/main" id="{BC42DED5-9854-AD40-A566-1FFC5D6C7816}"/>
              </a:ext>
            </a:extLst>
          </p:cNvPr>
          <p:cNvSpPr>
            <a:spLocks noGrp="1"/>
          </p:cNvSpPr>
          <p:nvPr>
            <p:ph sz="half" idx="1"/>
          </p:nvPr>
        </p:nvSpPr>
        <p:spPr>
          <a:xfrm>
            <a:off x="623635" y="1412776"/>
            <a:ext cx="10963473" cy="1512168"/>
          </a:xfrm>
        </p:spPr>
        <p:txBody>
          <a:bodyPr/>
          <a:lstStyle/>
          <a:p>
            <a:pPr>
              <a:lnSpc>
                <a:spcPct val="150000"/>
              </a:lnSpc>
            </a:pPr>
            <a:r>
              <a:rPr lang="zh-CN" altLang="en-US" dirty="0">
                <a:latin typeface="Gill Sans MT" panose="020B0502020104020203" pitchFamily="34" charset="0"/>
              </a:rPr>
              <a:t>对于 </a:t>
            </a:r>
            <a:r>
              <a:rPr lang="en-US" altLang="zh-CN" dirty="0">
                <a:latin typeface="Gill Sans MT" panose="020B0502020104020203" pitchFamily="34" charset="0"/>
              </a:rPr>
              <a:t>weights </a:t>
            </a:r>
            <a:r>
              <a:rPr lang="zh-CN" altLang="en-US" dirty="0">
                <a:latin typeface="Gill Sans MT" panose="020B0502020104020203" pitchFamily="34" charset="0"/>
              </a:rPr>
              <a:t>的转换，首先通过 </a:t>
            </a:r>
            <a:r>
              <a:rPr lang="en-US" altLang="zh-CN" dirty="0">
                <a:latin typeface="Gill Sans MT" panose="020B0502020104020203" pitchFamily="34" charset="0"/>
              </a:rPr>
              <a:t>Winograd </a:t>
            </a:r>
            <a:r>
              <a:rPr lang="zh-CN" altLang="en-US" dirty="0">
                <a:latin typeface="Gill Sans MT" panose="020B0502020104020203" pitchFamily="34" charset="0"/>
              </a:rPr>
              <a:t>变换矩阵 </a:t>
            </a:r>
            <a:r>
              <a:rPr lang="en-US" altLang="zh-CN" dirty="0">
                <a:latin typeface="Gill Sans MT" panose="020B0502020104020203" pitchFamily="34" charset="0"/>
              </a:rPr>
              <a:t>G </a:t>
            </a:r>
            <a:r>
              <a:rPr lang="zh-CN" altLang="en-US" dirty="0">
                <a:latin typeface="Gill Sans MT" panose="020B0502020104020203" pitchFamily="34" charset="0"/>
              </a:rPr>
              <a:t>和 </a:t>
            </a:r>
            <a:r>
              <a:rPr lang="en-US" altLang="zh-CN" dirty="0">
                <a:latin typeface="Gill Sans MT" panose="020B0502020104020203" pitchFamily="34" charset="0"/>
              </a:rPr>
              <a:t>GT </a:t>
            </a:r>
            <a:r>
              <a:rPr lang="zh-CN" altLang="en-US" dirty="0">
                <a:latin typeface="Gill Sans MT" panose="020B0502020104020203" pitchFamily="34" charset="0"/>
              </a:rPr>
              <a:t>分别将 </a:t>
            </a:r>
            <a:r>
              <a:rPr lang="en-US" altLang="zh-CN" dirty="0">
                <a:latin typeface="Gill Sans MT" panose="020B0502020104020203" pitchFamily="34" charset="0"/>
              </a:rPr>
              <a:t>3x3 </a:t>
            </a:r>
            <a:r>
              <a:rPr lang="zh-CN" altLang="en-US" dirty="0">
                <a:latin typeface="Gill Sans MT" panose="020B0502020104020203" pitchFamily="34" charset="0"/>
              </a:rPr>
              <a:t>的 </a:t>
            </a:r>
            <a:r>
              <a:rPr lang="en-US" altLang="zh-CN" dirty="0">
                <a:latin typeface="Gill Sans MT" panose="020B0502020104020203" pitchFamily="34" charset="0"/>
              </a:rPr>
              <a:t>weight </a:t>
            </a:r>
            <a:r>
              <a:rPr lang="zh-CN" altLang="en-US" dirty="0">
                <a:latin typeface="Gill Sans MT" panose="020B0502020104020203" pitchFamily="34" charset="0"/>
              </a:rPr>
              <a:t>转换为 </a:t>
            </a:r>
            <a:r>
              <a:rPr lang="en-US" altLang="zh-CN" dirty="0">
                <a:latin typeface="Gill Sans MT" panose="020B0502020104020203" pitchFamily="34" charset="0"/>
              </a:rPr>
              <a:t>4x4 </a:t>
            </a:r>
            <a:r>
              <a:rPr lang="zh-CN" altLang="en-US" dirty="0">
                <a:latin typeface="Gill Sans MT" panose="020B0502020104020203" pitchFamily="34" charset="0"/>
              </a:rPr>
              <a:t>的矩阵，然后将该矩阵中相同位置的点（如图中蓝色为位置 </a:t>
            </a:r>
            <a:r>
              <a:rPr lang="en-US" altLang="zh-CN" dirty="0">
                <a:latin typeface="Gill Sans MT" panose="020B0502020104020203" pitchFamily="34" charset="0"/>
              </a:rPr>
              <a:t>1 </a:t>
            </a:r>
            <a:r>
              <a:rPr lang="zh-CN" altLang="en-US" dirty="0">
                <a:latin typeface="Gill Sans MT" panose="020B0502020104020203" pitchFamily="34" charset="0"/>
              </a:rPr>
              <a:t>的点）转换为一个 </a:t>
            </a:r>
            <a:r>
              <a:rPr lang="en-US" altLang="zh-CN" dirty="0">
                <a:latin typeface="Gill Sans MT" panose="020B0502020104020203" pitchFamily="34" charset="0"/>
              </a:rPr>
              <a:t>IC*OC </a:t>
            </a:r>
            <a:r>
              <a:rPr lang="zh-CN" altLang="en-US" dirty="0">
                <a:latin typeface="Gill Sans MT" panose="020B0502020104020203" pitchFamily="34" charset="0"/>
              </a:rPr>
              <a:t>的矩阵，最终形成 </a:t>
            </a:r>
            <a:r>
              <a:rPr lang="en-US" altLang="zh-CN" dirty="0">
                <a:latin typeface="Gill Sans MT" panose="020B0502020104020203" pitchFamily="34" charset="0"/>
              </a:rPr>
              <a:t>4x4=16 </a:t>
            </a:r>
            <a:r>
              <a:rPr lang="zh-CN" altLang="en-US" dirty="0">
                <a:latin typeface="Gill Sans MT" panose="020B0502020104020203" pitchFamily="34" charset="0"/>
              </a:rPr>
              <a:t>个转换之后 </a:t>
            </a:r>
            <a:r>
              <a:rPr lang="en-US" altLang="zh-CN" dirty="0">
                <a:latin typeface="Gill Sans MT" panose="020B0502020104020203" pitchFamily="34" charset="0"/>
              </a:rPr>
              <a:t>weights </a:t>
            </a:r>
            <a:r>
              <a:rPr lang="zh-CN" altLang="en-US" dirty="0">
                <a:latin typeface="Gill Sans MT" panose="020B0502020104020203" pitchFamily="34" charset="0"/>
              </a:rPr>
              <a:t>矩阵。</a:t>
            </a:r>
          </a:p>
        </p:txBody>
      </p:sp>
      <p:pic>
        <p:nvPicPr>
          <p:cNvPr id="4" name="图片 3">
            <a:extLst>
              <a:ext uri="{FF2B5EF4-FFF2-40B4-BE49-F238E27FC236}">
                <a16:creationId xmlns:a16="http://schemas.microsoft.com/office/drawing/2014/main" id="{ED438A1D-5042-274F-9F3F-44E0E6F4891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3635" y="3212976"/>
            <a:ext cx="10963473" cy="2756896"/>
          </a:xfrm>
          <a:prstGeom prst="rect">
            <a:avLst/>
          </a:prstGeom>
        </p:spPr>
      </p:pic>
    </p:spTree>
    <p:extLst>
      <p:ext uri="{BB962C8B-B14F-4D97-AF65-F5344CB8AC3E}">
        <p14:creationId xmlns:p14="http://schemas.microsoft.com/office/powerpoint/2010/main" val="1945505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C8F54C1-75DA-7641-A34A-424FE6FC0640}"/>
              </a:ext>
            </a:extLst>
          </p:cNvPr>
          <p:cNvSpPr>
            <a:spLocks noGrp="1"/>
          </p:cNvSpPr>
          <p:nvPr>
            <p:ph type="title"/>
          </p:nvPr>
        </p:nvSpPr>
        <p:spPr/>
        <p:txBody>
          <a:bodyPr/>
          <a:lstStyle/>
          <a:p>
            <a:r>
              <a:rPr lang="zh-CN" altLang="en-US" dirty="0"/>
              <a:t>实现步骤</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C42DED5-9854-AD40-A566-1FFC5D6C7816}"/>
                  </a:ext>
                </a:extLst>
              </p:cNvPr>
              <p:cNvSpPr>
                <a:spLocks noGrp="1"/>
              </p:cNvSpPr>
              <p:nvPr>
                <p:ph sz="half" idx="1"/>
              </p:nvPr>
            </p:nvSpPr>
            <p:spPr>
              <a:xfrm>
                <a:off x="623635" y="1412776"/>
                <a:ext cx="10963473" cy="1512168"/>
              </a:xfrm>
            </p:spPr>
            <p:txBody>
              <a:bodyPr/>
              <a:lstStyle/>
              <a:p>
                <a:pPr>
                  <a:lnSpc>
                    <a:spcPct val="150000"/>
                  </a:lnSpc>
                </a:pPr>
                <a:r>
                  <a:rPr lang="zh-CN" altLang="en-US" dirty="0">
                    <a:latin typeface="Gill Sans MT" panose="020B0502020104020203" pitchFamily="34" charset="0"/>
                  </a:rPr>
                  <a:t>对于 </a:t>
                </a:r>
                <a:r>
                  <a:rPr lang="en-US" altLang="zh-CN" dirty="0">
                    <a:latin typeface="Gill Sans MT" panose="020B0502020104020203" pitchFamily="34" charset="0"/>
                  </a:rPr>
                  <a:t>FeatureMap </a:t>
                </a:r>
                <a:r>
                  <a:rPr lang="zh-CN" altLang="en-US" dirty="0">
                    <a:latin typeface="Gill Sans MT" panose="020B0502020104020203" pitchFamily="34" charset="0"/>
                  </a:rPr>
                  <a:t>的转换，首先将输入 </a:t>
                </a:r>
                <a:r>
                  <a:rPr lang="en-US" altLang="zh-CN" dirty="0">
                    <a:latin typeface="Gill Sans MT" panose="020B0502020104020203" pitchFamily="34" charset="0"/>
                  </a:rPr>
                  <a:t>FeatureMap </a:t>
                </a:r>
                <a:r>
                  <a:rPr lang="zh-CN" altLang="en-US" dirty="0">
                    <a:latin typeface="Gill Sans MT" panose="020B0502020104020203" pitchFamily="34" charset="0"/>
                  </a:rPr>
                  <a:t>按照 </a:t>
                </a:r>
                <a:r>
                  <a:rPr lang="en-US" altLang="zh-CN" dirty="0">
                    <a:latin typeface="Gill Sans MT" panose="020B0502020104020203" pitchFamily="34" charset="0"/>
                  </a:rPr>
                  <a:t>4x4 tile </a:t>
                </a:r>
                <a:r>
                  <a:rPr lang="zh-CN" altLang="en-US" dirty="0">
                    <a:latin typeface="Gill Sans MT" panose="020B0502020104020203" pitchFamily="34" charset="0"/>
                  </a:rPr>
                  <a:t>进行切分，然后将每个 </a:t>
                </a:r>
                <a:r>
                  <a:rPr lang="en-US" altLang="zh-CN" dirty="0">
                    <a:latin typeface="Gill Sans MT" panose="020B0502020104020203" pitchFamily="34" charset="0"/>
                  </a:rPr>
                  <a:t>tile </a:t>
                </a:r>
                <a:r>
                  <a:rPr lang="zh-CN" altLang="en-US" dirty="0">
                    <a:latin typeface="Gill Sans MT" panose="020B0502020104020203" pitchFamily="34" charset="0"/>
                  </a:rPr>
                  <a:t>通过 </a:t>
                </a:r>
                <a14:m>
                  <m:oMath xmlns:m="http://schemas.openxmlformats.org/officeDocument/2006/math">
                    <m:r>
                      <a:rPr lang="en-US" altLang="zh-CN" i="1" dirty="0" smtClean="0">
                        <a:latin typeface="Cambria Math" panose="02040503050406030204" pitchFamily="18" charset="0"/>
                      </a:rPr>
                      <m:t>𝐵</m:t>
                    </m:r>
                  </m:oMath>
                </a14:m>
                <a:r>
                  <a:rPr lang="en-US" altLang="zh-CN" dirty="0">
                    <a:latin typeface="Gill Sans MT" panose="020B0502020104020203" pitchFamily="34" charset="0"/>
                  </a:rPr>
                  <a:t> </a:t>
                </a:r>
                <a:r>
                  <a:rPr lang="zh-CN" altLang="en-US" dirty="0">
                    <a:latin typeface="Gill Sans MT" panose="020B0502020104020203" pitchFamily="34" charset="0"/>
                  </a:rPr>
                  <a:t>和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𝐵</m:t>
                        </m:r>
                      </m:e>
                      <m:sup>
                        <m:r>
                          <a:rPr lang="en-US" altLang="zh-CN" i="1" dirty="0">
                            <a:latin typeface="Cambria Math" panose="02040503050406030204" pitchFamily="18" charset="0"/>
                          </a:rPr>
                          <m:t>𝑇</m:t>
                        </m:r>
                      </m:sup>
                    </m:sSup>
                  </m:oMath>
                </a14:m>
                <a:r>
                  <a:rPr lang="en-US" altLang="zh-CN" dirty="0">
                    <a:latin typeface="Gill Sans MT" panose="020B0502020104020203" pitchFamily="34" charset="0"/>
                  </a:rPr>
                  <a:t> </a:t>
                </a:r>
                <a:r>
                  <a:rPr lang="zh-CN" altLang="en-US" dirty="0">
                    <a:latin typeface="Gill Sans MT" panose="020B0502020104020203" pitchFamily="34" charset="0"/>
                  </a:rPr>
                  <a:t>转换为 </a:t>
                </a:r>
                <a:r>
                  <a:rPr lang="en-US" altLang="zh-CN" dirty="0">
                    <a:latin typeface="Gill Sans MT" panose="020B0502020104020203" pitchFamily="34" charset="0"/>
                  </a:rPr>
                  <a:t>4x4 </a:t>
                </a:r>
                <a:r>
                  <a:rPr lang="zh-CN" altLang="en-US" dirty="0">
                    <a:latin typeface="Gill Sans MT" panose="020B0502020104020203" pitchFamily="34" charset="0"/>
                  </a:rPr>
                  <a:t>的矩阵，矩阵 </a:t>
                </a:r>
                <a14:m>
                  <m:oMath xmlns:m="http://schemas.openxmlformats.org/officeDocument/2006/math">
                    <m:r>
                      <a:rPr lang="en-US" altLang="zh-CN" i="1" dirty="0" smtClean="0">
                        <a:latin typeface="Cambria Math" panose="02040503050406030204" pitchFamily="18" charset="0"/>
                      </a:rPr>
                      <m:t>𝐵</m:t>
                    </m:r>
                  </m:oMath>
                </a14:m>
                <a:r>
                  <a:rPr lang="en-US" altLang="zh-CN" dirty="0">
                    <a:latin typeface="Gill Sans MT" panose="020B0502020104020203" pitchFamily="34" charset="0"/>
                  </a:rPr>
                  <a:t> </a:t>
                </a:r>
                <a:r>
                  <a:rPr lang="zh-CN" altLang="en-US" dirty="0">
                    <a:latin typeface="Gill Sans MT" panose="020B0502020104020203" pitchFamily="34" charset="0"/>
                  </a:rPr>
                  <a:t>和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𝐵</m:t>
                        </m:r>
                      </m:e>
                      <m:sup>
                        <m:r>
                          <a:rPr lang="en-US" altLang="zh-CN" i="1" dirty="0">
                            <a:latin typeface="Cambria Math" panose="02040503050406030204" pitchFamily="18" charset="0"/>
                          </a:rPr>
                          <m:t>𝑇</m:t>
                        </m:r>
                      </m:sup>
                    </m:sSup>
                  </m:oMath>
                </a14:m>
                <a:r>
                  <a:rPr lang="en-US" altLang="zh-CN" dirty="0">
                    <a:latin typeface="Gill Sans MT" panose="020B0502020104020203" pitchFamily="34" charset="0"/>
                  </a:rPr>
                  <a:t> </a:t>
                </a:r>
                <a:r>
                  <a:rPr lang="zh-CN" altLang="en-US" dirty="0">
                    <a:latin typeface="Gill Sans MT" panose="020B0502020104020203" pitchFamily="34" charset="0"/>
                  </a:rPr>
                  <a:t>为 </a:t>
                </a:r>
                <a:r>
                  <a:rPr lang="en-US" altLang="zh-CN" dirty="0">
                    <a:latin typeface="Gill Sans MT" panose="020B0502020104020203" pitchFamily="34" charset="0"/>
                  </a:rPr>
                  <a:t>FeatureMap </a:t>
                </a:r>
                <a:r>
                  <a:rPr lang="zh-CN" altLang="en-US" dirty="0">
                    <a:latin typeface="Gill Sans MT" panose="020B0502020104020203" pitchFamily="34" charset="0"/>
                  </a:rPr>
                  <a:t>对应的 </a:t>
                </a:r>
                <a:r>
                  <a:rPr lang="en-US" altLang="zh-CN" dirty="0">
                    <a:latin typeface="Gill Sans MT" panose="020B0502020104020203" pitchFamily="34" charset="0"/>
                  </a:rPr>
                  <a:t>Winograd </a:t>
                </a:r>
                <a:r>
                  <a:rPr lang="zh-CN" altLang="en-US" dirty="0">
                    <a:latin typeface="Gill Sans MT" panose="020B0502020104020203" pitchFamily="34" charset="0"/>
                  </a:rPr>
                  <a:t>变换矩阵，然后进行与 </a:t>
                </a:r>
                <a:r>
                  <a:rPr lang="en-US" altLang="zh-CN" dirty="0">
                    <a:latin typeface="Gill Sans MT" panose="020B0502020104020203" pitchFamily="34" charset="0"/>
                  </a:rPr>
                  <a:t>weight </a:t>
                </a:r>
                <a:r>
                  <a:rPr lang="zh-CN" altLang="en-US" dirty="0">
                    <a:latin typeface="Gill Sans MT" panose="020B0502020104020203" pitchFamily="34" charset="0"/>
                  </a:rPr>
                  <a:t>处理，转换为 </a:t>
                </a:r>
                <a:r>
                  <a:rPr lang="en-US" altLang="zh-CN" dirty="0">
                    <a:latin typeface="Gill Sans MT" panose="020B0502020104020203" pitchFamily="34" charset="0"/>
                  </a:rPr>
                  <a:t>16 </a:t>
                </a:r>
                <a:r>
                  <a:rPr lang="zh-CN" altLang="en-US" dirty="0">
                    <a:latin typeface="Gill Sans MT" panose="020B0502020104020203" pitchFamily="34" charset="0"/>
                  </a:rPr>
                  <a:t>个 </a:t>
                </a:r>
                <a:r>
                  <a:rPr lang="en-US" altLang="zh-CN" dirty="0">
                    <a:latin typeface="Gill Sans MT" panose="020B0502020104020203" pitchFamily="34" charset="0"/>
                  </a:rPr>
                  <a:t>nr</a:t>
                </a:r>
                <a:r>
                  <a:rPr lang="zh-CN" altLang="en-US" dirty="0">
                    <a:latin typeface="Gill Sans MT" panose="020B0502020104020203" pitchFamily="34" charset="0"/>
                  </a:rPr>
                  <a:t> </a:t>
                </a:r>
                <a:r>
                  <a:rPr lang="en-US" altLang="zh-CN" dirty="0">
                    <a:latin typeface="Gill Sans MT" panose="020B0502020104020203" pitchFamily="34" charset="0"/>
                  </a:rPr>
                  <a:t>tiles</a:t>
                </a:r>
                <a:r>
                  <a:rPr lang="zh-CN" altLang="en-US" dirty="0">
                    <a:latin typeface="Gill Sans MT" panose="020B0502020104020203" pitchFamily="34" charset="0"/>
                  </a:rPr>
                  <a:t> </a:t>
                </a:r>
                <a:r>
                  <a:rPr lang="en-US" altLang="zh-CN" dirty="0">
                    <a:latin typeface="Gill Sans MT" panose="020B0502020104020203" pitchFamily="34" charset="0"/>
                  </a:rPr>
                  <a:t>*</a:t>
                </a:r>
                <a:r>
                  <a:rPr lang="zh-CN" altLang="en-US" dirty="0">
                    <a:latin typeface="Gill Sans MT" panose="020B0502020104020203" pitchFamily="34" charset="0"/>
                  </a:rPr>
                  <a:t> </a:t>
                </a:r>
                <a:r>
                  <a:rPr lang="en-US" altLang="zh-CN" dirty="0">
                    <a:latin typeface="Gill Sans MT" panose="020B0502020104020203" pitchFamily="34" charset="0"/>
                  </a:rPr>
                  <a:t>IC </a:t>
                </a:r>
                <a:r>
                  <a:rPr lang="zh-CN" altLang="en-US" dirty="0">
                    <a:latin typeface="Gill Sans MT" panose="020B0502020104020203" pitchFamily="34" charset="0"/>
                  </a:rPr>
                  <a:t>的 </a:t>
                </a:r>
                <a:r>
                  <a:rPr lang="en-US" altLang="zh-CN" dirty="0">
                    <a:latin typeface="Gill Sans MT" panose="020B0502020104020203" pitchFamily="34" charset="0"/>
                  </a:rPr>
                  <a:t>FeatureMap </a:t>
                </a:r>
                <a:r>
                  <a:rPr lang="zh-CN" altLang="en-US" dirty="0">
                    <a:latin typeface="Gill Sans MT" panose="020B0502020104020203" pitchFamily="34" charset="0"/>
                  </a:rPr>
                  <a:t>矩阵。</a:t>
                </a:r>
              </a:p>
            </p:txBody>
          </p:sp>
        </mc:Choice>
        <mc:Fallback xmlns="">
          <p:sp>
            <p:nvSpPr>
              <p:cNvPr id="6" name="内容占位符 5">
                <a:extLst>
                  <a:ext uri="{FF2B5EF4-FFF2-40B4-BE49-F238E27FC236}">
                    <a16:creationId xmlns:a16="http://schemas.microsoft.com/office/drawing/2014/main" id="{BC42DED5-9854-AD40-A566-1FFC5D6C7816}"/>
                  </a:ext>
                </a:extLst>
              </p:cNvPr>
              <p:cNvSpPr>
                <a:spLocks noGrp="1" noRot="1" noChangeAspect="1" noMove="1" noResize="1" noEditPoints="1" noAdjustHandles="1" noChangeArrowheads="1" noChangeShapeType="1" noTextEdit="1"/>
              </p:cNvSpPr>
              <p:nvPr>
                <p:ph sz="half" idx="1"/>
              </p:nvPr>
            </p:nvSpPr>
            <p:spPr>
              <a:xfrm>
                <a:off x="623635" y="1412776"/>
                <a:ext cx="10963473" cy="1512168"/>
              </a:xfrm>
              <a:blipFill>
                <a:blip r:embed="rId2"/>
                <a:stretch>
                  <a:fillRect l="-46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829D210-B52A-014D-816E-2E992EAE0A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7888" y="3429000"/>
            <a:ext cx="11354966" cy="2376872"/>
          </a:xfrm>
          <a:prstGeom prst="rect">
            <a:avLst/>
          </a:prstGeom>
        </p:spPr>
      </p:pic>
    </p:spTree>
    <p:extLst>
      <p:ext uri="{BB962C8B-B14F-4D97-AF65-F5344CB8AC3E}">
        <p14:creationId xmlns:p14="http://schemas.microsoft.com/office/powerpoint/2010/main" val="172803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C8F54C1-75DA-7641-A34A-424FE6FC0640}"/>
              </a:ext>
            </a:extLst>
          </p:cNvPr>
          <p:cNvSpPr>
            <a:spLocks noGrp="1"/>
          </p:cNvSpPr>
          <p:nvPr>
            <p:ph type="title"/>
          </p:nvPr>
        </p:nvSpPr>
        <p:spPr/>
        <p:txBody>
          <a:bodyPr/>
          <a:lstStyle/>
          <a:p>
            <a:r>
              <a:rPr lang="zh-CN" altLang="en-US" dirty="0"/>
              <a:t>实现步骤</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C42DED5-9854-AD40-A566-1FFC5D6C7816}"/>
                  </a:ext>
                </a:extLst>
              </p:cNvPr>
              <p:cNvSpPr>
                <a:spLocks noGrp="1"/>
              </p:cNvSpPr>
              <p:nvPr>
                <p:ph sz="half" idx="1"/>
              </p:nvPr>
            </p:nvSpPr>
            <p:spPr>
              <a:xfrm>
                <a:off x="623635" y="1268760"/>
                <a:ext cx="10963473" cy="1512168"/>
              </a:xfrm>
            </p:spPr>
            <p:txBody>
              <a:bodyPr/>
              <a:lstStyle/>
              <a:p>
                <a:pPr>
                  <a:lnSpc>
                    <a:spcPct val="150000"/>
                  </a:lnSpc>
                </a:pPr>
                <a:r>
                  <a:rPr lang="zh-CN" altLang="en-US" dirty="0">
                    <a:latin typeface="Gill Sans MT" panose="020B0502020104020203" pitchFamily="34" charset="0"/>
                  </a:rPr>
                  <a:t>将上述转换矩阵矩阵乘，得到 </a:t>
                </a:r>
                <a:r>
                  <a:rPr lang="en-US" altLang="zh-CN" dirty="0">
                    <a:latin typeface="Gill Sans MT" panose="020B0502020104020203" pitchFamily="34" charset="0"/>
                  </a:rPr>
                  <a:t>16 </a:t>
                </a:r>
                <a:r>
                  <a:rPr lang="zh-CN" altLang="en-US" dirty="0">
                    <a:latin typeface="Gill Sans MT" panose="020B0502020104020203" pitchFamily="34" charset="0"/>
                  </a:rPr>
                  <a:t>个 </a:t>
                </a:r>
                <a:r>
                  <a:rPr lang="en-US" altLang="zh-CN" dirty="0">
                    <a:latin typeface="Gill Sans MT" panose="020B0502020104020203" pitchFamily="34" charset="0"/>
                  </a:rPr>
                  <a:t>nr</a:t>
                </a:r>
                <a:r>
                  <a:rPr lang="zh-CN" altLang="en-US" dirty="0">
                    <a:latin typeface="Gill Sans MT" panose="020B0502020104020203" pitchFamily="34" charset="0"/>
                  </a:rPr>
                  <a:t> </a:t>
                </a:r>
                <a:r>
                  <a:rPr lang="en-US" altLang="zh-CN" dirty="0">
                    <a:latin typeface="Gill Sans MT" panose="020B0502020104020203" pitchFamily="34" charset="0"/>
                  </a:rPr>
                  <a:t>tiles</a:t>
                </a:r>
                <a:r>
                  <a:rPr lang="zh-CN" altLang="en-US" dirty="0">
                    <a:latin typeface="Gill Sans MT" panose="020B0502020104020203" pitchFamily="34" charset="0"/>
                  </a:rPr>
                  <a:t> </a:t>
                </a:r>
                <a:r>
                  <a:rPr lang="en-US" altLang="zh-CN" dirty="0">
                    <a:latin typeface="Gill Sans MT" panose="020B0502020104020203" pitchFamily="34" charset="0"/>
                  </a:rPr>
                  <a:t>*</a:t>
                </a:r>
                <a:r>
                  <a:rPr lang="zh-CN" altLang="en-US" dirty="0">
                    <a:latin typeface="Gill Sans MT" panose="020B0502020104020203" pitchFamily="34" charset="0"/>
                  </a:rPr>
                  <a:t> </a:t>
                </a:r>
                <a:r>
                  <a:rPr lang="en-US" altLang="zh-CN" dirty="0">
                    <a:latin typeface="Gill Sans MT" panose="020B0502020104020203" pitchFamily="34" charset="0"/>
                  </a:rPr>
                  <a:t>OC </a:t>
                </a:r>
                <a:r>
                  <a:rPr lang="zh-CN" altLang="en-US" dirty="0">
                    <a:latin typeface="Gill Sans MT" panose="020B0502020104020203" pitchFamily="34" charset="0"/>
                  </a:rPr>
                  <a:t>矩阵，然后将相同位置的 </a:t>
                </a:r>
                <a:r>
                  <a:rPr lang="en-US" altLang="zh-CN" dirty="0">
                    <a:latin typeface="Gill Sans MT" panose="020B0502020104020203" pitchFamily="34" charset="0"/>
                  </a:rPr>
                  <a:t>16 </a:t>
                </a:r>
                <a:r>
                  <a:rPr lang="zh-CN" altLang="en-US" dirty="0">
                    <a:latin typeface="Gill Sans MT" panose="020B0502020104020203" pitchFamily="34" charset="0"/>
                  </a:rPr>
                  <a:t>个点转换为 </a:t>
                </a:r>
                <a:r>
                  <a:rPr lang="en-US" altLang="zh-CN" dirty="0">
                    <a:latin typeface="Gill Sans MT" panose="020B0502020104020203" pitchFamily="34" charset="0"/>
                  </a:rPr>
                  <a:t>nr</a:t>
                </a:r>
                <a:r>
                  <a:rPr lang="zh-CN" altLang="en-US" dirty="0">
                    <a:latin typeface="Gill Sans MT" panose="020B0502020104020203" pitchFamily="34" charset="0"/>
                  </a:rPr>
                  <a:t> </a:t>
                </a:r>
                <a:r>
                  <a:rPr lang="en-US" altLang="zh-CN" dirty="0">
                    <a:latin typeface="Gill Sans MT" panose="020B0502020104020203" pitchFamily="34" charset="0"/>
                  </a:rPr>
                  <a:t>tiles</a:t>
                </a:r>
                <a:r>
                  <a:rPr lang="zh-CN" altLang="en-US" dirty="0">
                    <a:latin typeface="Gill Sans MT" panose="020B0502020104020203" pitchFamily="34" charset="0"/>
                  </a:rPr>
                  <a:t> </a:t>
                </a:r>
                <a:r>
                  <a:rPr lang="en-US" altLang="zh-CN" dirty="0">
                    <a:latin typeface="Gill Sans MT" panose="020B0502020104020203" pitchFamily="34" charset="0"/>
                  </a:rPr>
                  <a:t>*</a:t>
                </a:r>
                <a:r>
                  <a:rPr lang="zh-CN" altLang="en-US" dirty="0">
                    <a:latin typeface="Gill Sans MT" panose="020B0502020104020203" pitchFamily="34" charset="0"/>
                  </a:rPr>
                  <a:t> </a:t>
                </a:r>
                <a:r>
                  <a:rPr lang="en-US" altLang="zh-CN" dirty="0">
                    <a:latin typeface="Gill Sans MT" panose="020B0502020104020203" pitchFamily="34" charset="0"/>
                  </a:rPr>
                  <a:t>OC </a:t>
                </a:r>
                <a:r>
                  <a:rPr lang="zh-CN" altLang="en-US" dirty="0">
                    <a:latin typeface="Gill Sans MT" panose="020B0502020104020203" pitchFamily="34" charset="0"/>
                  </a:rPr>
                  <a:t>个 </a:t>
                </a:r>
                <a:r>
                  <a:rPr lang="en-US" altLang="zh-CN" dirty="0">
                    <a:latin typeface="Gill Sans MT" panose="020B0502020104020203" pitchFamily="34" charset="0"/>
                  </a:rPr>
                  <a:t>4x4 </a:t>
                </a:r>
                <a:r>
                  <a:rPr lang="zh-CN" altLang="en-US" dirty="0">
                    <a:latin typeface="Gill Sans MT" panose="020B0502020104020203" pitchFamily="34" charset="0"/>
                  </a:rPr>
                  <a:t>矩阵，再使用输出的 </a:t>
                </a:r>
                <a:r>
                  <a:rPr lang="en-US" altLang="zh-CN" dirty="0">
                    <a:latin typeface="Gill Sans MT" panose="020B0502020104020203" pitchFamily="34" charset="0"/>
                  </a:rPr>
                  <a:t>Winograd </a:t>
                </a:r>
                <a:r>
                  <a:rPr lang="zh-CN" altLang="en-US" dirty="0">
                    <a:latin typeface="Gill Sans MT" panose="020B0502020104020203" pitchFamily="34" charset="0"/>
                  </a:rPr>
                  <a:t>变换矩阵 </a:t>
                </a:r>
                <a14:m>
                  <m:oMath xmlns:m="http://schemas.openxmlformats.org/officeDocument/2006/math">
                    <m:r>
                      <a:rPr lang="en-US" altLang="zh-CN" i="1" dirty="0" smtClean="0">
                        <a:latin typeface="Cambria Math" panose="02040503050406030204" pitchFamily="18" charset="0"/>
                      </a:rPr>
                      <m:t>𝐴</m:t>
                    </m:r>
                  </m:oMath>
                </a14:m>
                <a:r>
                  <a:rPr lang="en-US" altLang="zh-CN" dirty="0">
                    <a:latin typeface="Gill Sans MT" panose="020B0502020104020203" pitchFamily="34" charset="0"/>
                  </a:rPr>
                  <a:t> </a:t>
                </a:r>
                <a:r>
                  <a:rPr lang="zh-CN" altLang="en-US" dirty="0">
                    <a:latin typeface="Gill Sans MT" panose="020B0502020104020203" pitchFamily="34" charset="0"/>
                  </a:rPr>
                  <a:t>和 </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𝑇</m:t>
                        </m:r>
                      </m:sup>
                    </m:sSup>
                  </m:oMath>
                </a14:m>
                <a:r>
                  <a:rPr lang="en-US" altLang="zh-CN" dirty="0">
                    <a:latin typeface="Gill Sans MT" panose="020B0502020104020203" pitchFamily="34" charset="0"/>
                  </a:rPr>
                  <a:t> </a:t>
                </a:r>
                <a:r>
                  <a:rPr lang="zh-CN" altLang="en-US" dirty="0">
                    <a:latin typeface="Gill Sans MT" panose="020B0502020104020203" pitchFamily="34" charset="0"/>
                  </a:rPr>
                  <a:t>将这些 </a:t>
                </a:r>
                <a:r>
                  <a:rPr lang="en-US" altLang="zh-CN" dirty="0">
                    <a:latin typeface="Gill Sans MT" panose="020B0502020104020203" pitchFamily="34" charset="0"/>
                  </a:rPr>
                  <a:t>4x4 </a:t>
                </a:r>
                <a:r>
                  <a:rPr lang="zh-CN" altLang="en-US" dirty="0">
                    <a:latin typeface="Gill Sans MT" panose="020B0502020104020203" pitchFamily="34" charset="0"/>
                  </a:rPr>
                  <a:t>的矩阵转换为 </a:t>
                </a:r>
                <a:r>
                  <a:rPr lang="en-US" altLang="zh-CN" dirty="0">
                    <a:latin typeface="Gill Sans MT" panose="020B0502020104020203" pitchFamily="34" charset="0"/>
                  </a:rPr>
                  <a:t>2x2 </a:t>
                </a:r>
                <a:r>
                  <a:rPr lang="zh-CN" altLang="en-US" dirty="0">
                    <a:latin typeface="Gill Sans MT" panose="020B0502020104020203" pitchFamily="34" charset="0"/>
                  </a:rPr>
                  <a:t>的输出矩阵，最后将这些矩阵写回输出矩阵中就可以得到 </a:t>
                </a:r>
                <a:r>
                  <a:rPr lang="en-US" altLang="zh-CN" dirty="0">
                    <a:latin typeface="Gill Sans MT" panose="020B0502020104020203" pitchFamily="34" charset="0"/>
                  </a:rPr>
                  <a:t>Winograd </a:t>
                </a:r>
                <a:r>
                  <a:rPr lang="zh-CN" altLang="en-US" dirty="0">
                    <a:latin typeface="Gill Sans MT" panose="020B0502020104020203" pitchFamily="34" charset="0"/>
                  </a:rPr>
                  <a:t>卷积的最终结果。</a:t>
                </a:r>
              </a:p>
            </p:txBody>
          </p:sp>
        </mc:Choice>
        <mc:Fallback xmlns="">
          <p:sp>
            <p:nvSpPr>
              <p:cNvPr id="6" name="内容占位符 5">
                <a:extLst>
                  <a:ext uri="{FF2B5EF4-FFF2-40B4-BE49-F238E27FC236}">
                    <a16:creationId xmlns:a16="http://schemas.microsoft.com/office/drawing/2014/main" id="{BC42DED5-9854-AD40-A566-1FFC5D6C7816}"/>
                  </a:ext>
                </a:extLst>
              </p:cNvPr>
              <p:cNvSpPr>
                <a:spLocks noGrp="1" noRot="1" noChangeAspect="1" noMove="1" noResize="1" noEditPoints="1" noAdjustHandles="1" noChangeArrowheads="1" noChangeShapeType="1" noTextEdit="1"/>
              </p:cNvSpPr>
              <p:nvPr>
                <p:ph sz="half" idx="1"/>
              </p:nvPr>
            </p:nvSpPr>
            <p:spPr>
              <a:xfrm>
                <a:off x="623635" y="1268760"/>
                <a:ext cx="10963473" cy="1512168"/>
              </a:xfrm>
              <a:blipFill>
                <a:blip r:embed="rId2"/>
                <a:stretch>
                  <a:fillRect l="-46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C4F539B3-DE11-6B41-9395-348C6F3124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49909" y="2996952"/>
            <a:ext cx="8463573" cy="3546003"/>
          </a:xfrm>
          <a:prstGeom prst="rect">
            <a:avLst/>
          </a:prstGeom>
        </p:spPr>
      </p:pic>
    </p:spTree>
    <p:extLst>
      <p:ext uri="{BB962C8B-B14F-4D97-AF65-F5344CB8AC3E}">
        <p14:creationId xmlns:p14="http://schemas.microsoft.com/office/powerpoint/2010/main" val="1694288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en-US" altLang="zh-CN" sz="9600" dirty="0">
                <a:solidFill>
                  <a:srgbClr val="C00000"/>
                </a:solidFill>
                <a:latin typeface="Futura Medium" panose="020B0602020204020303" pitchFamily="34" charset="-79"/>
                <a:cs typeface="Futura Medium" panose="020B0602020204020303" pitchFamily="34" charset="-79"/>
              </a:rPr>
              <a:t>Winograd</a:t>
            </a:r>
          </a:p>
          <a:p>
            <a:pPr algn="ctr">
              <a:lnSpc>
                <a:spcPct val="130000"/>
              </a:lnSpc>
            </a:pPr>
            <a:r>
              <a:rPr lang="zh-CN" altLang="en-US" sz="9600" dirty="0">
                <a:solidFill>
                  <a:srgbClr val="C00000"/>
                </a:solidFill>
                <a:latin typeface="Futura Medium" panose="020B0602020204020303" pitchFamily="34" charset="-79"/>
                <a:cs typeface="Futura Medium" panose="020B0602020204020303" pitchFamily="34" charset="-79"/>
              </a:rPr>
              <a:t>回顾与思考</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67224157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7D6FAA-D152-8E43-9E4C-DC99C35CB1FA}"/>
              </a:ext>
            </a:extLst>
          </p:cNvPr>
          <p:cNvSpPr>
            <a:spLocks noGrp="1"/>
          </p:cNvSpPr>
          <p:nvPr>
            <p:ph type="title"/>
          </p:nvPr>
        </p:nvSpPr>
        <p:spPr/>
        <p:txBody>
          <a:bodyPr/>
          <a:lstStyle/>
          <a:p>
            <a:r>
              <a:rPr lang="zh-CN" altLang="en-US" dirty="0"/>
              <a:t>实现约束与缺点</a:t>
            </a:r>
          </a:p>
        </p:txBody>
      </p:sp>
      <p:sp>
        <p:nvSpPr>
          <p:cNvPr id="6" name="内容占位符 5">
            <a:extLst>
              <a:ext uri="{FF2B5EF4-FFF2-40B4-BE49-F238E27FC236}">
                <a16:creationId xmlns:a16="http://schemas.microsoft.com/office/drawing/2014/main" id="{A25084FC-4D70-7542-8551-6C769AB2586B}"/>
              </a:ext>
            </a:extLst>
          </p:cNvPr>
          <p:cNvSpPr>
            <a:spLocks noGrp="1"/>
          </p:cNvSpPr>
          <p:nvPr>
            <p:ph sz="half" idx="1"/>
          </p:nvPr>
        </p:nvSpPr>
        <p:spPr/>
        <p:txBody>
          <a:bodyPr/>
          <a:lstStyle/>
          <a:p>
            <a:pPr marL="457200" indent="-457200">
              <a:lnSpc>
                <a:spcPct val="150000"/>
              </a:lnSpc>
              <a:buFont typeface="+mj-lt"/>
              <a:buAutoNum type="arabicPeriod"/>
            </a:pPr>
            <a:r>
              <a:rPr lang="en-US" altLang="zh-CN" dirty="0">
                <a:latin typeface="Gill Sans MT" panose="020B0502020104020203" pitchFamily="34" charset="0"/>
              </a:rPr>
              <a:t>Winograd</a:t>
            </a:r>
            <a:r>
              <a:rPr lang="zh-CN" altLang="en-US" dirty="0">
                <a:latin typeface="Gill Sans MT" panose="020B0502020104020203" pitchFamily="34" charset="0"/>
              </a:rPr>
              <a:t> 计算单个小局部二维卷积的方法，这种算法不能将其直接应用在卷积网络的计算中，否则产生的辅助矩阵规模太大，会影响实际的效果；</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不同规模的卷积需要不同规模的辅助矩阵，实时计算出这些辅助矩阵不现实，如果都存储起来会导致规模膨胀。</a:t>
            </a:r>
            <a:endParaRPr lang="en-US" altLang="zh-CN" dirty="0">
              <a:latin typeface="Gill Sans MT" panose="020B0502020104020203" pitchFamily="34" charset="0"/>
            </a:endParaRPr>
          </a:p>
          <a:p>
            <a:pPr marL="457200" indent="-457200">
              <a:lnSpc>
                <a:spcPct val="150000"/>
              </a:lnSpc>
              <a:buFont typeface="+mj-lt"/>
              <a:buAutoNum type="arabicPeriod"/>
            </a:pPr>
            <a:r>
              <a:rPr lang="en-US" altLang="zh-CN" dirty="0">
                <a:latin typeface="Gill Sans MT" panose="020B0502020104020203" pitchFamily="34" charset="0"/>
              </a:rPr>
              <a:t>Winograd </a:t>
            </a:r>
            <a:r>
              <a:rPr lang="zh-CN" altLang="en-US" dirty="0">
                <a:latin typeface="Gill Sans MT" panose="020B0502020104020203" pitchFamily="34" charset="0"/>
              </a:rPr>
              <a:t>算法通过减少乘法次数来实现提速，但是加法的数量会相应增加，同时需要额外的转换计算以及存储转换矩阵，随着卷积核和分块的尺寸增大，就需要考虑加法、转换计算和 存储的代价，而且 </a:t>
            </a:r>
            <a:r>
              <a:rPr lang="en-US" altLang="zh-CN" dirty="0">
                <a:latin typeface="Gill Sans MT" panose="020B0502020104020203" pitchFamily="34" charset="0"/>
              </a:rPr>
              <a:t>tile </a:t>
            </a:r>
            <a:r>
              <a:rPr lang="zh-CN" altLang="en-US" dirty="0">
                <a:latin typeface="Gill Sans MT" panose="020B0502020104020203" pitchFamily="34" charset="0"/>
              </a:rPr>
              <a:t>越大，转换矩阵越大，计算精度的损失会进一步增加，所以 </a:t>
            </a:r>
            <a:r>
              <a:rPr lang="en-US" altLang="zh-CN" dirty="0">
                <a:latin typeface="Gill Sans MT" panose="020B0502020104020203" pitchFamily="34" charset="0"/>
              </a:rPr>
              <a:t>Winograd</a:t>
            </a:r>
            <a:r>
              <a:rPr lang="zh-CN" altLang="en-US" dirty="0">
                <a:latin typeface="Gill Sans MT" panose="020B0502020104020203" pitchFamily="34" charset="0"/>
              </a:rPr>
              <a:t> 只适用于较小的卷积核和</a:t>
            </a:r>
            <a:r>
              <a:rPr lang="en-US" altLang="zh-CN" dirty="0">
                <a:latin typeface="Gill Sans MT" panose="020B0502020104020203" pitchFamily="34" charset="0"/>
              </a:rPr>
              <a:t>tile</a:t>
            </a:r>
            <a:r>
              <a:rPr lang="zh-CN" altLang="en-US" dirty="0">
                <a:latin typeface="Gill Sans MT" panose="020B0502020104020203" pitchFamily="34" charset="0"/>
              </a:rPr>
              <a:t>。</a:t>
            </a:r>
            <a:endParaRPr lang="en-US" altLang="zh-CN" dirty="0">
              <a:latin typeface="Gill Sans MT" panose="020B0502020104020203" pitchFamily="34" charset="0"/>
            </a:endParaRPr>
          </a:p>
          <a:p>
            <a:pPr marL="457200" indent="-457200">
              <a:lnSpc>
                <a:spcPct val="150000"/>
              </a:lnSpc>
              <a:buFont typeface="+mj-lt"/>
              <a:buAutoNum type="arabicPeriod"/>
            </a:pPr>
            <a:endParaRPr lang="en-US" altLang="zh-CN" dirty="0">
              <a:latin typeface="Gill Sans MT" panose="020B0502020104020203" pitchFamily="34" charset="0"/>
            </a:endParaRPr>
          </a:p>
        </p:txBody>
      </p:sp>
    </p:spTree>
    <p:extLst>
      <p:ext uri="{BB962C8B-B14F-4D97-AF65-F5344CB8AC3E}">
        <p14:creationId xmlns:p14="http://schemas.microsoft.com/office/powerpoint/2010/main" val="3915847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FB77A6A-D587-6C48-8149-1477CC33E007}"/>
              </a:ext>
            </a:extLst>
          </p:cNvPr>
          <p:cNvSpPr>
            <a:spLocks noGrp="1"/>
          </p:cNvSpPr>
          <p:nvPr>
            <p:ph type="title"/>
          </p:nvPr>
        </p:nvSpPr>
        <p:spPr/>
        <p:txBody>
          <a:bodyPr/>
          <a:lstStyle/>
          <a:p>
            <a:r>
              <a:rPr lang="zh-CN" altLang="en-US" dirty="0"/>
              <a:t>实现约束</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86057EFD-7DA6-974F-A221-99DAF3907361}"/>
                  </a:ext>
                </a:extLst>
              </p:cNvPr>
              <p:cNvSpPr>
                <a:spLocks noGrp="1"/>
              </p:cNvSpPr>
              <p:nvPr>
                <p:ph sz="half" idx="1"/>
              </p:nvPr>
            </p:nvSpPr>
            <p:spPr/>
            <p:txBody>
              <a:bodyPr/>
              <a:lstStyle/>
              <a:p>
                <a:pPr marL="457200" indent="-457200">
                  <a:lnSpc>
                    <a:spcPct val="150000"/>
                  </a:lnSpc>
                  <a:buFont typeface="+mj-lt"/>
                  <a:buAutoNum type="arabicPeriod"/>
                </a:pPr>
                <a:r>
                  <a:rPr lang="zh-CN" altLang="en-US" dirty="0">
                    <a:latin typeface="Gill Sans MT" panose="020B0502020104020203" pitchFamily="34" charset="0"/>
                  </a:rPr>
                  <a:t>在实践中，普遍应用的方法是将一切能固定下来的数据在网络运行前固定。例如，当设计好一个基于 </a:t>
                </a:r>
                <a:r>
                  <a:rPr lang="en-US" altLang="zh-CN" dirty="0">
                    <a:latin typeface="Gill Sans MT" panose="020B0502020104020203" pitchFamily="34" charset="0"/>
                  </a:rPr>
                  <a:t>Winograd </a:t>
                </a:r>
                <a:r>
                  <a:rPr lang="zh-CN" altLang="en-US" dirty="0">
                    <a:latin typeface="Gill Sans MT" panose="020B0502020104020203" pitchFamily="34" charset="0"/>
                  </a:rPr>
                  <a:t>算法时，对于特定网络结构的 </a:t>
                </a:r>
                <a:r>
                  <a:rPr lang="en-US" altLang="zh-CN" dirty="0">
                    <a:latin typeface="Gill Sans MT" panose="020B0502020104020203" pitchFamily="34" charset="0"/>
                  </a:rPr>
                  <a:t>G </a:t>
                </a:r>
                <a:r>
                  <a:rPr lang="zh-CN" altLang="en-US" dirty="0">
                    <a:latin typeface="Gill Sans MT" panose="020B0502020104020203" pitchFamily="34" charset="0"/>
                  </a:rPr>
                  <a:t>是固定的，对于特定网络 </a:t>
                </a:r>
                <a:r>
                  <a:rPr lang="en-US" altLang="zh-CN" dirty="0">
                    <a:latin typeface="Gill Sans MT" panose="020B0502020104020203" pitchFamily="34" charset="0"/>
                  </a:rPr>
                  <a:t>g </a:t>
                </a:r>
                <a:r>
                  <a:rPr lang="zh-CN" altLang="en-US" dirty="0">
                    <a:latin typeface="Gill Sans MT" panose="020B0502020104020203" pitchFamily="34" charset="0"/>
                  </a:rPr>
                  <a:t>也是固定的，那么 </a:t>
                </a:r>
                <a14:m>
                  <m:oMath xmlns:m="http://schemas.openxmlformats.org/officeDocument/2006/math">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r>
                      <a:rPr lang="en-US" altLang="zh-CN" i="1" dirty="0" err="1">
                        <a:latin typeface="Cambria Math" panose="02040503050406030204" pitchFamily="18" charset="0"/>
                      </a:rPr>
                      <m:t>𝐺𝑔</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𝐺</m:t>
                        </m:r>
                      </m:e>
                      <m:sup>
                        <m:r>
                          <m:rPr>
                            <m:sty m:val="p"/>
                          </m:rPr>
                          <a:rPr lang="en-US" altLang="zh-CN" i="1" dirty="0">
                            <a:latin typeface="Cambria Math" panose="02040503050406030204" pitchFamily="18" charset="0"/>
                          </a:rPr>
                          <m:t>T</m:t>
                        </m:r>
                      </m:sup>
                    </m:sSup>
                    <m:r>
                      <a:rPr lang="en-US" altLang="zh-CN" i="1" dirty="0">
                        <a:latin typeface="Cambria Math" panose="02040503050406030204" pitchFamily="18" charset="0"/>
                      </a:rPr>
                      <m:t> </m:t>
                    </m:r>
                  </m:oMath>
                </a14:m>
                <a:r>
                  <a:rPr lang="zh-CN" altLang="en-US" dirty="0">
                    <a:latin typeface="Gill Sans MT" panose="020B0502020104020203" pitchFamily="34" charset="0"/>
                  </a:rPr>
                  <a:t>可以在网络运行前固定。</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另一个自然的想法是，</a:t>
                </a:r>
                <a:r>
                  <a:rPr lang="en-US" altLang="zh-CN" dirty="0">
                    <a:latin typeface="Gill Sans MT" panose="020B0502020104020203" pitchFamily="34" charset="0"/>
                  </a:rPr>
                  <a:t>Winograd </a:t>
                </a:r>
                <a:r>
                  <a:rPr lang="zh-CN" altLang="en-US" dirty="0">
                    <a:latin typeface="Gill Sans MT" panose="020B0502020104020203" pitchFamily="34" charset="0"/>
                  </a:rPr>
                  <a:t>算法可以和空间组织算法协同工作，即利用局部性也利用算法分析的优化，将卷积计算用空间组合优化算法中的拆分方法，将输入 </a:t>
                </a:r>
                <a:r>
                  <a:rPr lang="en-US" altLang="zh-CN" dirty="0">
                    <a:latin typeface="Gill Sans MT" panose="020B0502020104020203" pitchFamily="34" charset="0"/>
                  </a:rPr>
                  <a:t>Input</a:t>
                </a:r>
                <a:r>
                  <a:rPr lang="zh-CN" altLang="en-US" dirty="0">
                    <a:latin typeface="Gill Sans MT" panose="020B0502020104020203" pitchFamily="34" charset="0"/>
                  </a:rPr>
                  <a:t> 拆分成若干个小规模卷积。例如拆分成每个小卷积输出 </a:t>
                </a:r>
                <a:r>
                  <a:rPr lang="en-US" altLang="zh-CN" dirty="0">
                    <a:latin typeface="Gill Sans MT" panose="020B0502020104020203" pitchFamily="34" charset="0"/>
                  </a:rPr>
                  <a:t>4×4</a:t>
                </a:r>
                <a:r>
                  <a:rPr lang="zh-CN" altLang="en-US" dirty="0">
                    <a:latin typeface="Gill Sans MT" panose="020B0502020104020203" pitchFamily="34" charset="0"/>
                  </a:rPr>
                  <a:t> 个数据的卷积。</a:t>
                </a:r>
              </a:p>
            </p:txBody>
          </p:sp>
        </mc:Choice>
        <mc:Fallback xmlns="">
          <p:sp>
            <p:nvSpPr>
              <p:cNvPr id="6" name="内容占位符 5">
                <a:extLst>
                  <a:ext uri="{FF2B5EF4-FFF2-40B4-BE49-F238E27FC236}">
                    <a16:creationId xmlns:a16="http://schemas.microsoft.com/office/drawing/2014/main" id="{86057EFD-7DA6-974F-A221-99DAF3907361}"/>
                  </a:ext>
                </a:extLst>
              </p:cNvPr>
              <p:cNvSpPr>
                <a:spLocks noGrp="1" noRot="1" noChangeAspect="1" noMove="1" noResize="1" noEditPoints="1" noAdjustHandles="1" noChangeArrowheads="1" noChangeShapeType="1" noTextEdit="1"/>
              </p:cNvSpPr>
              <p:nvPr>
                <p:ph sz="half" idx="1"/>
              </p:nvPr>
            </p:nvSpPr>
            <p:spPr>
              <a:blipFill>
                <a:blip r:embed="rId2"/>
                <a:stretch>
                  <a:fillRect l="-463" r="-5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2203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8948" y="4293096"/>
            <a:ext cx="6029352" cy="1286955"/>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858021" y="4293096"/>
            <a:ext cx="360040" cy="1286955"/>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172890" y="4077072"/>
            <a:ext cx="1569660" cy="1705467"/>
          </a:xfrm>
          <a:prstGeom prst="rect">
            <a:avLst/>
          </a:prstGeom>
        </p:spPr>
        <p:txBody>
          <a:bodyPr wrap="none">
            <a:spAutoFit/>
          </a:bodyPr>
          <a:lstStyle/>
          <a:p>
            <a:pPr>
              <a:lnSpc>
                <a:spcPct val="150000"/>
              </a:lnSpc>
            </a:pPr>
            <a:r>
              <a:rPr lang="zh-CN" altLang="en-US" dirty="0">
                <a:solidFill>
                  <a:srgbClr val="374154"/>
                </a:solidFill>
                <a:latin typeface="Gill Sans MT" panose="020B0502020104020203" pitchFamily="34" charset="0"/>
                <a:ea typeface="Microsoft YaHei" panose="020B0503020204020204" pitchFamily="34" charset="-122"/>
              </a:rPr>
              <a:t>高性能算子层</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算子优化</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算子执行</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算子调度</a:t>
            </a:r>
          </a:p>
        </p:txBody>
      </p:sp>
    </p:spTree>
    <p:extLst>
      <p:ext uri="{BB962C8B-B14F-4D97-AF65-F5344CB8AC3E}">
        <p14:creationId xmlns:p14="http://schemas.microsoft.com/office/powerpoint/2010/main" val="301396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11CFECE-F911-2B44-AC10-B983C3ED9A72}"/>
              </a:ext>
            </a:extLst>
          </p:cNvPr>
          <p:cNvSpPr>
            <a:spLocks noGrp="1"/>
          </p:cNvSpPr>
          <p:nvPr>
            <p:ph type="title"/>
          </p:nvPr>
        </p:nvSpPr>
        <p:spPr/>
        <p:txBody>
          <a:bodyPr/>
          <a:lstStyle/>
          <a:p>
            <a:r>
              <a:rPr lang="zh-CN" altLang="en-US" dirty="0"/>
              <a:t>引用</a:t>
            </a:r>
          </a:p>
        </p:txBody>
      </p:sp>
      <p:sp>
        <p:nvSpPr>
          <p:cNvPr id="6" name="内容占位符 5">
            <a:extLst>
              <a:ext uri="{FF2B5EF4-FFF2-40B4-BE49-F238E27FC236}">
                <a16:creationId xmlns:a16="http://schemas.microsoft.com/office/drawing/2014/main" id="{304D532B-DAA8-234A-AF3F-0960CBE1D0F4}"/>
              </a:ext>
            </a:extLst>
          </p:cNvPr>
          <p:cNvSpPr>
            <a:spLocks noGrp="1"/>
          </p:cNvSpPr>
          <p:nvPr>
            <p:ph sz="half" idx="1"/>
          </p:nvPr>
        </p:nvSpPr>
        <p:spPr/>
        <p:txBody>
          <a:bodyPr/>
          <a:lstStyle/>
          <a:p>
            <a:pPr marL="457200" indent="-457200">
              <a:lnSpc>
                <a:spcPct val="150000"/>
              </a:lnSpc>
              <a:buFont typeface="+mj-lt"/>
              <a:buAutoNum type="arabicPeriod"/>
            </a:pPr>
            <a:r>
              <a:rPr lang="en-US" altLang="zh-CN" sz="1200" dirty="0">
                <a:solidFill>
                  <a:srgbClr val="00FA00"/>
                </a:solidFill>
                <a:latin typeface="Gill Sans MT" panose="020B0502020104020203" pitchFamily="34" charset="0"/>
              </a:rPr>
              <a:t>Winograd, Shmuel. Arithmetic complexity of computations. Vol. 33. Siam, 1980.</a:t>
            </a:r>
          </a:p>
          <a:p>
            <a:pPr marL="457200" indent="-457200">
              <a:lnSpc>
                <a:spcPct val="150000"/>
              </a:lnSpc>
              <a:buFont typeface="+mj-lt"/>
              <a:buAutoNum type="arabicPeriod"/>
            </a:pPr>
            <a:r>
              <a:rPr lang="en-US" altLang="zh-CN" sz="1200" dirty="0">
                <a:solidFill>
                  <a:srgbClr val="00FA00"/>
                </a:solidFill>
                <a:latin typeface="Gill Sans MT" panose="020B0502020104020203" pitchFamily="34" charset="0"/>
              </a:rPr>
              <a:t>Lavin, Andrew, and Scott Gray. "Fast algorithms for convolutional neural networks." Proceedings of the IEEE conference on computer vision and pattern recognition. 2016.</a:t>
            </a:r>
            <a:endParaRPr lang="zh-CN" altLang="en-US" sz="1200" dirty="0">
              <a:solidFill>
                <a:srgbClr val="00FA00"/>
              </a:solidFill>
              <a:latin typeface="Gill Sans MT" panose="020B0502020104020203" pitchFamily="34" charset="0"/>
            </a:endParaRPr>
          </a:p>
        </p:txBody>
      </p:sp>
    </p:spTree>
    <p:extLst>
      <p:ext uri="{BB962C8B-B14F-4D97-AF65-F5344CB8AC3E}">
        <p14:creationId xmlns:p14="http://schemas.microsoft.com/office/powerpoint/2010/main" val="96355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C00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496855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lvl="1" indent="0">
              <a:spcAft>
                <a:spcPts val="0"/>
              </a:spcAft>
              <a:buNone/>
            </a:pPr>
            <a:r>
              <a:rPr lang="en-US" altLang="zh-CN" sz="2400" b="1" dirty="0">
                <a:solidFill>
                  <a:srgbClr val="374154"/>
                </a:solidFill>
                <a:latin typeface="Gill Sans MT" panose="020B0502020104020203" pitchFamily="34" charset="0"/>
              </a:rPr>
              <a:t>Conv</a:t>
            </a:r>
            <a:r>
              <a:rPr lang="zh-CN" altLang="en-US" sz="2400" b="1" dirty="0">
                <a:solidFill>
                  <a:srgbClr val="374154"/>
                </a:solidFill>
                <a:latin typeface="Gill Sans MT" panose="020B0502020104020203" pitchFamily="34" charset="0"/>
              </a:rPr>
              <a:t> </a:t>
            </a: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What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Convolution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卷积的概念</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Im2Col</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Im2Col</a:t>
            </a:r>
            <a:r>
              <a:rPr lang="zh-CN" altLang="en-US" sz="2000" dirty="0">
                <a:solidFill>
                  <a:srgbClr val="374154"/>
                </a:solidFill>
                <a:latin typeface="Gill Sans MT" panose="020B0502020104020203" pitchFamily="34" charset="0"/>
              </a:rPr>
              <a:t> 优化算法</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Spatial</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空间组合优化</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优化算法</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Indirect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Algorithm</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QNNPACK</a:t>
            </a:r>
            <a:r>
              <a:rPr lang="zh-CN" altLang="en-US" sz="2000" dirty="0">
                <a:solidFill>
                  <a:srgbClr val="374154"/>
                </a:solidFill>
                <a:latin typeface="Gill Sans MT" panose="020B0502020104020203" pitchFamily="34" charset="0"/>
              </a:rPr>
              <a:t> 间接卷积优化</a:t>
            </a: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1379444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en-US" altLang="zh-CN" sz="9600" dirty="0">
                <a:solidFill>
                  <a:srgbClr val="C00000"/>
                </a:solidFill>
                <a:latin typeface="Futura Medium" panose="020B0602020204020303" pitchFamily="34" charset="-79"/>
                <a:cs typeface="Futura Medium" panose="020B0602020204020303" pitchFamily="34" charset="-79"/>
              </a:rPr>
              <a:t>Winograd</a:t>
            </a:r>
            <a:r>
              <a:rPr lang="zh-CN" altLang="en-US" sz="9600" dirty="0">
                <a:solidFill>
                  <a:srgbClr val="C00000"/>
                </a:solidFill>
                <a:latin typeface="Futura Medium" panose="020B0602020204020303" pitchFamily="34" charset="-79"/>
                <a:cs typeface="Futura Medium" panose="020B0602020204020303" pitchFamily="34" charset="-79"/>
              </a:rPr>
              <a:t>算法</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420104811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CF8D997D-6BB9-D84B-8909-F2E3C727611B}"/>
              </a:ext>
            </a:extLst>
          </p:cNvPr>
          <p:cNvSpPr>
            <a:spLocks noGrp="1"/>
          </p:cNvSpPr>
          <p:nvPr>
            <p:ph type="title"/>
          </p:nvPr>
        </p:nvSpPr>
        <p:spPr/>
        <p:txBody>
          <a:bodyPr/>
          <a:lstStyle/>
          <a:p>
            <a:r>
              <a:rPr lang="en-US" altLang="zh-CN" dirty="0"/>
              <a:t>Im2col</a:t>
            </a:r>
            <a:r>
              <a:rPr lang="zh-CN" altLang="en-US" dirty="0"/>
              <a:t> </a:t>
            </a:r>
            <a:r>
              <a:rPr lang="en-US" altLang="zh-CN" dirty="0"/>
              <a:t>+</a:t>
            </a:r>
            <a:r>
              <a:rPr lang="zh-CN" altLang="en-US" dirty="0"/>
              <a:t> </a:t>
            </a:r>
            <a:r>
              <a:rPr lang="en-US" altLang="zh-CN" dirty="0"/>
              <a:t>Packing</a:t>
            </a:r>
            <a:r>
              <a:rPr lang="zh-CN" altLang="en-US" dirty="0"/>
              <a:t> 回顾</a:t>
            </a:r>
          </a:p>
        </p:txBody>
      </p:sp>
      <p:sp>
        <p:nvSpPr>
          <p:cNvPr id="12" name="内容占位符 11">
            <a:extLst>
              <a:ext uri="{FF2B5EF4-FFF2-40B4-BE49-F238E27FC236}">
                <a16:creationId xmlns:a16="http://schemas.microsoft.com/office/drawing/2014/main" id="{AB293DBF-7EC6-C846-AE1C-4547DD1C4774}"/>
              </a:ext>
            </a:extLst>
          </p:cNvPr>
          <p:cNvSpPr>
            <a:spLocks noGrp="1"/>
          </p:cNvSpPr>
          <p:nvPr>
            <p:ph sz="half" idx="1"/>
          </p:nvPr>
        </p:nvSpPr>
        <p:spPr>
          <a:xfrm>
            <a:off x="623635" y="1340768"/>
            <a:ext cx="10963473" cy="4608512"/>
          </a:xfrm>
        </p:spPr>
        <p:txBody>
          <a:bodyPr/>
          <a:lstStyle/>
          <a:p>
            <a:pPr>
              <a:lnSpc>
                <a:spcPct val="150000"/>
              </a:lnSpc>
            </a:pPr>
            <a:r>
              <a:rPr lang="zh-CN" altLang="en-US" dirty="0">
                <a:latin typeface="Gill Sans MT" panose="020B0502020104020203" pitchFamily="34" charset="0"/>
              </a:rPr>
              <a:t>前两节介绍的两种算法，</a:t>
            </a:r>
            <a:r>
              <a:rPr lang="en-US" altLang="zh-CN" dirty="0">
                <a:latin typeface="Gill Sans MT" panose="020B0502020104020203" pitchFamily="34" charset="0"/>
              </a:rPr>
              <a:t>Im2col </a:t>
            </a:r>
            <a:r>
              <a:rPr lang="zh-CN" altLang="en-US" dirty="0">
                <a:latin typeface="Gill Sans MT" panose="020B0502020104020203" pitchFamily="34" charset="0"/>
              </a:rPr>
              <a:t>在将三维张量组织成矩阵后调用 </a:t>
            </a:r>
            <a:r>
              <a:rPr lang="en-US" altLang="zh-CN" dirty="0">
                <a:latin typeface="Gill Sans MT" panose="020B0502020104020203" pitchFamily="34" charset="0"/>
              </a:rPr>
              <a:t>GEMM </a:t>
            </a:r>
            <a:r>
              <a:rPr lang="zh-CN" altLang="en-US" dirty="0">
                <a:latin typeface="Gill Sans MT" panose="020B0502020104020203" pitchFamily="34" charset="0"/>
              </a:rPr>
              <a:t>计算库，这些计算库很大程度上使用一些基于访存局部性的优化；空间组合优化则本身就是利用局部性优化的方法。</a:t>
            </a:r>
            <a:endParaRPr lang="en-US" altLang="zh-CN" dirty="0">
              <a:latin typeface="Gill Sans MT" panose="020B0502020104020203" pitchFamily="34" charset="0"/>
            </a:endParaRPr>
          </a:p>
          <a:p>
            <a:pPr>
              <a:lnSpc>
                <a:spcPct val="150000"/>
              </a:lnSpc>
            </a:pPr>
            <a:r>
              <a:rPr lang="en-US" altLang="zh-CN" dirty="0">
                <a:latin typeface="Gill Sans MT" panose="020B0502020104020203" pitchFamily="34" charset="0"/>
              </a:rPr>
              <a:t>Winograd </a:t>
            </a:r>
            <a:r>
              <a:rPr lang="zh-CN" altLang="en-US" dirty="0">
                <a:latin typeface="Gill Sans MT" panose="020B0502020104020203" pitchFamily="34" charset="0"/>
              </a:rPr>
              <a:t>优化算法则是矩阵乘优化方法中 </a:t>
            </a:r>
            <a:r>
              <a:rPr lang="en-US" altLang="zh-CN" dirty="0">
                <a:latin typeface="Gill Sans MT" panose="020B0502020104020203" pitchFamily="34" charset="0"/>
              </a:rPr>
              <a:t>Coppersmith–Winograd </a:t>
            </a:r>
            <a:r>
              <a:rPr lang="zh-CN" altLang="en-US" dirty="0">
                <a:latin typeface="Gill Sans MT" panose="020B0502020104020203" pitchFamily="34" charset="0"/>
              </a:rPr>
              <a:t>算法的一种应用，</a:t>
            </a:r>
            <a:r>
              <a:rPr lang="zh-CN" altLang="en-US" dirty="0"/>
              <a:t>能够优化卷积计算的乘法计算量，</a:t>
            </a:r>
            <a:r>
              <a:rPr lang="zh-CN" altLang="en-US" dirty="0">
                <a:latin typeface="Gill Sans MT" panose="020B0502020104020203" pitchFamily="34" charset="0"/>
              </a:rPr>
              <a:t>是基于算法分析的方法。</a:t>
            </a:r>
            <a:endParaRPr lang="en-US" altLang="zh-CN" dirty="0">
              <a:latin typeface="Gill Sans MT" panose="020B0502020104020203" pitchFamily="34" charset="0"/>
            </a:endParaRPr>
          </a:p>
        </p:txBody>
      </p:sp>
    </p:spTree>
    <p:extLst>
      <p:ext uri="{BB962C8B-B14F-4D97-AF65-F5344CB8AC3E}">
        <p14:creationId xmlns:p14="http://schemas.microsoft.com/office/powerpoint/2010/main" val="3035238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554E183-E2DC-3E4D-9E39-7B230FFB74D7}"/>
              </a:ext>
            </a:extLst>
          </p:cNvPr>
          <p:cNvSpPr>
            <a:spLocks noGrp="1"/>
          </p:cNvSpPr>
          <p:nvPr>
            <p:ph type="title"/>
          </p:nvPr>
        </p:nvSpPr>
        <p:spPr/>
        <p:txBody>
          <a:bodyPr/>
          <a:lstStyle/>
          <a:p>
            <a:r>
              <a:rPr lang="en-US" altLang="zh-CN" dirty="0"/>
              <a:t>Winograd</a:t>
            </a:r>
            <a:r>
              <a:rPr lang="zh-CN" altLang="en-US" dirty="0"/>
              <a:t> 算法概述</a:t>
            </a:r>
          </a:p>
        </p:txBody>
      </p:sp>
      <p:sp>
        <p:nvSpPr>
          <p:cNvPr id="6" name="内容占位符 5">
            <a:extLst>
              <a:ext uri="{FF2B5EF4-FFF2-40B4-BE49-F238E27FC236}">
                <a16:creationId xmlns:a16="http://schemas.microsoft.com/office/drawing/2014/main" id="{62597549-2B3A-6E45-A4FA-7C66A87D05C4}"/>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Winograd </a:t>
            </a:r>
            <a:r>
              <a:rPr lang="zh-CN" altLang="en-US" dirty="0">
                <a:latin typeface="Gill Sans MT" panose="020B0502020104020203" pitchFamily="34" charset="0"/>
              </a:rPr>
              <a:t>算法最早是 </a:t>
            </a:r>
            <a:r>
              <a:rPr lang="en-US" altLang="zh-CN" dirty="0">
                <a:latin typeface="Gill Sans MT" panose="020B0502020104020203" pitchFamily="34" charset="0"/>
              </a:rPr>
              <a:t>1980 </a:t>
            </a:r>
            <a:r>
              <a:rPr lang="zh-CN" altLang="en-US" dirty="0">
                <a:latin typeface="Gill Sans MT" panose="020B0502020104020203" pitchFamily="34" charset="0"/>
              </a:rPr>
              <a:t>年由 </a:t>
            </a:r>
            <a:r>
              <a:rPr lang="en-US" altLang="zh-CN" dirty="0">
                <a:latin typeface="Gill Sans MT" panose="020B0502020104020203" pitchFamily="34" charset="0"/>
              </a:rPr>
              <a:t>Shmuel Winograd </a:t>
            </a:r>
            <a:r>
              <a:rPr lang="zh-CN" altLang="en-US" dirty="0">
                <a:latin typeface="Gill Sans MT" panose="020B0502020104020203" pitchFamily="34" charset="0"/>
              </a:rPr>
              <a:t>在 </a:t>
            </a:r>
            <a:r>
              <a:rPr lang="en-US" altLang="zh-CN" dirty="0">
                <a:latin typeface="Gill Sans MT" panose="020B0502020104020203" pitchFamily="34" charset="0"/>
                <a:hlinkClick r:id="rId2"/>
              </a:rPr>
              <a:t>Arithmetic complexity of computations</a:t>
            </a:r>
            <a:r>
              <a:rPr lang="zh-CN" altLang="en-US" dirty="0">
                <a:latin typeface="Gill Sans MT" panose="020B0502020104020203" pitchFamily="34" charset="0"/>
              </a:rPr>
              <a:t> 上首次提出，当时并没有引起太大的轰动。</a:t>
            </a:r>
            <a:r>
              <a:rPr lang="en-US" altLang="zh-CN" dirty="0">
                <a:latin typeface="Gill Sans MT" panose="020B0502020104020203" pitchFamily="34" charset="0"/>
              </a:rPr>
              <a:t>CVPR 2016 </a:t>
            </a:r>
            <a:r>
              <a:rPr lang="zh-CN" altLang="en-US" dirty="0">
                <a:latin typeface="Gill Sans MT" panose="020B0502020104020203" pitchFamily="34" charset="0"/>
              </a:rPr>
              <a:t>会议上，</a:t>
            </a:r>
            <a:r>
              <a:rPr lang="en-US" altLang="zh-CN" dirty="0">
                <a:latin typeface="Gill Sans MT" panose="020B0502020104020203" pitchFamily="34" charset="0"/>
              </a:rPr>
              <a:t>Andrew Lavin </a:t>
            </a:r>
            <a:r>
              <a:rPr lang="zh-CN" altLang="en-US" dirty="0">
                <a:latin typeface="Gill Sans MT" panose="020B0502020104020203" pitchFamily="34" charset="0"/>
              </a:rPr>
              <a:t>等人提出了利用 </a:t>
            </a:r>
            <a:r>
              <a:rPr lang="en-US" altLang="zh-CN" dirty="0">
                <a:latin typeface="Gill Sans MT" panose="020B0502020104020203" pitchFamily="34" charset="0"/>
              </a:rPr>
              <a:t>Winograd </a:t>
            </a:r>
            <a:r>
              <a:rPr lang="zh-CN" altLang="en-US" dirty="0">
                <a:latin typeface="Gill Sans MT" panose="020B0502020104020203" pitchFamily="34" charset="0"/>
              </a:rPr>
              <a:t>提出的算法对卷积运算进行加速，并发表了提出的 </a:t>
            </a:r>
            <a:r>
              <a:rPr lang="en-US" altLang="zh-CN" dirty="0">
                <a:latin typeface="Gill Sans MT" panose="020B0502020104020203" pitchFamily="34" charset="0"/>
                <a:hlinkClick r:id="rId3"/>
              </a:rPr>
              <a:t>Fast Algorithms for Convolutional Neural Networks</a:t>
            </a:r>
            <a:r>
              <a:rPr lang="zh-CN" altLang="en-US" dirty="0">
                <a:latin typeface="Gill Sans MT" panose="020B0502020104020203" pitchFamily="34" charset="0"/>
              </a:rPr>
              <a:t>，于是 </a:t>
            </a:r>
            <a:r>
              <a:rPr lang="en-US" altLang="zh-CN" dirty="0">
                <a:latin typeface="Gill Sans MT" panose="020B0502020104020203" pitchFamily="34" charset="0"/>
              </a:rPr>
              <a:t>Winograd </a:t>
            </a:r>
            <a:r>
              <a:rPr lang="zh-CN" altLang="en-US" dirty="0">
                <a:latin typeface="Gill Sans MT" panose="020B0502020104020203" pitchFamily="34" charset="0"/>
              </a:rPr>
              <a:t>加速卷积优化在算法圈迅速火起来。</a:t>
            </a:r>
            <a:endParaRPr lang="en-US" altLang="zh-CN" dirty="0">
              <a:latin typeface="Gill Sans MT" panose="020B0502020104020203" pitchFamily="34" charset="0"/>
            </a:endParaRPr>
          </a:p>
          <a:p>
            <a:pPr>
              <a:lnSpc>
                <a:spcPct val="150000"/>
              </a:lnSpc>
            </a:pPr>
            <a:r>
              <a:rPr lang="en-US" altLang="zh-CN" dirty="0">
                <a:latin typeface="Gill Sans MT" panose="020B0502020104020203" pitchFamily="34" charset="0"/>
              </a:rPr>
              <a:t>Winograd</a:t>
            </a:r>
            <a:r>
              <a:rPr lang="zh-CN" altLang="en-US" dirty="0">
                <a:latin typeface="Gill Sans MT" panose="020B0502020104020203" pitchFamily="34" charset="0"/>
              </a:rPr>
              <a:t> 算法已广泛应用于各种推理引擎中，</a:t>
            </a:r>
            <a:r>
              <a:rPr lang="en-US" altLang="zh-CN" dirty="0">
                <a:latin typeface="Gill Sans MT" panose="020B0502020104020203" pitchFamily="34" charset="0"/>
              </a:rPr>
              <a:t>Winograd </a:t>
            </a:r>
            <a:r>
              <a:rPr lang="zh-CN" altLang="en-US" dirty="0">
                <a:latin typeface="Gill Sans MT" panose="020B0502020104020203" pitchFamily="34" charset="0"/>
              </a:rPr>
              <a:t>算法在卷积优化中的应用的基本方法和矩阵乘中应用类似，通过技巧性的矩阵计算变换，减少计算过程所需的乘法数量。</a:t>
            </a: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p:txBody>
      </p:sp>
    </p:spTree>
    <p:extLst>
      <p:ext uri="{BB962C8B-B14F-4D97-AF65-F5344CB8AC3E}">
        <p14:creationId xmlns:p14="http://schemas.microsoft.com/office/powerpoint/2010/main" val="2242082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32B8973-573A-FA43-8D84-3C293E4870DD}"/>
              </a:ext>
            </a:extLst>
          </p:cNvPr>
          <p:cNvSpPr>
            <a:spLocks noGrp="1"/>
          </p:cNvSpPr>
          <p:nvPr>
            <p:ph type="title"/>
          </p:nvPr>
        </p:nvSpPr>
        <p:spPr/>
        <p:txBody>
          <a:bodyPr/>
          <a:lstStyle/>
          <a:p>
            <a:r>
              <a:rPr lang="en-US" altLang="zh-CN" dirty="0"/>
              <a:t>Conv</a:t>
            </a:r>
            <a:r>
              <a:rPr lang="zh-CN" altLang="en-US" dirty="0"/>
              <a:t> 算法原理</a:t>
            </a:r>
          </a:p>
        </p:txBody>
      </p:sp>
      <p:sp>
        <p:nvSpPr>
          <p:cNvPr id="6" name="内容占位符 5">
            <a:extLst>
              <a:ext uri="{FF2B5EF4-FFF2-40B4-BE49-F238E27FC236}">
                <a16:creationId xmlns:a16="http://schemas.microsoft.com/office/drawing/2014/main" id="{613A0D0D-271D-D84D-BABF-7ADF171D16BC}"/>
              </a:ext>
            </a:extLst>
          </p:cNvPr>
          <p:cNvSpPr>
            <a:spLocks noGrp="1"/>
          </p:cNvSpPr>
          <p:nvPr>
            <p:ph sz="half" idx="1"/>
          </p:nvPr>
        </p:nvSpPr>
        <p:spPr>
          <a:xfrm>
            <a:off x="623635" y="1412776"/>
            <a:ext cx="10963473" cy="504056"/>
          </a:xfrm>
        </p:spPr>
        <p:txBody>
          <a:bodyPr/>
          <a:lstStyle/>
          <a:p>
            <a:r>
              <a:rPr lang="zh-CN" altLang="en-US" dirty="0">
                <a:latin typeface="Microsoft YaHei" panose="020B0503020204020204" pitchFamily="34" charset="-122"/>
                <a:ea typeface="Microsoft YaHei" panose="020B0503020204020204" pitchFamily="34" charset="-122"/>
              </a:rPr>
              <a:t>假设输入信号和卷积核为：</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3C53BAB-04AE-E24B-B814-C2FFCA988652}"/>
                  </a:ext>
                </a:extLst>
              </p:cNvPr>
              <p:cNvSpPr txBox="1"/>
              <p:nvPr/>
            </p:nvSpPr>
            <p:spPr>
              <a:xfrm>
                <a:off x="4730229" y="2060848"/>
                <a:ext cx="2211183" cy="369332"/>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Cambria Math" panose="02040503050406030204" pitchFamily="18" charset="0"/>
                        </a:rPr>
                        <m:t>𝑓</m:t>
                      </m:r>
                      <m:r>
                        <m:rPr>
                          <m:nor/>
                        </m:rPr>
                        <a:rPr lang="en-US" altLang="zh-CN" sz="2400" b="0" i="1" smtClean="0">
                          <a:latin typeface="Cambria Math" panose="02040503050406030204" pitchFamily="18" charset="0"/>
                          <a:ea typeface="Cambria Math" panose="02040503050406030204" pitchFamily="18" charset="0"/>
                        </a:rPr>
                        <m:t>=</m:t>
                      </m:r>
                      <m:r>
                        <m:rPr>
                          <m:nor/>
                        </m:rPr>
                        <a:rPr lang="en-US" altLang="zh-CN" sz="2400" i="1" smtClean="0">
                          <a:latin typeface="Cambria Math" panose="02040503050406030204" pitchFamily="18" charset="0"/>
                          <a:ea typeface="Cambria Math" panose="02040503050406030204" pitchFamily="18" charset="0"/>
                        </a:rPr>
                        <m:t> </m:t>
                      </m:r>
                      <m:r>
                        <m:rPr>
                          <m:nor/>
                        </m:rPr>
                        <a:rPr lang="en-US" altLang="zh-CN" sz="2400"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0</m:t>
                          </m:r>
                        </m:sub>
                      </m:sSub>
                      <m:r>
                        <m:rPr>
                          <m:nor/>
                        </m:rPr>
                        <a:rPr lang="en-US" altLang="zh-CN" sz="2400" i="1" smtClean="0">
                          <a:latin typeface="Cambria Math" panose="02040503050406030204" pitchFamily="18" charset="0"/>
                          <a:ea typeface="Cambria Math" panose="02040503050406030204" pitchFamily="18" charset="0"/>
                        </a:rPr>
                        <m:t>,</m:t>
                      </m:r>
                      <m:r>
                        <a:rPr lang="zh-CN" altLang="en-US" sz="2400" b="0" i="1" smtClean="0">
                          <a:latin typeface="Cambria Math" panose="02040503050406030204" pitchFamily="18" charset="0"/>
                          <a:ea typeface="Cambria Math" panose="02040503050406030204" pitchFamily="18" charset="0"/>
                        </a:rPr>
                        <m:t> </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1</m:t>
                          </m:r>
                        </m:sub>
                      </m:sSub>
                      <m:r>
                        <m:rPr>
                          <m:nor/>
                        </m:rPr>
                        <a:rPr lang="en-US" altLang="zh-CN" sz="2400" b="0" i="0"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2</m:t>
                          </m:r>
                        </m:sub>
                      </m:sSub>
                      <m:r>
                        <m:rPr>
                          <m:nor/>
                        </m:rPr>
                        <a:rPr lang="en-US" altLang="zh-CN" sz="2400" b="0" i="0"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3</m:t>
                          </m:r>
                        </m:sub>
                      </m:sSub>
                      <m:r>
                        <m:rPr>
                          <m:nor/>
                        </m:rPr>
                        <a:rPr lang="en-US" altLang="zh-CN" sz="2400" smtClean="0">
                          <a:latin typeface="Cambria Math" panose="02040503050406030204" pitchFamily="18" charset="0"/>
                          <a:ea typeface="Cambria Math" panose="02040503050406030204" pitchFamily="18" charset="0"/>
                        </a:rPr>
                        <m:t>]</m:t>
                      </m:r>
                    </m:oMath>
                  </m:oMathPara>
                </a14:m>
                <a:endParaRPr kumimoji="1" lang="zh-CN" altLang="en-US" sz="2400" b="0" i="1" dirty="0" err="1">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03C53BAB-04AE-E24B-B814-C2FFCA988652}"/>
                  </a:ext>
                </a:extLst>
              </p:cNvPr>
              <p:cNvSpPr txBox="1">
                <a:spLocks noRot="1" noChangeAspect="1" noMove="1" noResize="1" noEditPoints="1" noAdjustHandles="1" noChangeArrowheads="1" noChangeShapeType="1" noTextEdit="1"/>
              </p:cNvSpPr>
              <p:nvPr/>
            </p:nvSpPr>
            <p:spPr>
              <a:xfrm>
                <a:off x="4730229" y="2060848"/>
                <a:ext cx="2211183" cy="369332"/>
              </a:xfrm>
              <a:prstGeom prst="rect">
                <a:avLst/>
              </a:prstGeom>
              <a:blipFill>
                <a:blip r:embed="rId2"/>
                <a:stretch>
                  <a:fillRect l="-4571" t="-6667" r="-4000" b="-3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C467A52-AA53-4A45-90B3-64FFF22FF405}"/>
                  </a:ext>
                </a:extLst>
              </p:cNvPr>
              <p:cNvSpPr txBox="1"/>
              <p:nvPr/>
            </p:nvSpPr>
            <p:spPr>
              <a:xfrm>
                <a:off x="4900660" y="2852936"/>
                <a:ext cx="1965217" cy="369332"/>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m:rPr>
                          <m:nor/>
                        </m:rPr>
                        <a:rPr lang="en-US" altLang="zh-CN" sz="2400" b="0" i="1" smtClean="0">
                          <a:latin typeface="Cambria Math" panose="02040503050406030204" pitchFamily="18" charset="0"/>
                          <a:ea typeface="Cambria Math" panose="02040503050406030204" pitchFamily="18" charset="0"/>
                        </a:rPr>
                        <m:t>g</m:t>
                      </m:r>
                      <m:r>
                        <m:rPr>
                          <m:nor/>
                        </m:rPr>
                        <a:rPr lang="en-US" altLang="zh-CN" sz="2400" b="0" i="1" smtClean="0">
                          <a:latin typeface="Cambria Math" panose="02040503050406030204" pitchFamily="18" charset="0"/>
                          <a:ea typeface="Cambria Math" panose="02040503050406030204" pitchFamily="18" charset="0"/>
                        </a:rPr>
                        <m:t>= </m:t>
                      </m:r>
                      <m:sSup>
                        <m:sSupPr>
                          <m:ctrlPr>
                            <a:rPr lang="en-US" altLang="zh-CN" sz="2400" i="1" smtClean="0">
                              <a:latin typeface="Cambria Math" panose="02040503050406030204" pitchFamily="18" charset="0"/>
                              <a:ea typeface="Cambria Math" panose="02040503050406030204" pitchFamily="18" charset="0"/>
                            </a:rPr>
                          </m:ctrlPr>
                        </m:sSupPr>
                        <m:e>
                          <m:r>
                            <m:rPr>
                              <m:nor/>
                            </m:rP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r>
                            <m:rPr>
                              <m:nor/>
                            </m:rP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 </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1</m:t>
                              </m:r>
                            </m:sub>
                          </m:sSub>
                          <m:r>
                            <m:rPr>
                              <m:nor/>
                            </m:rP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2</m:t>
                              </m:r>
                            </m:sub>
                          </m:sSub>
                          <m:r>
                            <m:rPr>
                              <m:nor/>
                            </m:rPr>
                            <a:rPr lang="en-US" altLang="zh-CN" sz="2400">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𝑇</m:t>
                          </m:r>
                        </m:sup>
                      </m:sSup>
                    </m:oMath>
                  </m:oMathPara>
                </a14:m>
                <a:endParaRPr kumimoji="1" lang="zh-CN" altLang="en-US" sz="2400" b="0" i="1" dirty="0" err="1">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2C467A52-AA53-4A45-90B3-64FFF22FF405}"/>
                  </a:ext>
                </a:extLst>
              </p:cNvPr>
              <p:cNvSpPr txBox="1">
                <a:spLocks noRot="1" noChangeAspect="1" noMove="1" noResize="1" noEditPoints="1" noAdjustHandles="1" noChangeArrowheads="1" noChangeShapeType="1" noTextEdit="1"/>
              </p:cNvSpPr>
              <p:nvPr/>
            </p:nvSpPr>
            <p:spPr>
              <a:xfrm>
                <a:off x="4900660" y="2852936"/>
                <a:ext cx="1965217" cy="369332"/>
              </a:xfrm>
              <a:prstGeom prst="rect">
                <a:avLst/>
              </a:prstGeom>
              <a:blipFill>
                <a:blip r:embed="rId3"/>
                <a:stretch>
                  <a:fillRect l="-2564" t="-6667" b="-36667"/>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FD1B908B-8AE3-0247-9B60-C59DC407E435}"/>
              </a:ext>
            </a:extLst>
          </p:cNvPr>
          <p:cNvSpPr/>
          <p:nvPr/>
        </p:nvSpPr>
        <p:spPr>
          <a:xfrm>
            <a:off x="618568" y="3939733"/>
            <a:ext cx="5917004" cy="400110"/>
          </a:xfrm>
          <a:prstGeom prst="rect">
            <a:avLst/>
          </a:prstGeom>
        </p:spPr>
        <p:txBody>
          <a:bodyPr wrap="none">
            <a:spAutoFit/>
          </a:bodyPr>
          <a:lstStyle/>
          <a:p>
            <a:pPr marL="342900" indent="-342900">
              <a:buClr>
                <a:srgbClr val="6FC4F7"/>
              </a:buClr>
              <a:buFont typeface="Arial" panose="020B0604020202020204" pitchFamily="34" charset="0"/>
              <a:buChar char="•"/>
            </a:pPr>
            <a:r>
              <a:rPr lang="zh-CN" altLang="en-US" sz="2000" kern="0" dirty="0">
                <a:solidFill>
                  <a:srgbClr val="374154"/>
                </a:solidFill>
                <a:latin typeface="Microsoft YaHei" panose="020B0503020204020204" pitchFamily="34" charset="-122"/>
                <a:ea typeface="Microsoft YaHei" panose="020B0503020204020204" pitchFamily="34" charset="-122"/>
              </a:rPr>
              <a:t>整个的卷积过程可以转换成如下的矩阵乘形式：</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64935E1-FF9F-AE46-A3EC-D567D6255FA5}"/>
                  </a:ext>
                </a:extLst>
              </p:cNvPr>
              <p:cNvSpPr txBox="1"/>
              <p:nvPr/>
            </p:nvSpPr>
            <p:spPr>
              <a:xfrm>
                <a:off x="3657007" y="4653136"/>
                <a:ext cx="4882747" cy="98007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𝐹</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𝑔</m:t>
                          </m:r>
                        </m:e>
                      </m:d>
                      <m:r>
                        <m:rPr>
                          <m:nor/>
                        </m:rPr>
                        <a:rPr lang="en-US" altLang="zh-CN" sz="2400" b="0" i="1" smtClean="0">
                          <a:latin typeface="Cambria Math" panose="02040503050406030204" pitchFamily="18" charset="0"/>
                          <a:ea typeface="Cambria Math" panose="02040503050406030204" pitchFamily="18" charset="0"/>
                        </a:rPr>
                        <m:t>=</m:t>
                      </m:r>
                      <m:r>
                        <m:rPr>
                          <m:nor/>
                        </m:rPr>
                        <a:rPr lang="en-US" altLang="zh-CN" sz="2400" i="1" smtClean="0">
                          <a:latin typeface="Cambria Math" panose="02040503050406030204" pitchFamily="18" charset="0"/>
                          <a:ea typeface="Cambria Math" panose="02040503050406030204" pitchFamily="18" charset="0"/>
                        </a:rPr>
                        <m:t> </m:t>
                      </m:r>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0</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3</m:t>
                                    </m:r>
                                  </m:sub>
                                </m:sSub>
                              </m:e>
                            </m:mr>
                          </m:m>
                        </m:e>
                      </m:d>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i="1" smtClean="0">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1</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2</m:t>
                                    </m:r>
                                  </m:sub>
                                </m:sSub>
                              </m:e>
                            </m:mr>
                          </m:m>
                        </m:e>
                      </m:d>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ea typeface="Cambria Math" panose="02040503050406030204" pitchFamily="18" charset="0"/>
                                </a:rPr>
                              </m:ctrlPr>
                            </m:mPr>
                            <m:mr>
                              <m:e>
                                <m:sSub>
                                  <m:sSubPr>
                                    <m:ctrlPr>
                                      <a:rPr lang="en-US" altLang="zh-CN" sz="2400" b="0" i="1" smtClean="0">
                                        <a:latin typeface="Cambria Math" panose="02040503050406030204" pitchFamily="18" charset="0"/>
                                        <a:ea typeface="Cambria Math" panose="02040503050406030204" pitchFamily="18" charset="0"/>
                                      </a:rPr>
                                    </m:ctrlPr>
                                  </m:sSubPr>
                                  <m:e>
                                    <m:r>
                                      <m:rPr>
                                        <m:brk m:alnAt="7"/>
                                      </m:rPr>
                                      <a:rPr lang="en-US" altLang="zh-CN" sz="2400" i="1">
                                        <a:latin typeface="Cambria Math" panose="02040503050406030204" pitchFamily="18" charset="0"/>
                                        <a:ea typeface="Cambria Math" panose="02040503050406030204" pitchFamily="18" charset="0"/>
                                      </a:rPr>
                                      <m:t>𝑟</m:t>
                                    </m:r>
                                  </m:e>
                                  <m:sub>
                                    <m:r>
                                      <a:rPr lang="en-US" altLang="zh-CN" sz="2400" b="0" i="1" smtClean="0">
                                        <a:latin typeface="Cambria Math" panose="02040503050406030204" pitchFamily="18" charset="0"/>
                                        <a:ea typeface="Cambria Math" panose="02040503050406030204" pitchFamily="18" charset="0"/>
                                      </a:rPr>
                                      <m:t>0</m:t>
                                    </m:r>
                                  </m:sub>
                                </m:sSub>
                              </m:e>
                            </m:mr>
                            <m:mr>
                              <m:e>
                                <m:sSub>
                                  <m:sSubPr>
                                    <m:ctrlPr>
                                      <a:rPr lang="en-US" altLang="zh-CN" sz="2400" i="1">
                                        <a:latin typeface="Cambria Math" panose="02040503050406030204" pitchFamily="18" charset="0"/>
                                        <a:ea typeface="Cambria Math" panose="02040503050406030204" pitchFamily="18" charset="0"/>
                                      </a:rPr>
                                    </m:ctrlPr>
                                  </m:sSubPr>
                                  <m:e>
                                    <m:r>
                                      <m:rPr>
                                        <m:brk m:alnAt="7"/>
                                      </m:rPr>
                                      <a:rPr lang="en-US" altLang="zh-CN" sz="2400" i="1">
                                        <a:latin typeface="Cambria Math" panose="02040503050406030204" pitchFamily="18" charset="0"/>
                                        <a:ea typeface="Cambria Math" panose="02040503050406030204" pitchFamily="18" charset="0"/>
                                      </a:rPr>
                                      <m:t>𝑟</m:t>
                                    </m:r>
                                  </m:e>
                                  <m:sub>
                                    <m:r>
                                      <a:rPr lang="en-US" altLang="zh-CN" sz="2400" b="0" i="1" smtClean="0">
                                        <a:latin typeface="Cambria Math" panose="02040503050406030204" pitchFamily="18" charset="0"/>
                                        <a:ea typeface="Cambria Math" panose="02040503050406030204" pitchFamily="18" charset="0"/>
                                      </a:rPr>
                                      <m:t>1</m:t>
                                    </m:r>
                                  </m:sub>
                                </m:sSub>
                              </m:e>
                            </m:mr>
                          </m:m>
                        </m:e>
                      </m:d>
                    </m:oMath>
                  </m:oMathPara>
                </a14:m>
                <a:endParaRPr kumimoji="1" lang="zh-CN" altLang="en-US" sz="2400" b="0" i="1" dirty="0" err="1">
                  <a:latin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F64935E1-FF9F-AE46-A3EC-D567D6255FA5}"/>
                  </a:ext>
                </a:extLst>
              </p:cNvPr>
              <p:cNvSpPr txBox="1">
                <a:spLocks noRot="1" noChangeAspect="1" noMove="1" noResize="1" noEditPoints="1" noAdjustHandles="1" noChangeArrowheads="1" noChangeShapeType="1" noTextEdit="1"/>
              </p:cNvSpPr>
              <p:nvPr/>
            </p:nvSpPr>
            <p:spPr>
              <a:xfrm>
                <a:off x="3657007" y="4653136"/>
                <a:ext cx="4882747" cy="980076"/>
              </a:xfrm>
              <a:prstGeom prst="rect">
                <a:avLst/>
              </a:prstGeom>
              <a:blipFill>
                <a:blip r:embed="rId4"/>
                <a:stretch>
                  <a:fillRect b="-88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5383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32B8973-573A-FA43-8D84-3C293E4870DD}"/>
              </a:ext>
            </a:extLst>
          </p:cNvPr>
          <p:cNvSpPr>
            <a:spLocks noGrp="1"/>
          </p:cNvSpPr>
          <p:nvPr>
            <p:ph type="title"/>
          </p:nvPr>
        </p:nvSpPr>
        <p:spPr/>
        <p:txBody>
          <a:bodyPr/>
          <a:lstStyle/>
          <a:p>
            <a:r>
              <a:rPr lang="en-US" altLang="zh-CN" dirty="0"/>
              <a:t>Conv</a:t>
            </a:r>
            <a:r>
              <a:rPr lang="zh-CN" altLang="en-US" dirty="0"/>
              <a:t> 算法原理</a:t>
            </a:r>
          </a:p>
        </p:txBody>
      </p:sp>
      <p:sp>
        <p:nvSpPr>
          <p:cNvPr id="9" name="矩形 8">
            <a:extLst>
              <a:ext uri="{FF2B5EF4-FFF2-40B4-BE49-F238E27FC236}">
                <a16:creationId xmlns:a16="http://schemas.microsoft.com/office/drawing/2014/main" id="{FD1B908B-8AE3-0247-9B60-C59DC407E435}"/>
              </a:ext>
            </a:extLst>
          </p:cNvPr>
          <p:cNvSpPr/>
          <p:nvPr/>
        </p:nvSpPr>
        <p:spPr>
          <a:xfrm>
            <a:off x="618568" y="1491461"/>
            <a:ext cx="5917004" cy="400110"/>
          </a:xfrm>
          <a:prstGeom prst="rect">
            <a:avLst/>
          </a:prstGeom>
        </p:spPr>
        <p:txBody>
          <a:bodyPr wrap="none">
            <a:spAutoFit/>
          </a:bodyPr>
          <a:lstStyle/>
          <a:p>
            <a:pPr marL="342900" indent="-342900">
              <a:buClr>
                <a:srgbClr val="6FC4F7"/>
              </a:buClr>
              <a:buFont typeface="Arial" panose="020B0604020202020204" pitchFamily="34" charset="0"/>
              <a:buChar char="•"/>
            </a:pPr>
            <a:r>
              <a:rPr lang="zh-CN" altLang="en-US" sz="2000" kern="0" dirty="0">
                <a:solidFill>
                  <a:srgbClr val="374154"/>
                </a:solidFill>
                <a:latin typeface="Microsoft YaHei" panose="020B0503020204020204" pitchFamily="34" charset="-122"/>
                <a:ea typeface="Microsoft YaHei" panose="020B0503020204020204" pitchFamily="34" charset="-122"/>
              </a:rPr>
              <a:t>整个的卷积过程可以转换成如下的矩阵乘形式：</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64935E1-FF9F-AE46-A3EC-D567D6255FA5}"/>
                  </a:ext>
                </a:extLst>
              </p:cNvPr>
              <p:cNvSpPr txBox="1"/>
              <p:nvPr/>
            </p:nvSpPr>
            <p:spPr>
              <a:xfrm>
                <a:off x="3657007" y="2060848"/>
                <a:ext cx="4882747" cy="980076"/>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𝐹</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𝑔</m:t>
                          </m:r>
                        </m:e>
                      </m:d>
                      <m:r>
                        <m:rPr>
                          <m:nor/>
                        </m:rPr>
                        <a:rPr lang="en-US" altLang="zh-CN" sz="2400" b="0" i="1" smtClean="0">
                          <a:latin typeface="Cambria Math" panose="02040503050406030204" pitchFamily="18" charset="0"/>
                          <a:ea typeface="Cambria Math" panose="02040503050406030204" pitchFamily="18" charset="0"/>
                        </a:rPr>
                        <m:t>=</m:t>
                      </m:r>
                      <m:r>
                        <m:rPr>
                          <m:nor/>
                        </m:rPr>
                        <a:rPr lang="en-US" altLang="zh-CN" sz="2400" i="1" smtClean="0">
                          <a:latin typeface="Cambria Math" panose="02040503050406030204" pitchFamily="18" charset="0"/>
                          <a:ea typeface="Cambria Math" panose="02040503050406030204" pitchFamily="18" charset="0"/>
                        </a:rPr>
                        <m:t> </m:t>
                      </m:r>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0</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2</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3</m:t>
                                    </m:r>
                                  </m:sub>
                                </m:sSub>
                              </m:e>
                            </m:mr>
                          </m:m>
                        </m:e>
                      </m:d>
                      <m:d>
                        <m:dPr>
                          <m:begChr m:val="["/>
                          <m:endChr m:val="]"/>
                          <m:ctrlPr>
                            <a:rPr lang="en-US" altLang="zh-CN" sz="24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i="1" smtClean="0">
                                  <a:latin typeface="Cambria Math" panose="02040503050406030204" pitchFamily="18" charset="0"/>
                                  <a:ea typeface="Cambria Math" panose="02040503050406030204" pitchFamily="18" charset="0"/>
                                </a:rPr>
                              </m:ctrlPr>
                            </m:mP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1</m:t>
                                    </m:r>
                                  </m:sub>
                                </m:sSub>
                              </m:e>
                            </m:mr>
                            <m:m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2</m:t>
                                    </m:r>
                                  </m:sub>
                                </m:sSub>
                              </m:e>
                            </m:mr>
                          </m:m>
                        </m:e>
                      </m:d>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ea typeface="Cambria Math" panose="02040503050406030204" pitchFamily="18" charset="0"/>
                                </a:rPr>
                              </m:ctrlPr>
                            </m:mPr>
                            <m:mr>
                              <m:e>
                                <m:sSub>
                                  <m:sSubPr>
                                    <m:ctrlPr>
                                      <a:rPr lang="en-US" altLang="zh-CN" sz="2400" b="0" i="1" smtClean="0">
                                        <a:latin typeface="Cambria Math" panose="02040503050406030204" pitchFamily="18" charset="0"/>
                                        <a:ea typeface="Cambria Math" panose="02040503050406030204" pitchFamily="18" charset="0"/>
                                      </a:rPr>
                                    </m:ctrlPr>
                                  </m:sSubPr>
                                  <m:e>
                                    <m:r>
                                      <m:rPr>
                                        <m:brk m:alnAt="7"/>
                                      </m:rPr>
                                      <a:rPr lang="en-US" altLang="zh-CN" sz="2400" i="1">
                                        <a:latin typeface="Cambria Math" panose="02040503050406030204" pitchFamily="18" charset="0"/>
                                        <a:ea typeface="Cambria Math" panose="02040503050406030204" pitchFamily="18" charset="0"/>
                                      </a:rPr>
                                      <m:t>𝑟</m:t>
                                    </m:r>
                                  </m:e>
                                  <m:sub>
                                    <m:r>
                                      <a:rPr lang="en-US" altLang="zh-CN" sz="2400" b="0" i="1" smtClean="0">
                                        <a:latin typeface="Cambria Math" panose="02040503050406030204" pitchFamily="18" charset="0"/>
                                        <a:ea typeface="Cambria Math" panose="02040503050406030204" pitchFamily="18" charset="0"/>
                                      </a:rPr>
                                      <m:t>0</m:t>
                                    </m:r>
                                  </m:sub>
                                </m:sSub>
                              </m:e>
                            </m:mr>
                            <m:mr>
                              <m:e>
                                <m:sSub>
                                  <m:sSubPr>
                                    <m:ctrlPr>
                                      <a:rPr lang="en-US" altLang="zh-CN" sz="2400" i="1">
                                        <a:latin typeface="Cambria Math" panose="02040503050406030204" pitchFamily="18" charset="0"/>
                                        <a:ea typeface="Cambria Math" panose="02040503050406030204" pitchFamily="18" charset="0"/>
                                      </a:rPr>
                                    </m:ctrlPr>
                                  </m:sSubPr>
                                  <m:e>
                                    <m:r>
                                      <m:rPr>
                                        <m:brk m:alnAt="7"/>
                                      </m:rPr>
                                      <a:rPr lang="en-US" altLang="zh-CN" sz="2400" i="1">
                                        <a:latin typeface="Cambria Math" panose="02040503050406030204" pitchFamily="18" charset="0"/>
                                        <a:ea typeface="Cambria Math" panose="02040503050406030204" pitchFamily="18" charset="0"/>
                                      </a:rPr>
                                      <m:t>𝑟</m:t>
                                    </m:r>
                                  </m:e>
                                  <m:sub>
                                    <m:r>
                                      <a:rPr lang="en-US" altLang="zh-CN" sz="2400" b="0" i="1" smtClean="0">
                                        <a:latin typeface="Cambria Math" panose="02040503050406030204" pitchFamily="18" charset="0"/>
                                        <a:ea typeface="Cambria Math" panose="02040503050406030204" pitchFamily="18" charset="0"/>
                                      </a:rPr>
                                      <m:t>1</m:t>
                                    </m:r>
                                  </m:sub>
                                </m:sSub>
                              </m:e>
                            </m:mr>
                          </m:m>
                        </m:e>
                      </m:d>
                    </m:oMath>
                  </m:oMathPara>
                </a14:m>
                <a:endParaRPr kumimoji="1" lang="zh-CN" altLang="en-US" sz="2400" b="0" i="1" dirty="0" err="1">
                  <a:latin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F64935E1-FF9F-AE46-A3EC-D567D6255FA5}"/>
                  </a:ext>
                </a:extLst>
              </p:cNvPr>
              <p:cNvSpPr txBox="1">
                <a:spLocks noRot="1" noChangeAspect="1" noMove="1" noResize="1" noEditPoints="1" noAdjustHandles="1" noChangeArrowheads="1" noChangeShapeType="1" noTextEdit="1"/>
              </p:cNvSpPr>
              <p:nvPr/>
            </p:nvSpPr>
            <p:spPr>
              <a:xfrm>
                <a:off x="3657007" y="2060848"/>
                <a:ext cx="4882747" cy="980076"/>
              </a:xfrm>
              <a:prstGeom prst="rect">
                <a:avLst/>
              </a:prstGeom>
              <a:blipFill>
                <a:blip r:embed="rId2"/>
                <a:stretch>
                  <a:fillRect b="-10256"/>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48175DBF-75B0-4E41-A94C-60B7BFAB6CBC}"/>
              </a:ext>
            </a:extLst>
          </p:cNvPr>
          <p:cNvSpPr/>
          <p:nvPr/>
        </p:nvSpPr>
        <p:spPr>
          <a:xfrm>
            <a:off x="618568" y="3557794"/>
            <a:ext cx="2839239" cy="400110"/>
          </a:xfrm>
          <a:prstGeom prst="rect">
            <a:avLst/>
          </a:prstGeom>
        </p:spPr>
        <p:txBody>
          <a:bodyPr wrap="none">
            <a:spAutoFit/>
          </a:bodyPr>
          <a:lstStyle/>
          <a:p>
            <a:pPr marL="342900" indent="-342900">
              <a:buClr>
                <a:srgbClr val="6FC4F7"/>
              </a:buClr>
              <a:buFont typeface="Arial" panose="020B0604020202020204" pitchFamily="34" charset="0"/>
              <a:buChar char="•"/>
            </a:pPr>
            <a:r>
              <a:rPr lang="zh-CN" altLang="en-US" sz="2000" kern="0" dirty="0">
                <a:solidFill>
                  <a:srgbClr val="374154"/>
                </a:solidFill>
                <a:latin typeface="Microsoft YaHei" panose="020B0503020204020204" pitchFamily="34" charset="-122"/>
                <a:ea typeface="Microsoft YaHei" panose="020B0503020204020204" pitchFamily="34" charset="-122"/>
              </a:rPr>
              <a:t>实际的数学操作为：</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763D300-533D-9A43-BAB2-E04B8DD0A820}"/>
                  </a:ext>
                </a:extLst>
              </p:cNvPr>
              <p:cNvSpPr txBox="1"/>
              <p:nvPr/>
            </p:nvSpPr>
            <p:spPr>
              <a:xfrm>
                <a:off x="4010149" y="4152378"/>
                <a:ext cx="3802836" cy="369332"/>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m:rPr>
                              <m:brk m:alnAt="7"/>
                            </m:rPr>
                            <a:rPr lang="en-US" altLang="zh-CN" sz="2400" i="1">
                              <a:latin typeface="Cambria Math" panose="02040503050406030204" pitchFamily="18" charset="0"/>
                              <a:ea typeface="Cambria Math" panose="02040503050406030204" pitchFamily="18" charset="0"/>
                            </a:rPr>
                            <m:t>𝑟</m:t>
                          </m:r>
                        </m:e>
                        <m:sub>
                          <m:r>
                            <a:rPr lang="en-US" altLang="zh-CN" sz="2400" i="1">
                              <a:latin typeface="Cambria Math" panose="02040503050406030204" pitchFamily="18" charset="0"/>
                              <a:ea typeface="Cambria Math" panose="02040503050406030204" pitchFamily="18" charset="0"/>
                            </a:rPr>
                            <m:t>0</m:t>
                          </m:r>
                        </m:sub>
                      </m:sSub>
                      <m:r>
                        <m:rPr>
                          <m:nor/>
                        </m:rP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0</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r>
                        <m:rPr>
                          <m:nor/>
                        </m:rPr>
                        <a:rPr lang="en-US" altLang="zh-CN" sz="2400" b="0" i="0"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2</m:t>
                          </m:r>
                        </m:sub>
                      </m:sSub>
                    </m:oMath>
                  </m:oMathPara>
                </a14:m>
                <a:endParaRPr kumimoji="1" lang="zh-CN" altLang="en-US" sz="2400" b="0" i="1" dirty="0" err="1">
                  <a:latin typeface="Cambria Math" panose="02040503050406030204" pitchFamily="18" charset="0"/>
                </a:endParaRPr>
              </a:p>
            </p:txBody>
          </p:sp>
        </mc:Choice>
        <mc:Fallback xmlns="">
          <p:sp>
            <p:nvSpPr>
              <p:cNvPr id="12" name="文本框 11">
                <a:extLst>
                  <a:ext uri="{FF2B5EF4-FFF2-40B4-BE49-F238E27FC236}">
                    <a16:creationId xmlns:a16="http://schemas.microsoft.com/office/drawing/2014/main" id="{B763D300-533D-9A43-BAB2-E04B8DD0A820}"/>
                  </a:ext>
                </a:extLst>
              </p:cNvPr>
              <p:cNvSpPr txBox="1">
                <a:spLocks noRot="1" noChangeAspect="1" noMove="1" noResize="1" noEditPoints="1" noAdjustHandles="1" noChangeArrowheads="1" noChangeShapeType="1" noTextEdit="1"/>
              </p:cNvSpPr>
              <p:nvPr/>
            </p:nvSpPr>
            <p:spPr>
              <a:xfrm>
                <a:off x="4010149" y="4152378"/>
                <a:ext cx="3802836" cy="369332"/>
              </a:xfrm>
              <a:prstGeom prst="rect">
                <a:avLst/>
              </a:prstGeom>
              <a:blipFill>
                <a:blip r:embed="rId3"/>
                <a:stretch>
                  <a:fillRect b="-20000"/>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DD00FDE5-0998-434E-8255-F9685C7595D3}"/>
              </a:ext>
            </a:extLst>
          </p:cNvPr>
          <p:cNvSpPr/>
          <p:nvPr/>
        </p:nvSpPr>
        <p:spPr>
          <a:xfrm>
            <a:off x="8719880" y="4156152"/>
            <a:ext cx="2560316" cy="400110"/>
          </a:xfrm>
          <a:prstGeom prst="rect">
            <a:avLst/>
          </a:prstGeom>
        </p:spPr>
        <p:txBody>
          <a:bodyPr wrap="none">
            <a:spAutoFit/>
          </a:bodyPr>
          <a:lstStyle/>
          <a:p>
            <a:r>
              <a:rPr lang="en-US" altLang="zh-CN" sz="2000" dirty="0">
                <a:solidFill>
                  <a:srgbClr val="333333"/>
                </a:solidFill>
                <a:latin typeface="Gill Sans MT" panose="020B0502020104020203" pitchFamily="34" charset="0"/>
                <a:ea typeface="Microsoft YaHei" panose="020B0503020204020204" pitchFamily="34" charset="-122"/>
              </a:rPr>
              <a:t># 3</a:t>
            </a:r>
            <a:r>
              <a:rPr lang="zh-CN" altLang="en-US" sz="2000" dirty="0">
                <a:solidFill>
                  <a:srgbClr val="333333"/>
                </a:solidFill>
                <a:latin typeface="Gill Sans MT" panose="020B0502020104020203" pitchFamily="34" charset="0"/>
                <a:ea typeface="Microsoft YaHei" panose="020B0503020204020204" pitchFamily="34" charset="-122"/>
              </a:rPr>
              <a:t> 次乘法</a:t>
            </a:r>
            <a:r>
              <a:rPr lang="en-US" altLang="zh-CN" sz="2000" dirty="0">
                <a:solidFill>
                  <a:srgbClr val="333333"/>
                </a:solidFill>
                <a:latin typeface="Gill Sans MT" panose="020B0502020104020203" pitchFamily="34" charset="0"/>
                <a:ea typeface="Microsoft YaHei" panose="020B0503020204020204" pitchFamily="34" charset="-122"/>
              </a:rPr>
              <a:t>+2</a:t>
            </a:r>
            <a:r>
              <a:rPr lang="zh-CN" altLang="en-US" sz="2000" dirty="0">
                <a:solidFill>
                  <a:srgbClr val="333333"/>
                </a:solidFill>
                <a:latin typeface="Gill Sans MT" panose="020B0502020104020203" pitchFamily="34" charset="0"/>
                <a:ea typeface="Microsoft YaHei" panose="020B0503020204020204" pitchFamily="34" charset="-122"/>
              </a:rPr>
              <a:t> 次加法 </a:t>
            </a:r>
            <a:endParaRPr lang="zh-CN" altLang="en-US" sz="2000" dirty="0">
              <a:latin typeface="Gill Sans MT" panose="020B0502020104020203" pitchFamily="34" charset="0"/>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C44D7C5-6291-2947-97A6-8593EC400599}"/>
                  </a:ext>
                </a:extLst>
              </p:cNvPr>
              <p:cNvSpPr txBox="1"/>
              <p:nvPr/>
            </p:nvSpPr>
            <p:spPr>
              <a:xfrm>
                <a:off x="4010149" y="4848802"/>
                <a:ext cx="3802836" cy="369332"/>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m:rPr>
                              <m:brk m:alnAt="7"/>
                            </m:rPr>
                            <a:rPr lang="en-US" altLang="zh-CN" sz="2400" i="1">
                              <a:latin typeface="Cambria Math" panose="02040503050406030204" pitchFamily="18" charset="0"/>
                              <a:ea typeface="Cambria Math" panose="02040503050406030204" pitchFamily="18" charset="0"/>
                            </a:rPr>
                            <m:t>𝑟</m:t>
                          </m:r>
                        </m:e>
                        <m:sub>
                          <m:r>
                            <a:rPr lang="en-US" altLang="zh-CN" sz="2400" b="0" i="1" smtClean="0">
                              <a:latin typeface="Cambria Math" panose="02040503050406030204" pitchFamily="18" charset="0"/>
                              <a:ea typeface="Cambria Math" panose="02040503050406030204" pitchFamily="18" charset="0"/>
                            </a:rPr>
                            <m:t>1</m:t>
                          </m:r>
                        </m:sub>
                      </m:sSub>
                      <m:r>
                        <m:rPr>
                          <m:nor/>
                        </m:rP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i="1">
                              <a:latin typeface="Cambria Math" panose="02040503050406030204" pitchFamily="18" charset="0"/>
                              <a:ea typeface="Cambria Math" panose="02040503050406030204" pitchFamily="18" charset="0"/>
                            </a:rPr>
                            <m:t>0</m:t>
                          </m:r>
                        </m:sub>
                      </m:sSub>
                      <m:r>
                        <m:rPr>
                          <m:nor/>
                        </m:rPr>
                        <a:rPr lang="en-US" altLang="zh-CN" sz="2400" b="0" i="0"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𝑔</m:t>
                          </m:r>
                        </m:e>
                        <m:sub>
                          <m:r>
                            <a:rPr lang="en-US" altLang="zh-CN" sz="2400" b="0" i="1" smtClean="0">
                              <a:latin typeface="Cambria Math" panose="02040503050406030204" pitchFamily="18" charset="0"/>
                              <a:ea typeface="Cambria Math" panose="02040503050406030204" pitchFamily="18" charset="0"/>
                            </a:rPr>
                            <m:t>2</m:t>
                          </m:r>
                        </m:sub>
                      </m:sSub>
                    </m:oMath>
                  </m:oMathPara>
                </a14:m>
                <a:endParaRPr kumimoji="1" lang="zh-CN" altLang="en-US" sz="2400" b="0" i="1" dirty="0" err="1">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BC44D7C5-6291-2947-97A6-8593EC400599}"/>
                  </a:ext>
                </a:extLst>
              </p:cNvPr>
              <p:cNvSpPr txBox="1">
                <a:spLocks noRot="1" noChangeAspect="1" noMove="1" noResize="1" noEditPoints="1" noAdjustHandles="1" noChangeArrowheads="1" noChangeShapeType="1" noTextEdit="1"/>
              </p:cNvSpPr>
              <p:nvPr/>
            </p:nvSpPr>
            <p:spPr>
              <a:xfrm>
                <a:off x="4010149" y="4848802"/>
                <a:ext cx="3802836" cy="369332"/>
              </a:xfrm>
              <a:prstGeom prst="rect">
                <a:avLst/>
              </a:prstGeom>
              <a:blipFill>
                <a:blip r:embed="rId4"/>
                <a:stretch>
                  <a:fillRect b="-20000"/>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7B7AC7AB-1E98-3941-88BF-BC31799CABCF}"/>
              </a:ext>
            </a:extLst>
          </p:cNvPr>
          <p:cNvSpPr/>
          <p:nvPr/>
        </p:nvSpPr>
        <p:spPr>
          <a:xfrm>
            <a:off x="8704506" y="4901098"/>
            <a:ext cx="2560316" cy="400110"/>
          </a:xfrm>
          <a:prstGeom prst="rect">
            <a:avLst/>
          </a:prstGeom>
        </p:spPr>
        <p:txBody>
          <a:bodyPr wrap="none">
            <a:spAutoFit/>
          </a:bodyPr>
          <a:lstStyle/>
          <a:p>
            <a:r>
              <a:rPr lang="en-US" altLang="zh-CN" sz="2000" dirty="0">
                <a:solidFill>
                  <a:srgbClr val="333333"/>
                </a:solidFill>
                <a:latin typeface="Gill Sans MT" panose="020B0502020104020203" pitchFamily="34" charset="0"/>
                <a:ea typeface="Microsoft YaHei" panose="020B0503020204020204" pitchFamily="34" charset="-122"/>
              </a:rPr>
              <a:t># 3</a:t>
            </a:r>
            <a:r>
              <a:rPr lang="zh-CN" altLang="en-US" sz="2000" dirty="0">
                <a:solidFill>
                  <a:srgbClr val="333333"/>
                </a:solidFill>
                <a:latin typeface="Gill Sans MT" panose="020B0502020104020203" pitchFamily="34" charset="0"/>
                <a:ea typeface="Microsoft YaHei" panose="020B0503020204020204" pitchFamily="34" charset="-122"/>
              </a:rPr>
              <a:t> 次乘法</a:t>
            </a:r>
            <a:r>
              <a:rPr lang="en-US" altLang="zh-CN" sz="2000" dirty="0">
                <a:solidFill>
                  <a:srgbClr val="333333"/>
                </a:solidFill>
                <a:latin typeface="Gill Sans MT" panose="020B0502020104020203" pitchFamily="34" charset="0"/>
                <a:ea typeface="Microsoft YaHei" panose="020B0503020204020204" pitchFamily="34" charset="-122"/>
              </a:rPr>
              <a:t>+2</a:t>
            </a:r>
            <a:r>
              <a:rPr lang="zh-CN" altLang="en-US" sz="2000" dirty="0">
                <a:solidFill>
                  <a:srgbClr val="333333"/>
                </a:solidFill>
                <a:latin typeface="Gill Sans MT" panose="020B0502020104020203" pitchFamily="34" charset="0"/>
                <a:ea typeface="Microsoft YaHei" panose="020B0503020204020204" pitchFamily="34" charset="-122"/>
              </a:rPr>
              <a:t> 次加法 </a:t>
            </a:r>
            <a:endParaRPr lang="zh-CN" altLang="en-US" sz="2000" dirty="0">
              <a:latin typeface="Gill Sans MT" panose="020B0502020104020203" pitchFamily="34" charset="0"/>
              <a:ea typeface="Microsoft YaHei" panose="020B0503020204020204" pitchFamily="34" charset="-122"/>
            </a:endParaRPr>
          </a:p>
        </p:txBody>
      </p:sp>
      <p:sp>
        <p:nvSpPr>
          <p:cNvPr id="17" name="矩形 16">
            <a:extLst>
              <a:ext uri="{FF2B5EF4-FFF2-40B4-BE49-F238E27FC236}">
                <a16:creationId xmlns:a16="http://schemas.microsoft.com/office/drawing/2014/main" id="{0237DE73-0217-4849-9826-08B655494482}"/>
              </a:ext>
            </a:extLst>
          </p:cNvPr>
          <p:cNvSpPr/>
          <p:nvPr/>
        </p:nvSpPr>
        <p:spPr>
          <a:xfrm>
            <a:off x="737831" y="5733256"/>
            <a:ext cx="3954929" cy="400110"/>
          </a:xfrm>
          <a:prstGeom prst="rect">
            <a:avLst/>
          </a:prstGeom>
        </p:spPr>
        <p:txBody>
          <a:bodyPr wrap="none">
            <a:spAutoFit/>
          </a:bodyPr>
          <a:lstStyle/>
          <a:p>
            <a:pPr marL="342900" indent="-342900">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icrosoft YaHei" panose="020B0503020204020204" pitchFamily="34" charset="-122"/>
              </a:rPr>
              <a:t>总共需要 </a:t>
            </a:r>
            <a:r>
              <a:rPr lang="en-US" altLang="zh-CN" sz="2000" dirty="0">
                <a:solidFill>
                  <a:srgbClr val="374154"/>
                </a:solidFill>
                <a:latin typeface="Gill Sans MT" panose="020B0502020104020203" pitchFamily="34" charset="0"/>
                <a:ea typeface="Microsoft YaHei" panose="020B0503020204020204" pitchFamily="34" charset="-122"/>
              </a:rPr>
              <a:t>6 </a:t>
            </a:r>
            <a:r>
              <a:rPr lang="zh-CN" altLang="en-US" sz="2000" dirty="0">
                <a:solidFill>
                  <a:srgbClr val="374154"/>
                </a:solidFill>
                <a:latin typeface="Gill Sans MT" panose="020B0502020104020203" pitchFamily="34" charset="0"/>
                <a:ea typeface="Microsoft YaHei" panose="020B0503020204020204" pitchFamily="34" charset="-122"/>
              </a:rPr>
              <a:t>次乘法和 </a:t>
            </a:r>
            <a:r>
              <a:rPr lang="en-US" altLang="zh-CN" sz="2000" dirty="0">
                <a:solidFill>
                  <a:srgbClr val="374154"/>
                </a:solidFill>
                <a:latin typeface="Gill Sans MT" panose="020B0502020104020203" pitchFamily="34" charset="0"/>
                <a:ea typeface="Microsoft YaHei" panose="020B0503020204020204" pitchFamily="34" charset="-122"/>
              </a:rPr>
              <a:t>4 </a:t>
            </a:r>
            <a:r>
              <a:rPr lang="zh-CN" altLang="en-US" sz="2000" dirty="0">
                <a:solidFill>
                  <a:srgbClr val="374154"/>
                </a:solidFill>
                <a:latin typeface="Gill Sans MT" panose="020B0502020104020203" pitchFamily="34" charset="0"/>
                <a:ea typeface="Microsoft YaHei" panose="020B0503020204020204" pitchFamily="34" charset="-122"/>
              </a:rPr>
              <a:t>次加法</a:t>
            </a:r>
            <a:endParaRPr lang="zh-CN" altLang="en-US" sz="2000" kern="0" dirty="0">
              <a:solidFill>
                <a:srgbClr val="374154"/>
              </a:solidFill>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628570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33496</TotalTime>
  <Words>2010</Words>
  <Application>Microsoft Macintosh PowerPoint</Application>
  <PresentationFormat>自定义</PresentationFormat>
  <Paragraphs>148</Paragraphs>
  <Slides>31</Slides>
  <Notes>1</Notes>
  <HiddenSlides>0</HiddenSlides>
  <MMClips>0</MMClips>
  <ScaleCrop>false</ScaleCrop>
  <HeadingPairs>
    <vt:vector size="6" baseType="variant">
      <vt:variant>
        <vt:lpstr>已用的字体</vt:lpstr>
      </vt:variant>
      <vt:variant>
        <vt:i4>17</vt:i4>
      </vt:variant>
      <vt:variant>
        <vt:lpstr>主题</vt:lpstr>
      </vt:variant>
      <vt:variant>
        <vt:i4>6</vt:i4>
      </vt:variant>
      <vt:variant>
        <vt:lpstr>幻灯片标题</vt:lpstr>
      </vt:variant>
      <vt:variant>
        <vt:i4>31</vt:i4>
      </vt:variant>
    </vt:vector>
  </HeadingPairs>
  <TitlesOfParts>
    <vt:vector size="54" baseType="lpstr">
      <vt:lpstr>-apple-system</vt: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Cambria Math</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推理引擎-Kernel优化</vt:lpstr>
      <vt:lpstr>PowerPoint 演示文稿</vt:lpstr>
      <vt:lpstr>推理引擎架构</vt:lpstr>
      <vt:lpstr>PowerPoint 演示文稿</vt:lpstr>
      <vt:lpstr>PowerPoint 演示文稿</vt:lpstr>
      <vt:lpstr>Im2col + Packing 回顾</vt:lpstr>
      <vt:lpstr>Winograd 算法概述</vt:lpstr>
      <vt:lpstr>Conv 算法原理</vt:lpstr>
      <vt:lpstr>Conv 算法原理</vt:lpstr>
      <vt:lpstr>Conv 算法原理</vt:lpstr>
      <vt:lpstr>Winograd 一维卷积原理</vt:lpstr>
      <vt:lpstr>Winograd 原理推导</vt:lpstr>
      <vt:lpstr>Winograd 原理推导</vt:lpstr>
      <vt:lpstr>Winograd 原理推导</vt:lpstr>
      <vt:lpstr>Winograd 原理推导</vt:lpstr>
      <vt:lpstr>Winograd 原理推导</vt:lpstr>
      <vt:lpstr>Winograd 原理推导</vt:lpstr>
      <vt:lpstr>Winograd 加速二维卷积计算</vt:lpstr>
      <vt:lpstr>Winograd 加速二维卷积计算</vt:lpstr>
      <vt:lpstr>Winograd 加速二维卷积计算</vt:lpstr>
      <vt:lpstr>PowerPoint 演示文稿</vt:lpstr>
      <vt:lpstr>实现步骤</vt:lpstr>
      <vt:lpstr>实现步骤</vt:lpstr>
      <vt:lpstr>实现步骤</vt:lpstr>
      <vt:lpstr>实现步骤</vt:lpstr>
      <vt:lpstr>实现步骤</vt:lpstr>
      <vt:lpstr>PowerPoint 演示文稿</vt:lpstr>
      <vt:lpstr>实现约束与缺点</vt:lpstr>
      <vt:lpstr>实现约束</vt:lpstr>
      <vt:lpstr>引用</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5822</cp:revision>
  <dcterms:created xsi:type="dcterms:W3CDTF">2015-01-14T10:38:57Z</dcterms:created>
  <dcterms:modified xsi:type="dcterms:W3CDTF">2023-03-02T02:40:02Z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