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0"/>
  </p:notesMasterIdLst>
  <p:handoutMasterIdLst>
    <p:handoutMasterId r:id="rId31"/>
  </p:handoutMasterIdLst>
  <p:sldIdLst>
    <p:sldId id="1779" r:id="rId7"/>
    <p:sldId id="1837" r:id="rId8"/>
    <p:sldId id="1819" r:id="rId9"/>
    <p:sldId id="1838" r:id="rId10"/>
    <p:sldId id="1835" r:id="rId11"/>
    <p:sldId id="1866" r:id="rId12"/>
    <p:sldId id="1867" r:id="rId13"/>
    <p:sldId id="1868" r:id="rId14"/>
    <p:sldId id="1879" r:id="rId15"/>
    <p:sldId id="1870" r:id="rId16"/>
    <p:sldId id="1871" r:id="rId17"/>
    <p:sldId id="1872" r:id="rId18"/>
    <p:sldId id="1869" r:id="rId19"/>
    <p:sldId id="1880" r:id="rId20"/>
    <p:sldId id="1873" r:id="rId21"/>
    <p:sldId id="1874" r:id="rId22"/>
    <p:sldId id="1881" r:id="rId23"/>
    <p:sldId id="1876" r:id="rId24"/>
    <p:sldId id="1875" r:id="rId25"/>
    <p:sldId id="1878" r:id="rId26"/>
    <p:sldId id="1877" r:id="rId27"/>
    <p:sldId id="1841" r:id="rId28"/>
    <p:sldId id="680" r:id="rId29"/>
  </p:sldIdLst>
  <p:sldSz cx="12196763" cy="6858000"/>
  <p:notesSz cx="6805613" cy="9939338"/>
  <p:custDataLst>
    <p:tags r:id="rId3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291" autoAdjust="0"/>
  </p:normalViewPr>
  <p:slideViewPr>
    <p:cSldViewPr showGuides="1">
      <p:cViewPr varScale="1">
        <p:scale>
          <a:sx n="122" d="100"/>
          <a:sy n="122" d="100"/>
        </p:scale>
        <p:origin x="360"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Tensor_processing_unit" TargetMode="External"/><Relationship Id="rId7" Type="http://schemas.openxmlformats.org/officeDocument/2006/relationships/image" Target="../media/image29.emf"/><Relationship Id="rId2" Type="http://schemas.openxmlformats.org/officeDocument/2006/relationships/hyperlink" Target="https://www.jiqizhixin.com/articles/2019-06-20-12" TargetMode="External"/><Relationship Id="rId1" Type="http://schemas.openxmlformats.org/officeDocument/2006/relationships/slideLayout" Target="../slideLayouts/slideLayout9.xml"/><Relationship Id="rId6" Type="http://schemas.openxmlformats.org/officeDocument/2006/relationships/hyperlink" Target="https://zhenhuaw.me/blog/2019/ARM%20SDOT/UDOT" TargetMode="External"/><Relationship Id="rId5" Type="http://schemas.openxmlformats.org/officeDocument/2006/relationships/hyperlink" Target="https://en.wikichip.org/wiki/x86/avx512vnni" TargetMode="External"/><Relationship Id="rId4" Type="http://schemas.openxmlformats.org/officeDocument/2006/relationships/hyperlink" Target="https://devblogs.nvidia.com/mixed-precision-programming-cuda-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ytorch/QNNPACK" TargetMode="External"/><Relationship Id="rId2" Type="http://schemas.openxmlformats.org/officeDocument/2006/relationships/hyperlink" Target="https://zhenhuaw.me/blog/2019/reveal-qnnpack-implementation.html" TargetMode="External"/><Relationship Id="rId1" Type="http://schemas.openxmlformats.org/officeDocument/2006/relationships/slideLayout" Target="../slideLayouts/slideLayout4.xml"/><Relationship Id="rId4" Type="http://schemas.openxmlformats.org/officeDocument/2006/relationships/hyperlink" Target="https://arxiv.org/abs/1907.02129"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ytorch/QNNPAC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9433048"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间接优化</a:t>
            </a:r>
            <a:r>
              <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Indirect</a:t>
            </a: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EA131-BFAF-C045-8D04-D064248A346C}"/>
              </a:ext>
            </a:extLst>
          </p:cNvPr>
          <p:cNvSpPr>
            <a:spLocks noGrp="1"/>
          </p:cNvSpPr>
          <p:nvPr>
            <p:ph type="title"/>
          </p:nvPr>
        </p:nvSpPr>
        <p:spPr/>
        <p:txBody>
          <a:bodyPr/>
          <a:lstStyle/>
          <a:p>
            <a:r>
              <a:rPr lang="zh-CN" altLang="en-US" dirty="0"/>
              <a:t>矩阵乘优化 </a:t>
            </a:r>
            <a:r>
              <a:rPr kumimoji="1" lang="en-US" altLang="zh-CN" dirty="0">
                <a:latin typeface="Futura Medium" panose="020B0602020204020303" pitchFamily="34" charset="-79"/>
                <a:cs typeface="Futura Medium" panose="020B0602020204020303" pitchFamily="34" charset="-79"/>
              </a:rPr>
              <a:t>Im2col</a:t>
            </a:r>
            <a:r>
              <a:rPr kumimoji="1" lang="zh-CN" altLang="en-US" dirty="0">
                <a:latin typeface="Futura Medium" panose="020B0602020204020303" pitchFamily="34" charset="-79"/>
                <a:cs typeface="Futura Medium" panose="020B0602020204020303" pitchFamily="34" charset="-79"/>
              </a:rPr>
              <a:t> 算法回顾</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3340B43E-7828-864E-86CF-8B3FEB9F2BE9}"/>
                  </a:ext>
                </a:extLst>
              </p:cNvPr>
              <p:cNvSpPr>
                <a:spLocks noGrp="1"/>
              </p:cNvSpPr>
              <p:nvPr>
                <p:ph sz="half" idx="1"/>
              </p:nvPr>
            </p:nvSpPr>
            <p:spPr/>
            <p:txBody>
              <a:bodyPr/>
              <a:lstStyle/>
              <a:p>
                <a:r>
                  <a:rPr lang="zh-CN" altLang="en-US" dirty="0"/>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oMath>
                </a14:m>
                <a:r>
                  <a:rPr lang="en-US" altLang="zh-CN" dirty="0"/>
                  <a:t> </a:t>
                </a:r>
                <a:r>
                  <a:rPr lang="zh-CN" altLang="en-US" dirty="0"/>
                  <a:t>小块时，传统的方法是在 </a:t>
                </a:r>
                <a:r>
                  <a:rPr lang="en-US" altLang="zh-CN" dirty="0"/>
                  <a:t>K </a:t>
                </a:r>
                <a:r>
                  <a:rPr lang="zh-CN" altLang="en-US" dirty="0"/>
                  <a:t>维度上拆分，在一次计算 </a:t>
                </a:r>
                <a:r>
                  <a:rPr lang="en-US" altLang="zh-CN" dirty="0"/>
                  <a:t>Kernel</a:t>
                </a:r>
                <a:r>
                  <a:rPr lang="zh-CN" altLang="en-US" dirty="0"/>
                  <a:t> 处理中，仅计算 </a:t>
                </a:r>
                <a:r>
                  <a:rPr lang="en-US" altLang="zh-CN" dirty="0"/>
                  <a:t>K </a:t>
                </a:r>
                <a:r>
                  <a:rPr lang="zh-CN" altLang="en-US" dirty="0"/>
                  <a:t>维的局部。那么在每次计算 </a:t>
                </a:r>
                <a:r>
                  <a:rPr lang="en-US" altLang="zh-CN" dirty="0"/>
                  <a:t>Kernel</a:t>
                </a:r>
                <a:r>
                  <a:rPr lang="zh-CN" altLang="en-US" dirty="0"/>
                  <a:t> 的处理中，都会发生对输出的加载和存储。</a:t>
                </a:r>
              </a:p>
            </p:txBody>
          </p:sp>
        </mc:Choice>
        <mc:Fallback xmlns="">
          <p:sp>
            <p:nvSpPr>
              <p:cNvPr id="5" name="内容占位符 4">
                <a:extLst>
                  <a:ext uri="{FF2B5EF4-FFF2-40B4-BE49-F238E27FC236}">
                    <a16:creationId xmlns:a16="http://schemas.microsoft.com/office/drawing/2014/main" id="{3340B43E-7828-864E-86CF-8B3FEB9F2BE9}"/>
                  </a:ext>
                </a:extLst>
              </p:cNvPr>
              <p:cNvSpPr>
                <a:spLocks noGrp="1" noRot="1" noChangeAspect="1" noMove="1" noResize="1" noEditPoints="1" noAdjustHandles="1" noChangeArrowheads="1" noChangeShapeType="1" noTextEdit="1"/>
              </p:cNvSpPr>
              <p:nvPr>
                <p:ph sz="half" idx="1"/>
              </p:nvPr>
            </p:nvSpPr>
            <p:spPr>
              <a:blipFill>
                <a:blip r:embed="rId2"/>
                <a:stretch>
                  <a:fillRect l="-579" t="-54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E7D43CD-259A-9049-AC6F-2854F2ED77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1676" y="2276872"/>
            <a:ext cx="3593410" cy="4234339"/>
          </a:xfrm>
          <a:prstGeom prst="rect">
            <a:avLst/>
          </a:prstGeom>
        </p:spPr>
      </p:pic>
    </p:spTree>
    <p:extLst>
      <p:ext uri="{BB962C8B-B14F-4D97-AF65-F5344CB8AC3E}">
        <p14:creationId xmlns:p14="http://schemas.microsoft.com/office/powerpoint/2010/main" val="3180978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B95881-DFEC-3E4A-912E-E95032406C7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26173" y="2467209"/>
            <a:ext cx="3388846" cy="3993289"/>
          </a:xfrm>
          <a:prstGeom prst="rect">
            <a:avLst/>
          </a:prstGeom>
        </p:spPr>
      </p:pic>
      <p:sp>
        <p:nvSpPr>
          <p:cNvPr id="5" name="标题 4">
            <a:extLst>
              <a:ext uri="{FF2B5EF4-FFF2-40B4-BE49-F238E27FC236}">
                <a16:creationId xmlns:a16="http://schemas.microsoft.com/office/drawing/2014/main" id="{D0176B3D-3DD2-9D4F-85A0-EEE8A7CA5119}"/>
              </a:ext>
            </a:extLst>
          </p:cNvPr>
          <p:cNvSpPr>
            <a:spLocks noGrp="1"/>
          </p:cNvSpPr>
          <p:nvPr>
            <p:ph type="title"/>
          </p:nvPr>
        </p:nvSpPr>
        <p:spPr/>
        <p:txBody>
          <a:bodyPr/>
          <a:lstStyle/>
          <a:p>
            <a:r>
              <a:rPr lang="en-US" altLang="zh-CN" dirty="0"/>
              <a:t>QNNPACK</a:t>
            </a:r>
            <a:r>
              <a:rPr lang="zh-CN" altLang="en-US" dirty="0"/>
              <a:t> 算法思想</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C4C8F01E-E158-A54D-9C84-936F6086003F}"/>
                  </a:ext>
                </a:extLst>
              </p:cNvPr>
              <p:cNvSpPr>
                <a:spLocks noGrp="1"/>
              </p:cNvSpPr>
              <p:nvPr>
                <p:ph sz="half" idx="1"/>
              </p:nvPr>
            </p:nvSpPr>
            <p:spPr>
              <a:xfrm>
                <a:off x="623635" y="1196752"/>
                <a:ext cx="10963473" cy="1440160"/>
              </a:xfrm>
            </p:spPr>
            <p:txBody>
              <a:bodyPr/>
              <a:lstStyle/>
              <a:p>
                <a:pPr>
                  <a:lnSpc>
                    <a:spcPct val="150000"/>
                  </a:lnSpc>
                </a:pPr>
                <a:r>
                  <a:rPr lang="en-US" altLang="zh-CN" dirty="0">
                    <a:latin typeface="Gill Sans MT" panose="020B0502020104020203" pitchFamily="34" charset="0"/>
                  </a:rPr>
                  <a:t>QNNPACK </a:t>
                </a:r>
                <a:r>
                  <a:rPr lang="zh-CN" altLang="en-US" dirty="0">
                    <a:latin typeface="Gill Sans MT" panose="020B0502020104020203" pitchFamily="34" charset="0"/>
                  </a:rPr>
                  <a:t>做法将整个 </a:t>
                </a:r>
                <a:r>
                  <a:rPr lang="en-US" altLang="zh-CN" dirty="0">
                    <a:latin typeface="Gill Sans MT" panose="020B0502020104020203" pitchFamily="34" charset="0"/>
                  </a:rPr>
                  <a:t>K </a:t>
                </a:r>
                <a:r>
                  <a:rPr lang="zh-CN" altLang="en-US" dirty="0">
                    <a:latin typeface="Gill Sans MT" panose="020B0502020104020203" pitchFamily="34" charset="0"/>
                  </a:rPr>
                  <a:t>维全部在计算 </a:t>
                </a:r>
                <a:r>
                  <a:rPr lang="en-US" altLang="zh-CN" dirty="0">
                    <a:latin typeface="Gill Sans MT" panose="020B0502020104020203" pitchFamily="34" charset="0"/>
                  </a:rPr>
                  <a:t>Kernel</a:t>
                </a:r>
                <a:r>
                  <a:rPr lang="zh-CN" altLang="en-US" dirty="0">
                    <a:latin typeface="Gill Sans MT" panose="020B0502020104020203" pitchFamily="34" charset="0"/>
                  </a:rPr>
                  <a:t> 中处理完，消除了输出部分和的访存。这里所说的「将整个 </a:t>
                </a:r>
                <a:r>
                  <a:rPr lang="en-US" altLang="zh-CN" dirty="0">
                    <a:latin typeface="Gill Sans MT" panose="020B0502020104020203" pitchFamily="34" charset="0"/>
                  </a:rPr>
                  <a:t>K </a:t>
                </a:r>
                <a:r>
                  <a:rPr lang="zh-CN" altLang="en-US" dirty="0">
                    <a:latin typeface="Gill Sans MT" panose="020B0502020104020203" pitchFamily="34" charset="0"/>
                  </a:rPr>
                  <a:t>维全部」并不是指 </a:t>
                </a:r>
                <a:r>
                  <a:rPr lang="en-US" altLang="zh-CN" dirty="0">
                    <a:latin typeface="Gill Sans MT" panose="020B0502020104020203" pitchFamily="34" charset="0"/>
                  </a:rPr>
                  <a:t>K </a:t>
                </a:r>
                <a:r>
                  <a:rPr lang="zh-CN" altLang="en-US" dirty="0">
                    <a:latin typeface="Gill Sans MT" panose="020B0502020104020203" pitchFamily="34" charset="0"/>
                  </a:rPr>
                  <a:t>维不进行拆分，而是指拆分后不和其他维度交换，实际计算中 </a:t>
                </a:r>
                <a:r>
                  <a:rPr lang="en-US" altLang="zh-CN" dirty="0">
                    <a:latin typeface="Gill Sans MT" panose="020B0502020104020203" pitchFamily="34" charset="0"/>
                  </a:rPr>
                  <a:t>K </a:t>
                </a:r>
                <a:r>
                  <a:rPr lang="zh-CN" altLang="en-US" dirty="0">
                    <a:latin typeface="Gill Sans MT" panose="020B0502020104020203" pitchFamily="34" charset="0"/>
                  </a:rPr>
                  <a:t>维会以 </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𝑛</m:t>
                        </m:r>
                      </m:sup>
                    </m:sSup>
                  </m:oMath>
                </a14:m>
                <a:r>
                  <a:rPr lang="en-US" altLang="zh-CN" dirty="0">
                    <a:latin typeface="Gill Sans MT" panose="020B0502020104020203" pitchFamily="34" charset="0"/>
                  </a:rPr>
                  <a:t> </a:t>
                </a:r>
                <a:r>
                  <a:rPr lang="zh-CN" altLang="en-US" dirty="0">
                    <a:latin typeface="Gill Sans MT" panose="020B0502020104020203" pitchFamily="34" charset="0"/>
                  </a:rPr>
                  <a:t>为基础进行拆分。</a:t>
                </a:r>
              </a:p>
            </p:txBody>
          </p:sp>
        </mc:Choice>
        <mc:Fallback xmlns="">
          <p:sp>
            <p:nvSpPr>
              <p:cNvPr id="6" name="内容占位符 5">
                <a:extLst>
                  <a:ext uri="{FF2B5EF4-FFF2-40B4-BE49-F238E27FC236}">
                    <a16:creationId xmlns:a16="http://schemas.microsoft.com/office/drawing/2014/main" id="{C4C8F01E-E158-A54D-9C84-936F6086003F}"/>
                  </a:ext>
                </a:extLst>
              </p:cNvPr>
              <p:cNvSpPr>
                <a:spLocks noGrp="1" noRot="1" noChangeAspect="1" noMove="1" noResize="1" noEditPoints="1" noAdjustHandles="1" noChangeArrowheads="1" noChangeShapeType="1" noTextEdit="1"/>
              </p:cNvSpPr>
              <p:nvPr>
                <p:ph sz="half" idx="1"/>
              </p:nvPr>
            </p:nvSpPr>
            <p:spPr>
              <a:xfrm>
                <a:off x="623635" y="1196752"/>
                <a:ext cx="10963473" cy="1440160"/>
              </a:xfrm>
              <a:blipFill>
                <a:blip r:embed="rId3"/>
                <a:stretch>
                  <a:fillRect l="-463" r="-347" b="-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4374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E9BA9D-B8C2-C94C-B62B-14150EA0B2F0}"/>
              </a:ext>
            </a:extLst>
          </p:cNvPr>
          <p:cNvSpPr>
            <a:spLocks noGrp="1"/>
          </p:cNvSpPr>
          <p:nvPr>
            <p:ph type="title"/>
          </p:nvPr>
        </p:nvSpPr>
        <p:spPr/>
        <p:txBody>
          <a:bodyPr/>
          <a:lstStyle/>
          <a:p>
            <a:r>
              <a:rPr lang="en-US" altLang="zh-CN" dirty="0"/>
              <a:t>QNNPACK</a:t>
            </a:r>
            <a:r>
              <a:rPr lang="zh-CN" altLang="en-US" dirty="0"/>
              <a:t> 算法思想</a:t>
            </a:r>
          </a:p>
        </p:txBody>
      </p:sp>
      <p:sp>
        <p:nvSpPr>
          <p:cNvPr id="3" name="内容占位符 2">
            <a:extLst>
              <a:ext uri="{FF2B5EF4-FFF2-40B4-BE49-F238E27FC236}">
                <a16:creationId xmlns:a16="http://schemas.microsoft.com/office/drawing/2014/main" id="{6DDF7A59-6DB6-F34E-8F0D-7D9F7461914D}"/>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Im2col </a:t>
            </a:r>
            <a:r>
              <a:rPr lang="zh-CN" altLang="en-US" dirty="0">
                <a:latin typeface="Gill Sans MT" panose="020B0502020104020203" pitchFamily="34" charset="0"/>
              </a:rPr>
              <a:t>优化算法存在两个问题：</a:t>
            </a:r>
            <a:r>
              <a:rPr lang="en-US" altLang="zh-CN" dirty="0">
                <a:latin typeface="Gill Sans MT" panose="020B0502020104020203" pitchFamily="34" charset="0"/>
              </a:rPr>
              <a:t>1</a:t>
            </a:r>
            <a:r>
              <a:rPr lang="zh-CN" altLang="en-US" dirty="0">
                <a:latin typeface="Gill Sans MT" panose="020B0502020104020203" pitchFamily="34" charset="0"/>
              </a:rPr>
              <a:t>）第占用大量的额外内存；</a:t>
            </a:r>
            <a:r>
              <a:rPr lang="en-US" altLang="zh-CN" dirty="0">
                <a:latin typeface="Gill Sans MT" panose="020B0502020104020203" pitchFamily="34" charset="0"/>
              </a:rPr>
              <a:t>2</a:t>
            </a:r>
            <a:r>
              <a:rPr lang="zh-CN" altLang="en-US" dirty="0">
                <a:latin typeface="Gill Sans MT" panose="020B0502020104020203" pitchFamily="34" charset="0"/>
              </a:rPr>
              <a:t>）需要对输入进行额外的数据拷贝。这两点如何才能解决呢？</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间接卷积算法给出的答案是间接缓冲区（</a:t>
            </a:r>
            <a:r>
              <a:rPr lang="en-US" altLang="zh-CN" dirty="0">
                <a:latin typeface="Gill Sans MT" panose="020B0502020104020203" pitchFamily="34" charset="0"/>
              </a:rPr>
              <a:t>Indirect Buffer</a:t>
            </a:r>
            <a:r>
              <a:rPr lang="zh-CN" altLang="en-US" dirty="0">
                <a:latin typeface="Gill Sans MT" panose="020B0502020104020203" pitchFamily="34" charset="0"/>
              </a:rPr>
              <a:t>），对内存重新组织（</a:t>
            </a:r>
            <a:r>
              <a:rPr lang="en-US" altLang="zh-CN" dirty="0">
                <a:latin typeface="Gill Sans MT" panose="020B0502020104020203" pitchFamily="34" charset="0"/>
              </a:rPr>
              <a:t>Repacking</a:t>
            </a:r>
            <a:r>
              <a:rPr lang="zh-CN" altLang="en-US" dirty="0">
                <a:latin typeface="Gill Sans MT" panose="020B0502020104020203" pitchFamily="34" charset="0"/>
              </a:rPr>
              <a:t>）可以改进高速缓存命中率，从而提高性能。</a:t>
            </a:r>
            <a:endParaRPr kumimoji="1" lang="zh-CN" altLang="en-US" dirty="0">
              <a:latin typeface="Gill Sans MT" panose="020B0502020104020203" pitchFamily="34" charset="0"/>
            </a:endParaRPr>
          </a:p>
        </p:txBody>
      </p:sp>
      <p:pic>
        <p:nvPicPr>
          <p:cNvPr id="4" name="图片 3">
            <a:extLst>
              <a:ext uri="{FF2B5EF4-FFF2-40B4-BE49-F238E27FC236}">
                <a16:creationId xmlns:a16="http://schemas.microsoft.com/office/drawing/2014/main" id="{2328FBB1-6A90-F143-B868-23AA54FCB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Tree>
    <p:extLst>
      <p:ext uri="{BB962C8B-B14F-4D97-AF65-F5344CB8AC3E}">
        <p14:creationId xmlns:p14="http://schemas.microsoft.com/office/powerpoint/2010/main" val="85943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D1A7C-19D9-2248-AF16-AE539B74FCE7}"/>
              </a:ext>
            </a:extLst>
          </p:cNvPr>
          <p:cNvSpPr>
            <a:spLocks noGrp="1"/>
          </p:cNvSpPr>
          <p:nvPr>
            <p:ph type="title"/>
          </p:nvPr>
        </p:nvSpPr>
        <p:spPr/>
        <p:txBody>
          <a:bodyPr/>
          <a:lstStyle/>
          <a:p>
            <a:r>
              <a:rPr lang="en-US" altLang="zh-CN" dirty="0"/>
              <a:t>Indirect Convolution Algorithm</a:t>
            </a:r>
            <a:r>
              <a:rPr lang="zh-CN" altLang="en-US" dirty="0"/>
              <a:t> 工作流程</a:t>
            </a:r>
          </a:p>
        </p:txBody>
      </p:sp>
      <p:sp>
        <p:nvSpPr>
          <p:cNvPr id="6" name="内容占位符 5">
            <a:extLst>
              <a:ext uri="{FF2B5EF4-FFF2-40B4-BE49-F238E27FC236}">
                <a16:creationId xmlns:a16="http://schemas.microsoft.com/office/drawing/2014/main" id="{6B79AC23-02C0-1A4B-9E33-B9E174DCB182}"/>
              </a:ext>
            </a:extLst>
          </p:cNvPr>
          <p:cNvSpPr>
            <a:spLocks noGrp="1"/>
          </p:cNvSpPr>
          <p:nvPr>
            <p:ph sz="half" idx="1"/>
          </p:nvPr>
        </p:nvSpPr>
        <p:spPr>
          <a:xfrm>
            <a:off x="623635" y="1412776"/>
            <a:ext cx="10963473" cy="1440160"/>
          </a:xfrm>
        </p:spPr>
        <p:txBody>
          <a:bodyPr/>
          <a:lstStyle/>
          <a:p>
            <a:pPr>
              <a:lnSpc>
                <a:spcPct val="150000"/>
              </a:lnSpc>
            </a:pPr>
            <a:r>
              <a:rPr lang="en-US" altLang="zh-CN" dirty="0">
                <a:latin typeface="Gill Sans MT" panose="020B0502020104020203" pitchFamily="34" charset="0"/>
              </a:rPr>
              <a:t>Indirect</a:t>
            </a:r>
            <a:r>
              <a:rPr lang="zh-CN" altLang="en-US" dirty="0">
                <a:latin typeface="Gill Sans MT" panose="020B0502020104020203" pitchFamily="34" charset="0"/>
              </a:rPr>
              <a:t> 算法在</a:t>
            </a:r>
            <a:r>
              <a:rPr lang="zh-CN" altLang="en-US" u="sng" dirty="0">
                <a:latin typeface="Gill Sans MT" panose="020B0502020104020203" pitchFamily="34" charset="0"/>
              </a:rPr>
              <a:t>输入缓冲区</a:t>
            </a:r>
            <a:r>
              <a:rPr lang="zh-CN" altLang="en-US" dirty="0">
                <a:latin typeface="Gill Sans MT" panose="020B0502020104020203" pitchFamily="34" charset="0"/>
              </a:rPr>
              <a:t>基础上构建</a:t>
            </a:r>
            <a:r>
              <a:rPr lang="zh-CN" altLang="en-US" u="sng" dirty="0">
                <a:latin typeface="Gill Sans MT" panose="020B0502020104020203" pitchFamily="34" charset="0"/>
              </a:rPr>
              <a:t>间接缓冲区</a:t>
            </a:r>
            <a:r>
              <a:rPr lang="zh-CN" altLang="en-US" dirty="0">
                <a:latin typeface="Gill Sans MT" panose="020B0502020104020203" pitchFamily="34" charset="0"/>
              </a:rPr>
              <a:t>（</a:t>
            </a:r>
            <a:r>
              <a:rPr lang="en-US" altLang="zh-CN" dirty="0">
                <a:latin typeface="Gill Sans MT" panose="020B0502020104020203" pitchFamily="34" charset="0"/>
              </a:rPr>
              <a:t>Indirect Buffer</a:t>
            </a:r>
            <a:r>
              <a:rPr lang="zh-CN" altLang="en-US" dirty="0">
                <a:latin typeface="Gill Sans MT" panose="020B0502020104020203" pitchFamily="34" charset="0"/>
              </a:rPr>
              <a:t>），而间接缓冲区是间接卷积算法的核心。在网络运行时，每次计算 </a:t>
            </a:r>
            <a:r>
              <a:rPr lang="en-US" altLang="zh-CN" dirty="0">
                <a:latin typeface="Gill Sans MT" panose="020B0502020104020203" pitchFamily="34" charset="0"/>
              </a:rPr>
              <a:t>M×N </a:t>
            </a:r>
            <a:r>
              <a:rPr lang="zh-CN" altLang="en-US" dirty="0">
                <a:latin typeface="Gill Sans MT" panose="020B0502020104020203" pitchFamily="34" charset="0"/>
              </a:rPr>
              <a:t>的输出，其中 </a:t>
            </a:r>
            <a:r>
              <a:rPr lang="en-US" altLang="zh-CN" dirty="0">
                <a:latin typeface="Gill Sans MT" panose="020B0502020104020203" pitchFamily="34" charset="0"/>
              </a:rPr>
              <a:t>M </a:t>
            </a:r>
            <a:r>
              <a:rPr lang="zh-CN" altLang="en-US" dirty="0">
                <a:latin typeface="Gill Sans MT" panose="020B0502020104020203" pitchFamily="34" charset="0"/>
              </a:rPr>
              <a:t>为将 </a:t>
            </a:r>
            <a:r>
              <a:rPr lang="en-US" altLang="zh-CN" dirty="0">
                <a:latin typeface="Gill Sans MT" panose="020B0502020104020203" pitchFamily="34" charset="0"/>
              </a:rPr>
              <a:t>OH×OW </a:t>
            </a:r>
            <a:r>
              <a:rPr lang="zh-CN" altLang="en-US" dirty="0">
                <a:latin typeface="Gill Sans MT" panose="020B0502020104020203" pitchFamily="34" charset="0"/>
              </a:rPr>
              <a:t>视作一维后的向量化规模（一般 </a:t>
            </a:r>
            <a:r>
              <a:rPr lang="en-US" altLang="zh-CN" dirty="0">
                <a:latin typeface="Gill Sans MT" panose="020B0502020104020203" pitchFamily="34" charset="0"/>
              </a:rPr>
              <a:t>M×N </a:t>
            </a:r>
            <a:r>
              <a:rPr lang="zh-CN" altLang="en-US" dirty="0">
                <a:latin typeface="Gill Sans MT" panose="020B0502020104020203" pitchFamily="34" charset="0"/>
              </a:rPr>
              <a:t>为 </a:t>
            </a:r>
            <a:r>
              <a:rPr lang="en-US" altLang="zh-CN" dirty="0">
                <a:latin typeface="Gill Sans MT" panose="020B0502020104020203" pitchFamily="34" charset="0"/>
              </a:rPr>
              <a:t>4×4</a:t>
            </a:r>
            <a:r>
              <a:rPr lang="zh-CN" altLang="en-US" dirty="0">
                <a:latin typeface="Gill Sans MT" panose="020B0502020104020203" pitchFamily="34" charset="0"/>
              </a:rPr>
              <a:t> 、</a:t>
            </a:r>
            <a:r>
              <a:rPr lang="en-US" altLang="zh-CN" dirty="0">
                <a:latin typeface="Gill Sans MT" panose="020B0502020104020203" pitchFamily="34" charset="0"/>
              </a:rPr>
              <a:t>8×8</a:t>
            </a:r>
            <a:r>
              <a:rPr lang="zh-CN" altLang="en-US" dirty="0">
                <a:latin typeface="Gill Sans MT" panose="020B0502020104020203" pitchFamily="34" charset="0"/>
              </a:rPr>
              <a:t> 或 </a:t>
            </a:r>
            <a:r>
              <a:rPr lang="en-US" altLang="zh-CN" dirty="0">
                <a:latin typeface="Gill Sans MT" panose="020B0502020104020203" pitchFamily="34" charset="0"/>
              </a:rPr>
              <a:t>4×8</a:t>
            </a:r>
            <a:r>
              <a:rPr lang="zh-CN" altLang="en-US" dirty="0">
                <a:latin typeface="Gill Sans MT" panose="020B0502020104020203" pitchFamily="34" charset="0"/>
              </a:rPr>
              <a:t>  ） 。</a:t>
            </a:r>
          </a:p>
        </p:txBody>
      </p:sp>
      <p:pic>
        <p:nvPicPr>
          <p:cNvPr id="3" name="图片 2">
            <a:extLst>
              <a:ext uri="{FF2B5EF4-FFF2-40B4-BE49-F238E27FC236}">
                <a16:creationId xmlns:a16="http://schemas.microsoft.com/office/drawing/2014/main" id="{B6BA86DE-EF4A-CF4B-9647-BC227F36D31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04277" y="3044676"/>
            <a:ext cx="9388208" cy="3109470"/>
          </a:xfrm>
          <a:prstGeom prst="rect">
            <a:avLst/>
          </a:prstGeom>
        </p:spPr>
      </p:pic>
    </p:spTree>
    <p:extLst>
      <p:ext uri="{BB962C8B-B14F-4D97-AF65-F5344CB8AC3E}">
        <p14:creationId xmlns:p14="http://schemas.microsoft.com/office/powerpoint/2010/main" val="103456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DD1A7C-19D9-2248-AF16-AE539B74FCE7}"/>
              </a:ext>
            </a:extLst>
          </p:cNvPr>
          <p:cNvSpPr>
            <a:spLocks noGrp="1"/>
          </p:cNvSpPr>
          <p:nvPr>
            <p:ph type="title"/>
          </p:nvPr>
        </p:nvSpPr>
        <p:spPr/>
        <p:txBody>
          <a:bodyPr/>
          <a:lstStyle/>
          <a:p>
            <a:r>
              <a:rPr lang="en-US" altLang="zh-CN" dirty="0"/>
              <a:t>Indirect Convolution Algorithm</a:t>
            </a:r>
            <a:r>
              <a:rPr lang="zh-CN" altLang="en-US" dirty="0"/>
              <a:t> 工作流程</a:t>
            </a:r>
          </a:p>
        </p:txBody>
      </p:sp>
      <p:sp>
        <p:nvSpPr>
          <p:cNvPr id="6" name="内容占位符 5">
            <a:extLst>
              <a:ext uri="{FF2B5EF4-FFF2-40B4-BE49-F238E27FC236}">
                <a16:creationId xmlns:a16="http://schemas.microsoft.com/office/drawing/2014/main" id="{6B79AC23-02C0-1A4B-9E33-B9E174DCB182}"/>
              </a:ext>
            </a:extLst>
          </p:cNvPr>
          <p:cNvSpPr>
            <a:spLocks noGrp="1"/>
          </p:cNvSpPr>
          <p:nvPr>
            <p:ph sz="half" idx="1"/>
          </p:nvPr>
        </p:nvSpPr>
        <p:spPr>
          <a:xfrm>
            <a:off x="623635" y="1412776"/>
            <a:ext cx="10963473" cy="1440160"/>
          </a:xfrm>
        </p:spPr>
        <p:txBody>
          <a:bodyPr/>
          <a:lstStyle/>
          <a:p>
            <a:pPr>
              <a:lnSpc>
                <a:spcPct val="150000"/>
              </a:lnSpc>
            </a:pPr>
            <a:r>
              <a:rPr lang="en-US" altLang="zh-CN" dirty="0">
                <a:latin typeface="Gill Sans MT" panose="020B0502020104020203" pitchFamily="34" charset="0"/>
              </a:rPr>
              <a:t>Indirect</a:t>
            </a:r>
            <a:r>
              <a:rPr lang="zh-CN" altLang="en-US" dirty="0">
                <a:latin typeface="Gill Sans MT" panose="020B0502020104020203" pitchFamily="34" charset="0"/>
              </a:rPr>
              <a:t> 算法在</a:t>
            </a:r>
            <a:r>
              <a:rPr lang="zh-CN" altLang="en-US" u="sng" dirty="0">
                <a:latin typeface="Gill Sans MT" panose="020B0502020104020203" pitchFamily="34" charset="0"/>
              </a:rPr>
              <a:t>输入缓冲区</a:t>
            </a:r>
            <a:r>
              <a:rPr lang="zh-CN" altLang="en-US" dirty="0">
                <a:latin typeface="Gill Sans MT" panose="020B0502020104020203" pitchFamily="34" charset="0"/>
              </a:rPr>
              <a:t>基础上构建</a:t>
            </a:r>
            <a:r>
              <a:rPr lang="zh-CN" altLang="en-US" u="sng" dirty="0">
                <a:latin typeface="Gill Sans MT" panose="020B0502020104020203" pitchFamily="34" charset="0"/>
              </a:rPr>
              <a:t>间接缓冲区</a:t>
            </a:r>
            <a:r>
              <a:rPr lang="zh-CN" altLang="en-US" dirty="0">
                <a:latin typeface="Gill Sans MT" panose="020B0502020104020203" pitchFamily="34" charset="0"/>
              </a:rPr>
              <a:t>（</a:t>
            </a:r>
            <a:r>
              <a:rPr lang="en-US" altLang="zh-CN" dirty="0">
                <a:latin typeface="Gill Sans MT" panose="020B0502020104020203" pitchFamily="34" charset="0"/>
              </a:rPr>
              <a:t>Indirect Buffer</a:t>
            </a:r>
            <a:r>
              <a:rPr lang="zh-CN" altLang="en-US" dirty="0">
                <a:latin typeface="Gill Sans MT" panose="020B0502020104020203" pitchFamily="34" charset="0"/>
              </a:rPr>
              <a:t>），而间接缓冲区是间接卷积算法的核心。在计算 </a:t>
            </a:r>
            <a:r>
              <a:rPr lang="en-US" altLang="zh-CN" dirty="0">
                <a:latin typeface="Gill Sans MT" panose="020B0502020104020203" pitchFamily="34" charset="0"/>
              </a:rPr>
              <a:t>M×N </a:t>
            </a:r>
            <a:r>
              <a:rPr lang="zh-CN" altLang="en-US" dirty="0">
                <a:latin typeface="Gill Sans MT" panose="020B0502020104020203" pitchFamily="34" charset="0"/>
              </a:rPr>
              <a:t>规模大小输出时，经由间接缓冲区取出对应输入缓冲区数据，并取出权重，计算出结果，整体计算过程等价于计算 </a:t>
            </a:r>
            <a:r>
              <a:rPr lang="en-US" altLang="zh-CN" dirty="0">
                <a:latin typeface="Gill Sans MT" panose="020B0502020104020203" pitchFamily="34" charset="0"/>
              </a:rPr>
              <a:t>M×K </a:t>
            </a:r>
            <a:r>
              <a:rPr lang="zh-CN" altLang="en-US" dirty="0">
                <a:latin typeface="Gill Sans MT" panose="020B0502020104020203" pitchFamily="34" charset="0"/>
              </a:rPr>
              <a:t>和 </a:t>
            </a:r>
            <a:r>
              <a:rPr lang="en-US" altLang="zh-CN" dirty="0">
                <a:latin typeface="Gill Sans MT" panose="020B0502020104020203" pitchFamily="34" charset="0"/>
              </a:rPr>
              <a:t>K×N </a:t>
            </a:r>
            <a:r>
              <a:rPr lang="zh-CN" altLang="en-US" dirty="0">
                <a:latin typeface="Gill Sans MT" panose="020B0502020104020203" pitchFamily="34" charset="0"/>
              </a:rPr>
              <a:t>矩阵乘。</a:t>
            </a:r>
          </a:p>
        </p:txBody>
      </p:sp>
      <p:pic>
        <p:nvPicPr>
          <p:cNvPr id="8" name="图片 7">
            <a:extLst>
              <a:ext uri="{FF2B5EF4-FFF2-40B4-BE49-F238E27FC236}">
                <a16:creationId xmlns:a16="http://schemas.microsoft.com/office/drawing/2014/main" id="{A8DE84B1-78A6-D241-9BBB-3CA307B65D0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04277" y="3044676"/>
            <a:ext cx="9388208" cy="3109470"/>
          </a:xfrm>
          <a:prstGeom prst="rect">
            <a:avLst/>
          </a:prstGeom>
        </p:spPr>
      </p:pic>
    </p:spTree>
    <p:extLst>
      <p:ext uri="{BB962C8B-B14F-4D97-AF65-F5344CB8AC3E}">
        <p14:creationId xmlns:p14="http://schemas.microsoft.com/office/powerpoint/2010/main" val="79067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2D99914-BF2F-C045-9B72-9286C95355CE}"/>
              </a:ext>
            </a:extLst>
          </p:cNvPr>
          <p:cNvSpPr>
            <a:spLocks noGrp="1"/>
          </p:cNvSpPr>
          <p:nvPr>
            <p:ph type="title"/>
          </p:nvPr>
        </p:nvSpPr>
        <p:spPr/>
        <p:txBody>
          <a:bodyPr/>
          <a:lstStyle/>
          <a:p>
            <a:r>
              <a:rPr lang="en-US" altLang="zh-CN" dirty="0"/>
              <a:t>Indirect Convolution Algorithm</a:t>
            </a:r>
            <a:r>
              <a:rPr lang="zh-CN" altLang="en-US" dirty="0"/>
              <a:t> 工作流程</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98786EE2-7DBB-604C-8058-38800FD1F36A}"/>
                  </a:ext>
                </a:extLst>
              </p:cNvPr>
              <p:cNvSpPr>
                <a:spLocks noGrp="1"/>
              </p:cNvSpPr>
              <p:nvPr>
                <p:ph sz="half" idx="1"/>
              </p:nvPr>
            </p:nvSpPr>
            <p:spPr>
              <a:xfrm>
                <a:off x="623636" y="1412776"/>
                <a:ext cx="10371290" cy="4608512"/>
              </a:xfrm>
            </p:spPr>
            <p:txBody>
              <a:bodyPr/>
              <a:lstStyle/>
              <a:p>
                <a:pPr marL="0" indent="0" eaLnBrk="1" latinLnBrk="1" hangingPunct="1">
                  <a:lnSpc>
                    <a:spcPct val="150000"/>
                  </a:lnSpc>
                  <a:buNone/>
                </a:pPr>
                <a:r>
                  <a:rPr lang="zh-CN" altLang="en-US" b="1" dirty="0">
                    <a:latin typeface="Gill Sans MT" panose="020B0502020104020203" pitchFamily="34" charset="0"/>
                  </a:rPr>
                  <a:t>在实现中，软件的执行过程分为两部分：</a:t>
                </a:r>
                <a:endParaRPr lang="en-US" altLang="zh-CN" b="1" dirty="0">
                  <a:latin typeface="Gill Sans MT" panose="020B0502020104020203" pitchFamily="34" charset="0"/>
                </a:endParaRPr>
              </a:p>
              <a:p>
                <a:pPr marL="457200" indent="-457200" eaLnBrk="1" latinLnBrk="1" hangingPunct="1">
                  <a:lnSpc>
                    <a:spcPct val="150000"/>
                  </a:lnSpc>
                  <a:buFont typeface="+mj-lt"/>
                  <a:buAutoNum type="arabicPeriod"/>
                </a:pPr>
                <a:r>
                  <a:rPr lang="zh-CN" altLang="en-US" dirty="0">
                    <a:latin typeface="Gill Sans MT" panose="020B0502020104020203" pitchFamily="34" charset="0"/>
                  </a:rPr>
                  <a:t>准备阶段：加载模型，配置输入缓冲区；重排权重，使其内存布局适用于后续计算；</a:t>
                </a:r>
              </a:p>
              <a:p>
                <a:pPr marL="457200" indent="-457200" eaLnBrk="1" latinLnBrk="1" hangingPunct="1">
                  <a:lnSpc>
                    <a:spcPct val="150000"/>
                  </a:lnSpc>
                  <a:buFont typeface="+mj-lt"/>
                  <a:buAutoNum type="arabicPeriod"/>
                </a:pPr>
                <a:r>
                  <a:rPr lang="zh-CN" altLang="en-US" dirty="0">
                    <a:latin typeface="Gill Sans MT" panose="020B0502020104020203" pitchFamily="34" charset="0"/>
                  </a:rPr>
                  <a:t>运行阶段：对于每个输入执行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𝑂𝐻</m:t>
                    </m:r>
                    <m:r>
                      <a:rPr lang="en-US" altLang="zh-CN" i="1" dirty="0">
                        <a:latin typeface="Cambria Math" panose="02040503050406030204" pitchFamily="18" charset="0"/>
                      </a:rPr>
                      <m:t>∗</m:t>
                    </m:r>
                    <m:r>
                      <a:rPr lang="en-US" altLang="zh-CN" i="1" dirty="0">
                        <a:latin typeface="Cambria Math" panose="02040503050406030204" pitchFamily="18" charset="0"/>
                      </a:rPr>
                      <m:t>𝑂𝑊</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r>
                      <a:rPr lang="en-US" altLang="zh-CN" i="1" dirty="0">
                        <a:latin typeface="Cambria Math" panose="02040503050406030204" pitchFamily="18" charset="0"/>
                      </a:rPr>
                      <m:t>𝑂𝐶</m:t>
                    </m:r>
                    <m:r>
                      <a:rPr lang="en-US"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smtClean="0">
                        <a:latin typeface="Cambria Math" panose="02040503050406030204" pitchFamily="18" charset="0"/>
                      </a:rPr>
                      <m:t>)</m:t>
                    </m:r>
                  </m:oMath>
                </a14:m>
                <a:r>
                  <a:rPr lang="en-US" altLang="zh-CN" dirty="0">
                    <a:latin typeface="Gill Sans MT" panose="020B0502020104020203" pitchFamily="34" charset="0"/>
                  </a:rPr>
                  <a:t> </a:t>
                </a:r>
                <a:r>
                  <a:rPr lang="zh-CN" altLang="en-US" dirty="0">
                    <a:latin typeface="Gill Sans MT" panose="020B0502020104020203" pitchFamily="34" charset="0"/>
                  </a:rPr>
                  <a:t>次循环，每次使用 </a:t>
                </a:r>
                <a:r>
                  <a:rPr lang="en-US" altLang="zh-CN" dirty="0">
                    <a:latin typeface="Gill Sans MT" panose="020B0502020104020203" pitchFamily="34" charset="0"/>
                  </a:rPr>
                  <a:t>GEMM </a:t>
                </a:r>
                <a:r>
                  <a:rPr lang="zh-CN" altLang="en-US" dirty="0">
                    <a:latin typeface="Gill Sans MT" panose="020B0502020104020203" pitchFamily="34" charset="0"/>
                  </a:rPr>
                  <a:t>计算 </a:t>
                </a:r>
                <a14:m>
                  <m:oMath xmlns:m="http://schemas.openxmlformats.org/officeDocument/2006/math">
                    <m:r>
                      <a:rPr lang="en-US" altLang="zh-CN" i="1" dirty="0" smtClean="0">
                        <a:latin typeface="Cambria Math" panose="02040503050406030204" pitchFamily="18" charset="0"/>
                      </a:rPr>
                      <m:t>𝑀</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oMath>
                </a14:m>
                <a:r>
                  <a:rPr lang="en-US" altLang="zh-CN" dirty="0">
                    <a:latin typeface="Gill Sans MT" panose="020B0502020104020203" pitchFamily="34" charset="0"/>
                  </a:rPr>
                  <a:t> </a:t>
                </a:r>
                <a:r>
                  <a:rPr lang="zh-CN" altLang="en-US" dirty="0">
                    <a:latin typeface="Gill Sans MT" panose="020B0502020104020203" pitchFamily="34" charset="0"/>
                  </a:rPr>
                  <a:t>大小输出。</a:t>
                </a:r>
              </a:p>
            </p:txBody>
          </p:sp>
        </mc:Choice>
        <mc:Fallback xmlns="">
          <p:sp>
            <p:nvSpPr>
              <p:cNvPr id="6" name="内容占位符 5">
                <a:extLst>
                  <a:ext uri="{FF2B5EF4-FFF2-40B4-BE49-F238E27FC236}">
                    <a16:creationId xmlns:a16="http://schemas.microsoft.com/office/drawing/2014/main" id="{98786EE2-7DBB-604C-8058-38800FD1F36A}"/>
                  </a:ext>
                </a:extLst>
              </p:cNvPr>
              <p:cNvSpPr>
                <a:spLocks noGrp="1" noRot="1" noChangeAspect="1" noMove="1" noResize="1" noEditPoints="1" noAdjustHandles="1" noChangeArrowheads="1" noChangeShapeType="1" noTextEdit="1"/>
              </p:cNvSpPr>
              <p:nvPr>
                <p:ph sz="half" idx="1"/>
              </p:nvPr>
            </p:nvSpPr>
            <p:spPr>
              <a:xfrm>
                <a:off x="623636" y="1412776"/>
                <a:ext cx="10371290" cy="4608512"/>
              </a:xfrm>
              <a:blipFill>
                <a:blip r:embed="rId2"/>
                <a:stretch>
                  <a:fillRect l="-4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172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75E430DE-9011-BA4C-90CD-2B7264DEA4FD}"/>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间接缓冲区可以理解为一组卷积核大小的缓冲区，共有 </a:t>
                </a:r>
                <a14:m>
                  <m:oMath xmlns:m="http://schemas.openxmlformats.org/officeDocument/2006/math">
                    <m:r>
                      <a:rPr lang="en-US" altLang="zh-CN" i="1" dirty="0" smtClean="0">
                        <a:latin typeface="Cambria Math" panose="02040503050406030204" pitchFamily="18" charset="0"/>
                      </a:rPr>
                      <m:t>𝑂𝐻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𝑂𝑊</m:t>
                    </m:r>
                  </m:oMath>
                </a14:m>
                <a:r>
                  <a:rPr lang="en-US" altLang="zh-CN" dirty="0">
                    <a:latin typeface="Gill Sans MT" panose="020B0502020104020203" pitchFamily="34" charset="0"/>
                  </a:rPr>
                  <a:t> </a:t>
                </a:r>
                <a:r>
                  <a:rPr lang="zh-CN" altLang="en-US" dirty="0">
                    <a:latin typeface="Gill Sans MT" panose="020B0502020104020203" pitchFamily="34" charset="0"/>
                  </a:rPr>
                  <a:t>个，每个缓冲区大小为 </a:t>
                </a:r>
                <a14:m>
                  <m:oMath xmlns:m="http://schemas.openxmlformats.org/officeDocument/2006/math">
                    <m:r>
                      <a:rPr lang="en-US" altLang="zh-CN" i="1" dirty="0" smtClean="0">
                        <a:latin typeface="Cambria Math" panose="02040503050406030204" pitchFamily="18" charset="0"/>
                      </a:rPr>
                      <m:t>𝐾𝐻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𝐾𝑊</m:t>
                    </m:r>
                    <m:r>
                      <a:rPr lang="zh-CN" altLang="en-US" i="1" dirty="0" smtClean="0">
                        <a:latin typeface="Cambria Math" panose="02040503050406030204" pitchFamily="18" charset="0"/>
                      </a:rPr>
                      <m:t> </m:t>
                    </m:r>
                  </m:oMath>
                </a14:m>
                <a:r>
                  <a:rPr lang="zh-CN" altLang="en-US" dirty="0">
                    <a:latin typeface="Gill Sans MT" panose="020B0502020104020203" pitchFamily="34" charset="0"/>
                  </a:rPr>
                  <a:t>（每个缓冲区对应某个输出要使用的输入地址）。每计算一个空间位置输出，使用一个间接缓冲区；空间位置相同而通道不同的输出使用相同间接缓冲区，缓冲区中的每个指针用于索引输入中 </a:t>
                </a:r>
                <a:r>
                  <a:rPr lang="en-US" altLang="zh-CN" dirty="0">
                    <a:latin typeface="Gill Sans MT" panose="020B0502020104020203" pitchFamily="34" charset="0"/>
                  </a:rPr>
                  <a:t>IC </a:t>
                </a:r>
                <a:r>
                  <a:rPr lang="zh-CN" altLang="en-US" dirty="0">
                    <a:latin typeface="Gill Sans MT" panose="020B0502020104020203" pitchFamily="34" charset="0"/>
                  </a:rPr>
                  <a:t>个元素。</a:t>
                </a:r>
              </a:p>
            </p:txBody>
          </p:sp>
        </mc:Choice>
        <mc:Fallback xmlns="">
          <p:sp>
            <p:nvSpPr>
              <p:cNvPr id="5" name="内容占位符 4">
                <a:extLst>
                  <a:ext uri="{FF2B5EF4-FFF2-40B4-BE49-F238E27FC236}">
                    <a16:creationId xmlns:a16="http://schemas.microsoft.com/office/drawing/2014/main" id="{75E430DE-9011-BA4C-90CD-2B7264DEA4FD}"/>
                  </a:ext>
                </a:extLst>
              </p:cNvPr>
              <p:cNvSpPr>
                <a:spLocks noGrp="1" noRot="1" noChangeAspect="1" noMove="1" noResize="1" noEditPoints="1" noAdjustHandles="1" noChangeArrowheads="1" noChangeShapeType="1" noTextEdit="1"/>
              </p:cNvSpPr>
              <p:nvPr>
                <p:ph sz="half" idx="1"/>
              </p:nvPr>
            </p:nvSpPr>
            <p:spPr>
              <a:blipFill>
                <a:blip r:embed="rId2"/>
                <a:stretch>
                  <a:fillRect l="-463" r="-23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C5174F2-9A5B-DD46-99F5-C5A9F4EB59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24952" y="3450952"/>
            <a:ext cx="8946857" cy="2806539"/>
          </a:xfrm>
          <a:prstGeom prst="rect">
            <a:avLst/>
          </a:prstGeom>
        </p:spPr>
      </p:pic>
    </p:spTree>
    <p:extLst>
      <p:ext uri="{BB962C8B-B14F-4D97-AF65-F5344CB8AC3E}">
        <p14:creationId xmlns:p14="http://schemas.microsoft.com/office/powerpoint/2010/main" val="332661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75E430DE-9011-BA4C-90CD-2B7264DEA4FD}"/>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间接缓冲区可以理解为一组卷积核大小的缓冲区，共有 </a:t>
                </a:r>
                <a14:m>
                  <m:oMath xmlns:m="http://schemas.openxmlformats.org/officeDocument/2006/math">
                    <m:r>
                      <a:rPr lang="en-US" altLang="zh-CN" i="1" dirty="0" smtClean="0">
                        <a:latin typeface="Cambria Math" panose="02040503050406030204" pitchFamily="18" charset="0"/>
                      </a:rPr>
                      <m:t>𝑂𝐻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𝑂𝑊</m:t>
                    </m:r>
                  </m:oMath>
                </a14:m>
                <a:r>
                  <a:rPr lang="en-US" altLang="zh-CN" dirty="0">
                    <a:latin typeface="Gill Sans MT" panose="020B0502020104020203" pitchFamily="34" charset="0"/>
                  </a:rPr>
                  <a:t> </a:t>
                </a:r>
                <a:r>
                  <a:rPr lang="zh-CN" altLang="en-US" dirty="0">
                    <a:latin typeface="Gill Sans MT" panose="020B0502020104020203" pitchFamily="34" charset="0"/>
                  </a:rPr>
                  <a:t>个，每个缓冲区大小为 </a:t>
                </a:r>
                <a14:m>
                  <m:oMath xmlns:m="http://schemas.openxmlformats.org/officeDocument/2006/math">
                    <m:r>
                      <a:rPr lang="en-US" altLang="zh-CN" i="1" dirty="0" smtClean="0">
                        <a:latin typeface="Cambria Math" panose="02040503050406030204" pitchFamily="18" charset="0"/>
                      </a:rPr>
                      <m:t>𝐾𝐻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𝐾𝑊</m:t>
                    </m:r>
                    <m:r>
                      <a:rPr lang="zh-CN" altLang="en-US" i="1" dirty="0" smtClean="0">
                        <a:latin typeface="Cambria Math" panose="02040503050406030204" pitchFamily="18" charset="0"/>
                      </a:rPr>
                      <m:t> </m:t>
                    </m:r>
                  </m:oMath>
                </a14:m>
                <a:r>
                  <a:rPr lang="zh-CN" altLang="en-US" dirty="0">
                    <a:latin typeface="Gill Sans MT" panose="020B0502020104020203" pitchFamily="34" charset="0"/>
                  </a:rPr>
                  <a:t>（每个缓冲区对应某个输出要使用的输入地址）。在计算时，随着输出的索引内存地址移动，选用不同的间接缓冲区，即可得到相应的输入地址。无需再根据输出目标的坐标计算要使用的输入的地址，这等同于预先计算地址。</a:t>
                </a:r>
              </a:p>
            </p:txBody>
          </p:sp>
        </mc:Choice>
        <mc:Fallback xmlns="">
          <p:sp>
            <p:nvSpPr>
              <p:cNvPr id="5" name="内容占位符 4">
                <a:extLst>
                  <a:ext uri="{FF2B5EF4-FFF2-40B4-BE49-F238E27FC236}">
                    <a16:creationId xmlns:a16="http://schemas.microsoft.com/office/drawing/2014/main" id="{75E430DE-9011-BA4C-90CD-2B7264DEA4FD}"/>
                  </a:ext>
                </a:extLst>
              </p:cNvPr>
              <p:cNvSpPr>
                <a:spLocks noGrp="1" noRot="1" noChangeAspect="1" noMove="1" noResize="1" noEditPoints="1" noAdjustHandles="1" noChangeArrowheads="1" noChangeShapeType="1" noTextEdit="1"/>
              </p:cNvSpPr>
              <p:nvPr>
                <p:ph sz="half" idx="1"/>
              </p:nvPr>
            </p:nvSpPr>
            <p:spPr>
              <a:blipFill>
                <a:blip r:embed="rId2"/>
                <a:stretch>
                  <a:fillRect l="-463" r="-23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31E3052-F7D8-6849-A97A-7778FFCFFF1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24952" y="3450952"/>
            <a:ext cx="8946857" cy="2806539"/>
          </a:xfrm>
          <a:prstGeom prst="rect">
            <a:avLst/>
          </a:prstGeom>
        </p:spPr>
      </p:pic>
    </p:spTree>
    <p:extLst>
      <p:ext uri="{BB962C8B-B14F-4D97-AF65-F5344CB8AC3E}">
        <p14:creationId xmlns:p14="http://schemas.microsoft.com/office/powerpoint/2010/main" val="289474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7FB16-33B2-6F4B-8BE6-CDCAA7976DC3}"/>
              </a:ext>
            </a:extLst>
          </p:cNvPr>
          <p:cNvSpPr>
            <a:spLocks noGrp="1"/>
          </p:cNvSpPr>
          <p:nvPr>
            <p:ph type="title"/>
          </p:nvPr>
        </p:nvSpPr>
        <p:spPr/>
        <p:txBody>
          <a:bodyPr/>
          <a:lstStyle/>
          <a:p>
            <a:r>
              <a:rPr lang="zh-CN" altLang="en-US" dirty="0"/>
              <a:t>间接缓冲区布局</a:t>
            </a:r>
            <a:endParaRPr kumimoji="1" lang="zh-CN" altLang="en-US" dirty="0"/>
          </a:p>
        </p:txBody>
      </p:sp>
      <p:pic>
        <p:nvPicPr>
          <p:cNvPr id="4" name="图片 3">
            <a:extLst>
              <a:ext uri="{FF2B5EF4-FFF2-40B4-BE49-F238E27FC236}">
                <a16:creationId xmlns:a16="http://schemas.microsoft.com/office/drawing/2014/main" id="{BD542308-86A4-A448-84EA-46DE5F3980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4988" y="2122205"/>
            <a:ext cx="10963473" cy="3439131"/>
          </a:xfrm>
          <a:prstGeom prst="rect">
            <a:avLst/>
          </a:prstGeom>
        </p:spPr>
      </p:pic>
    </p:spTree>
    <p:extLst>
      <p:ext uri="{BB962C8B-B14F-4D97-AF65-F5344CB8AC3E}">
        <p14:creationId xmlns:p14="http://schemas.microsoft.com/office/powerpoint/2010/main" val="998308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A8AF-0E55-B348-B969-85318B6164E5}"/>
              </a:ext>
            </a:extLst>
          </p:cNvPr>
          <p:cNvSpPr>
            <a:spLocks noGrp="1"/>
          </p:cNvSpPr>
          <p:nvPr>
            <p:ph type="title"/>
          </p:nvPr>
        </p:nvSpPr>
        <p:spPr/>
        <p:txBody>
          <a:bodyPr/>
          <a:lstStyle/>
          <a:p>
            <a:r>
              <a:rPr lang="zh-CN" altLang="en-US" dirty="0"/>
              <a:t>使用间接缓冲区计算</a:t>
            </a:r>
          </a:p>
        </p:txBody>
      </p:sp>
      <p:sp>
        <p:nvSpPr>
          <p:cNvPr id="11" name="内容占位符 10">
            <a:extLst>
              <a:ext uri="{FF2B5EF4-FFF2-40B4-BE49-F238E27FC236}">
                <a16:creationId xmlns:a16="http://schemas.microsoft.com/office/drawing/2014/main" id="{91013C9C-5FD2-AB4E-ADE4-AE4A4640C1DF}"/>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卷积之所以可以使用 </a:t>
            </a:r>
            <a:r>
              <a:rPr lang="en-US" altLang="zh-CN" dirty="0">
                <a:latin typeface="Gill Sans MT" panose="020B0502020104020203" pitchFamily="34" charset="0"/>
              </a:rPr>
              <a:t>Im2col </a:t>
            </a:r>
            <a:r>
              <a:rPr lang="zh-CN" altLang="en-US" dirty="0">
                <a:latin typeface="Gill Sans MT" panose="020B0502020104020203" pitchFamily="34" charset="0"/>
              </a:rPr>
              <a:t>优化算法，本质原因在于其拆解后忽略内存复用后的计算过程等价于矩阵乘。而间接缓冲区使得可以通过指针模拟出对输入的访存。</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间接卷积优化算法解决了卷积计算的三个问题，</a:t>
            </a:r>
            <a:r>
              <a:rPr lang="en-US" altLang="zh-CN" dirty="0">
                <a:latin typeface="Gill Sans MT" panose="020B0502020104020203" pitchFamily="34" charset="0"/>
              </a:rPr>
              <a:t>1</a:t>
            </a:r>
            <a:r>
              <a:rPr lang="zh-CN" altLang="en-US" dirty="0">
                <a:latin typeface="Gill Sans MT" panose="020B0502020104020203" pitchFamily="34" charset="0"/>
              </a:rPr>
              <a:t>）是空间向量化问题，</a:t>
            </a:r>
            <a:r>
              <a:rPr lang="en-US" altLang="zh-CN" dirty="0">
                <a:latin typeface="Gill Sans MT" panose="020B0502020104020203" pitchFamily="34" charset="0"/>
              </a:rPr>
              <a:t>2</a:t>
            </a:r>
            <a:r>
              <a:rPr lang="zh-CN" altLang="en-US" dirty="0">
                <a:latin typeface="Gill Sans MT" panose="020B0502020104020203" pitchFamily="34" charset="0"/>
              </a:rPr>
              <a:t>）地址计算复杂问题，</a:t>
            </a:r>
            <a:r>
              <a:rPr lang="en-US" altLang="zh-CN" dirty="0">
                <a:latin typeface="Gill Sans MT" panose="020B0502020104020203" pitchFamily="34" charset="0"/>
              </a:rPr>
              <a:t>3</a:t>
            </a:r>
            <a:r>
              <a:rPr lang="zh-CN" altLang="en-US" dirty="0">
                <a:latin typeface="Gill Sans MT" panose="020B0502020104020203" pitchFamily="34" charset="0"/>
              </a:rPr>
              <a:t>）内存拷贝问题。</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通过间接卷积算法，建立的缓冲区和数据重新组织（</a:t>
            </a:r>
            <a:r>
              <a:rPr lang="en-US" altLang="zh-CN" dirty="0">
                <a:latin typeface="Gill Sans MT" panose="020B0502020104020203" pitchFamily="34" charset="0"/>
              </a:rPr>
              <a:t>Repacking</a:t>
            </a:r>
            <a:r>
              <a:rPr lang="zh-CN" altLang="en-US" dirty="0">
                <a:latin typeface="Gill Sans MT" panose="020B0502020104020203" pitchFamily="34" charset="0"/>
              </a:rPr>
              <a:t>）对内存造成大量的消耗。</a:t>
            </a:r>
          </a:p>
        </p:txBody>
      </p:sp>
      <p:sp>
        <p:nvSpPr>
          <p:cNvPr id="3" name="矩形 2">
            <a:extLst>
              <a:ext uri="{FF2B5EF4-FFF2-40B4-BE49-F238E27FC236}">
                <a16:creationId xmlns:a16="http://schemas.microsoft.com/office/drawing/2014/main" id="{DCAF2357-496F-C84E-B612-0C5CCE792713}"/>
              </a:ext>
            </a:extLst>
          </p:cNvPr>
          <p:cNvSpPr/>
          <p:nvPr/>
        </p:nvSpPr>
        <p:spPr bwMode="auto">
          <a:xfrm>
            <a:off x="652126" y="2708920"/>
            <a:ext cx="1467835" cy="50405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优点</a:t>
            </a:r>
          </a:p>
        </p:txBody>
      </p:sp>
      <p:sp>
        <p:nvSpPr>
          <p:cNvPr id="5" name="矩形 4">
            <a:extLst>
              <a:ext uri="{FF2B5EF4-FFF2-40B4-BE49-F238E27FC236}">
                <a16:creationId xmlns:a16="http://schemas.microsoft.com/office/drawing/2014/main" id="{57482F1D-D5BD-A948-A65E-19AA434365E8}"/>
              </a:ext>
            </a:extLst>
          </p:cNvPr>
          <p:cNvSpPr/>
          <p:nvPr/>
        </p:nvSpPr>
        <p:spPr bwMode="auto">
          <a:xfrm>
            <a:off x="670106" y="4581128"/>
            <a:ext cx="1467835" cy="50405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24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缺点</a:t>
            </a:r>
          </a:p>
        </p:txBody>
      </p:sp>
    </p:spTree>
    <p:extLst>
      <p:ext uri="{BB962C8B-B14F-4D97-AF65-F5344CB8AC3E}">
        <p14:creationId xmlns:p14="http://schemas.microsoft.com/office/powerpoint/2010/main" val="402457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卷积优化</a:t>
            </a:r>
            <a:endParaRPr lang="en-US" altLang="zh-CN" sz="9600" dirty="0">
              <a:solidFill>
                <a:srgbClr val="C00000"/>
              </a:solidFill>
              <a:latin typeface="Gill Sans MT" panose="020B0502020104020203" pitchFamily="34" charset="0"/>
            </a:endParaRPr>
          </a:p>
          <a:p>
            <a:pPr algn="ctr">
              <a:lnSpc>
                <a:spcPct val="130000"/>
              </a:lnSpc>
            </a:pPr>
            <a:r>
              <a:rPr lang="zh-CN" altLang="en-US" sz="9600" dirty="0">
                <a:solidFill>
                  <a:srgbClr val="C00000"/>
                </a:solidFill>
                <a:latin typeface="Gill Sans MT" panose="020B0502020104020203" pitchFamily="34" charset="0"/>
              </a:rPr>
              <a:t>算法总结</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22651040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D6AED77-1EC1-C24E-B450-F8103B13B9C1}"/>
              </a:ext>
            </a:extLst>
          </p:cNvPr>
          <p:cNvSpPr>
            <a:spLocks noGrp="1"/>
          </p:cNvSpPr>
          <p:nvPr>
            <p:ph type="title"/>
          </p:nvPr>
        </p:nvSpPr>
        <p:spPr/>
        <p:txBody>
          <a:bodyPr/>
          <a:lstStyle/>
          <a:p>
            <a:r>
              <a:rPr lang="zh-CN" altLang="en-US" dirty="0"/>
              <a:t>卷积优化总结</a:t>
            </a:r>
          </a:p>
        </p:txBody>
      </p:sp>
      <p:sp>
        <p:nvSpPr>
          <p:cNvPr id="6" name="内容占位符 5">
            <a:extLst>
              <a:ext uri="{FF2B5EF4-FFF2-40B4-BE49-F238E27FC236}">
                <a16:creationId xmlns:a16="http://schemas.microsoft.com/office/drawing/2014/main" id="{6210D9FA-039D-1C4A-A37E-2B3E284981AA}"/>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本文讨论的优化方法都是通用卷积优化方法，随着神经网络处理器（如昇腾 </a:t>
            </a:r>
            <a:r>
              <a:rPr lang="en-US" altLang="zh-CN" dirty="0">
                <a:latin typeface="Gill Sans MT" panose="020B0502020104020203" pitchFamily="34" charset="0"/>
              </a:rPr>
              <a:t>NPU</a:t>
            </a:r>
            <a:r>
              <a:rPr lang="zh-CN" altLang="en-US" dirty="0">
                <a:latin typeface="Gill Sans MT" panose="020B0502020104020203" pitchFamily="34" charset="0"/>
              </a:rPr>
              <a:t>、</a:t>
            </a:r>
            <a:r>
              <a:rPr lang="zh-CN" altLang="en-US" dirty="0">
                <a:latin typeface="Gill Sans MT" panose="020B0502020104020203" pitchFamily="34" charset="0"/>
                <a:hlinkClick r:id="rId2"/>
              </a:rPr>
              <a:t>寒武纪 </a:t>
            </a:r>
            <a:r>
              <a:rPr lang="en-US" altLang="zh-CN" dirty="0">
                <a:latin typeface="Gill Sans MT" panose="020B0502020104020203" pitchFamily="34" charset="0"/>
                <a:hlinkClick r:id="rId2"/>
              </a:rPr>
              <a:t>MLU</a:t>
            </a:r>
            <a:r>
              <a:rPr lang="zh-CN" altLang="en-US" dirty="0">
                <a:latin typeface="Gill Sans MT" panose="020B0502020104020203" pitchFamily="34" charset="0"/>
              </a:rPr>
              <a:t>、</a:t>
            </a:r>
            <a:r>
              <a:rPr lang="en-US" altLang="zh-CN" dirty="0">
                <a:latin typeface="Gill Sans MT" panose="020B0502020104020203" pitchFamily="34" charset="0"/>
                <a:hlinkClick r:id="rId3"/>
              </a:rPr>
              <a:t>Google TPU</a:t>
            </a:r>
            <a:r>
              <a:rPr lang="zh-CN" altLang="en-US" dirty="0">
                <a:latin typeface="Gill Sans MT" panose="020B0502020104020203" pitchFamily="34" charset="0"/>
              </a:rPr>
              <a:t>）的发展，以及其他通用计算处理器 </a:t>
            </a:r>
            <a:r>
              <a:rPr lang="en-US" altLang="zh-CN" dirty="0">
                <a:latin typeface="Gill Sans MT" panose="020B0502020104020203" pitchFamily="34" charset="0"/>
              </a:rPr>
              <a:t>GPGPU</a:t>
            </a:r>
            <a:r>
              <a:rPr lang="zh-CN" altLang="en-US" dirty="0">
                <a:latin typeface="Gill Sans MT" panose="020B0502020104020203" pitchFamily="34" charset="0"/>
              </a:rPr>
              <a:t> 的拓展（如点积相关的指令：</a:t>
            </a:r>
            <a:r>
              <a:rPr lang="en-US" altLang="zh-CN" dirty="0">
                <a:latin typeface="Gill Sans MT" panose="020B0502020104020203" pitchFamily="34" charset="0"/>
                <a:hlinkClick r:id="rId4"/>
              </a:rPr>
              <a:t>Nvidia GPU DP4A</a:t>
            </a:r>
            <a:r>
              <a:rPr lang="zh-CN" altLang="en-US" dirty="0">
                <a:latin typeface="Gill Sans MT" panose="020B0502020104020203" pitchFamily="34" charset="0"/>
              </a:rPr>
              <a:t>、</a:t>
            </a:r>
            <a:r>
              <a:rPr lang="en-US" altLang="zh-CN" dirty="0">
                <a:latin typeface="Gill Sans MT" panose="020B0502020104020203" pitchFamily="34" charset="0"/>
                <a:hlinkClick r:id="rId5"/>
              </a:rPr>
              <a:t>Intel AVX-512 VNNI</a:t>
            </a:r>
            <a:r>
              <a:rPr lang="zh-CN" altLang="en-US" dirty="0">
                <a:latin typeface="Gill Sans MT" panose="020B0502020104020203" pitchFamily="34" charset="0"/>
              </a:rPr>
              <a:t>、</a:t>
            </a:r>
            <a:r>
              <a:rPr lang="en-US" altLang="zh-CN" dirty="0">
                <a:latin typeface="Gill Sans MT" panose="020B0502020104020203" pitchFamily="34" charset="0"/>
                <a:hlinkClick r:id="rId6"/>
              </a:rPr>
              <a:t>ARM SDOT/UDOT</a:t>
            </a:r>
            <a:r>
              <a:rPr lang="en-US" altLang="zh-CN" dirty="0">
                <a:latin typeface="Gill Sans MT" panose="020B0502020104020203" pitchFamily="34" charset="0"/>
              </a:rPr>
              <a:t> </a:t>
            </a:r>
            <a:r>
              <a:rPr lang="zh-CN" altLang="en-US" dirty="0">
                <a:latin typeface="Gill Sans MT" panose="020B0502020104020203" pitchFamily="34" charset="0"/>
              </a:rPr>
              <a:t>），深度学习的优化还会继续不断深化和挖掘。</a:t>
            </a:r>
            <a:br>
              <a:rPr lang="zh-CN" altLang="en-US" dirty="0">
                <a:latin typeface="Gill Sans MT" panose="020B0502020104020203" pitchFamily="34" charset="0"/>
              </a:rPr>
            </a:br>
            <a:endParaRPr lang="zh-CN" altLang="en-US" dirty="0">
              <a:latin typeface="Gill Sans MT" panose="020B0502020104020203" pitchFamily="34" charset="0"/>
            </a:endParaRPr>
          </a:p>
        </p:txBody>
      </p:sp>
      <p:pic>
        <p:nvPicPr>
          <p:cNvPr id="2" name="图片 1">
            <a:extLst>
              <a:ext uri="{FF2B5EF4-FFF2-40B4-BE49-F238E27FC236}">
                <a16:creationId xmlns:a16="http://schemas.microsoft.com/office/drawing/2014/main" id="{F9552F48-29E5-7C4B-8272-9D68BEBEFFE4}"/>
              </a:ext>
            </a:extLst>
          </p:cNvPr>
          <p:cNvPicPr>
            <a:picLocks noChangeAspect="1"/>
          </p:cNvPicPr>
          <p:nvPr/>
        </p:nvPicPr>
        <p:blipFill>
          <a:blip r:embed="rId7"/>
          <a:stretch>
            <a:fillRect/>
          </a:stretch>
        </p:blipFill>
        <p:spPr>
          <a:xfrm>
            <a:off x="2381" y="0"/>
            <a:ext cx="12192000" cy="6858000"/>
          </a:xfrm>
          <a:prstGeom prst="rect">
            <a:avLst/>
          </a:prstGeom>
        </p:spPr>
      </p:pic>
    </p:spTree>
    <p:extLst>
      <p:ext uri="{BB962C8B-B14F-4D97-AF65-F5344CB8AC3E}">
        <p14:creationId xmlns:p14="http://schemas.microsoft.com/office/powerpoint/2010/main" val="4015316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CFECE-F911-2B44-AC10-B983C3ED9A72}"/>
              </a:ext>
            </a:extLst>
          </p:cNvPr>
          <p:cNvSpPr>
            <a:spLocks noGrp="1"/>
          </p:cNvSpPr>
          <p:nvPr>
            <p:ph type="title"/>
          </p:nvPr>
        </p:nvSpPr>
        <p:spPr/>
        <p:txBody>
          <a:bodyPr/>
          <a:lstStyle/>
          <a:p>
            <a:r>
              <a:rPr lang="zh-CN" altLang="en-US" dirty="0"/>
              <a:t>引用</a:t>
            </a:r>
          </a:p>
        </p:txBody>
      </p:sp>
      <p:sp>
        <p:nvSpPr>
          <p:cNvPr id="6" name="内容占位符 5">
            <a:extLst>
              <a:ext uri="{FF2B5EF4-FFF2-40B4-BE49-F238E27FC236}">
                <a16:creationId xmlns:a16="http://schemas.microsoft.com/office/drawing/2014/main" id="{304D532B-DAA8-234A-AF3F-0960CBE1D0F4}"/>
              </a:ext>
            </a:extLst>
          </p:cNvPr>
          <p:cNvSpPr>
            <a:spLocks noGrp="1"/>
          </p:cNvSpPr>
          <p:nvPr>
            <p:ph sz="half" idx="1"/>
          </p:nvPr>
        </p:nvSpPr>
        <p:spPr/>
        <p:txBody>
          <a:bodyPr/>
          <a:lstStyle/>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2"/>
              </a:rPr>
              <a:t>https://zhenhuaw.me/blog/2019/reveal-qnnpack-implementation.html</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3"/>
              </a:rPr>
              <a:t>https://github.com/pytorch/QNNPACK</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4"/>
              </a:rPr>
              <a:t>https://arxiv.org/abs/1907.02129</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endParaRPr lang="zh-CN" altLang="en-US" sz="1200"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9635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C00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496855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lvl="1" indent="0">
              <a:spcAft>
                <a:spcPts val="0"/>
              </a:spcAft>
              <a:buNone/>
            </a:pPr>
            <a:r>
              <a:rPr lang="en-US" altLang="zh-CN" sz="2400" b="1" dirty="0">
                <a:solidFill>
                  <a:srgbClr val="374154"/>
                </a:solidFill>
                <a:latin typeface="Gill Sans MT" panose="020B0502020104020203" pitchFamily="34" charset="0"/>
              </a:rPr>
              <a:t>Conv</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What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Convolution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卷积的概念</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Im2Col</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Spatial</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空间组合优化</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Optimizer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优化算法</a:t>
            </a:r>
            <a:endParaRPr lang="en-US" altLang="zh-CN" sz="2000"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Indirect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Algorithm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QNNPACK</a:t>
            </a:r>
            <a:r>
              <a:rPr lang="zh-CN" altLang="en-US" sz="2000" dirty="0">
                <a:solidFill>
                  <a:srgbClr val="374154"/>
                </a:solidFill>
                <a:latin typeface="Gill Sans MT" panose="020B0502020104020203" pitchFamily="34" charset="0"/>
              </a:rPr>
              <a:t> 间接卷积优化</a:t>
            </a: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3794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latin typeface="Gill Sans MT" panose="020B0502020104020203" pitchFamily="34" charset="0"/>
              </a:rPr>
              <a:t>间接卷积</a:t>
            </a:r>
            <a:endParaRPr lang="en-US" altLang="zh-CN" sz="9600" dirty="0">
              <a:solidFill>
                <a:srgbClr val="C00000"/>
              </a:solidFill>
              <a:latin typeface="Gill Sans MT" panose="020B0502020104020203" pitchFamily="34" charset="0"/>
            </a:endParaRPr>
          </a:p>
          <a:p>
            <a:pPr algn="ctr">
              <a:lnSpc>
                <a:spcPct val="130000"/>
              </a:lnSpc>
            </a:pPr>
            <a:r>
              <a:rPr lang="zh-CN" altLang="en-US" sz="9600" dirty="0">
                <a:solidFill>
                  <a:srgbClr val="C00000"/>
                </a:solidFill>
                <a:latin typeface="Gill Sans MT" panose="020B0502020104020203" pitchFamily="34" charset="0"/>
              </a:rPr>
              <a:t>优化算法</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sp>
        <p:nvSpPr>
          <p:cNvPr id="6" name="内容占位符 5">
            <a:extLst>
              <a:ext uri="{FF2B5EF4-FFF2-40B4-BE49-F238E27FC236}">
                <a16:creationId xmlns:a16="http://schemas.microsoft.com/office/drawing/2014/main" id="{24A5AB68-1DE7-A74C-99D3-C7A7DA57146F}"/>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hlinkClick r:id="rId2" tooltip="QNNPACK"/>
              </a:rPr>
              <a:t>QNNPACK</a:t>
            </a:r>
            <a:r>
              <a:rPr lang="en-US" altLang="zh-CN" dirty="0">
                <a:latin typeface="Gill Sans MT" panose="020B0502020104020203" pitchFamily="34" charset="0"/>
              </a:rPr>
              <a:t> (Quantized Neural Networks PACKage) </a:t>
            </a:r>
            <a:r>
              <a:rPr lang="zh-CN" altLang="en-US" dirty="0">
                <a:latin typeface="Gill Sans MT" panose="020B0502020104020203" pitchFamily="34" charset="0"/>
              </a:rPr>
              <a:t>是 </a:t>
            </a:r>
            <a:r>
              <a:rPr lang="en-US" altLang="zh-CN" dirty="0">
                <a:latin typeface="Gill Sans MT" panose="020B0502020104020203" pitchFamily="34" charset="0"/>
              </a:rPr>
              <a:t>Marat Dukhan (Facebook) </a:t>
            </a:r>
            <a:r>
              <a:rPr lang="zh-CN" altLang="en-US" dirty="0">
                <a:latin typeface="Gill Sans MT" panose="020B0502020104020203" pitchFamily="34" charset="0"/>
              </a:rPr>
              <a:t>开发的专门用于量化神经网络计算的加速库，其卓越的性能表现一经开源就击败了几乎全部已公开的加速算法。</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396427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pic>
        <p:nvPicPr>
          <p:cNvPr id="4" name="图片 3">
            <a:extLst>
              <a:ext uri="{FF2B5EF4-FFF2-40B4-BE49-F238E27FC236}">
                <a16:creationId xmlns:a16="http://schemas.microsoft.com/office/drawing/2014/main" id="{B2FA2B70-1185-4C43-A4AD-B68D5778C79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9749" y="1249684"/>
            <a:ext cx="3941501" cy="4928746"/>
          </a:xfrm>
          <a:prstGeom prst="rect">
            <a:avLst/>
          </a:prstGeom>
        </p:spPr>
      </p:pic>
      <p:pic>
        <p:nvPicPr>
          <p:cNvPr id="7" name="图片 6">
            <a:extLst>
              <a:ext uri="{FF2B5EF4-FFF2-40B4-BE49-F238E27FC236}">
                <a16:creationId xmlns:a16="http://schemas.microsoft.com/office/drawing/2014/main" id="{C6A0CC16-2721-D34B-8C8C-45171B56F60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51626" y="1268760"/>
            <a:ext cx="3784052" cy="4928746"/>
          </a:xfrm>
          <a:prstGeom prst="rect">
            <a:avLst/>
          </a:prstGeom>
        </p:spPr>
      </p:pic>
      <p:pic>
        <p:nvPicPr>
          <p:cNvPr id="8" name="图片 7">
            <a:extLst>
              <a:ext uri="{FF2B5EF4-FFF2-40B4-BE49-F238E27FC236}">
                <a16:creationId xmlns:a16="http://schemas.microsoft.com/office/drawing/2014/main" id="{A123106C-D513-C646-9868-74197F68A90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8621" y="1916832"/>
            <a:ext cx="3419387" cy="1426683"/>
          </a:xfrm>
          <a:prstGeom prst="rect">
            <a:avLst/>
          </a:prstGeom>
        </p:spPr>
      </p:pic>
      <p:pic>
        <p:nvPicPr>
          <p:cNvPr id="9" name="图片 8">
            <a:extLst>
              <a:ext uri="{FF2B5EF4-FFF2-40B4-BE49-F238E27FC236}">
                <a16:creationId xmlns:a16="http://schemas.microsoft.com/office/drawing/2014/main" id="{02694206-70BB-6D47-A417-EF4A05BBDF3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58621" y="3765128"/>
            <a:ext cx="3473782" cy="1608088"/>
          </a:xfrm>
          <a:prstGeom prst="rect">
            <a:avLst/>
          </a:prstGeom>
        </p:spPr>
      </p:pic>
    </p:spTree>
    <p:extLst>
      <p:ext uri="{BB962C8B-B14F-4D97-AF65-F5344CB8AC3E}">
        <p14:creationId xmlns:p14="http://schemas.microsoft.com/office/powerpoint/2010/main" val="2514996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2943E55-D10A-E844-9F79-AF1E05FDBD46}"/>
              </a:ext>
            </a:extLst>
          </p:cNvPr>
          <p:cNvSpPr>
            <a:spLocks noGrp="1"/>
          </p:cNvSpPr>
          <p:nvPr>
            <p:ph type="title"/>
          </p:nvPr>
        </p:nvSpPr>
        <p:spPr/>
        <p:txBody>
          <a:bodyPr/>
          <a:lstStyle/>
          <a:p>
            <a:r>
              <a:rPr lang="zh-CN" altLang="en-US" dirty="0"/>
              <a:t>矩阵乘优化 </a:t>
            </a:r>
            <a:r>
              <a:rPr kumimoji="1" lang="en-US" altLang="zh-CN" dirty="0"/>
              <a:t>Im2col</a:t>
            </a:r>
            <a:r>
              <a:rPr kumimoji="1" lang="zh-CN" altLang="en-US" dirty="0"/>
              <a:t> 算法回顾</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7091B3D-B4A2-804E-9C85-1375D91F733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r>
                      <a:rPr lang="en-US" altLang="zh-CN" i="1" dirty="0" smtClean="0">
                        <a:latin typeface="Cambria Math" panose="02040503050406030204" pitchFamily="18" charset="0"/>
                      </a:rPr>
                      <m:t> </m:t>
                    </m:r>
                  </m:oMath>
                </a14:m>
                <a:r>
                  <a:rPr lang="zh-CN" altLang="en-US" dirty="0">
                    <a:latin typeface="Gill Sans MT" panose="020B0502020104020203" pitchFamily="34" charset="0"/>
                  </a:rPr>
                  <a:t>小块时，传统 </a:t>
                </a:r>
                <a:r>
                  <a:rPr lang="en-US" altLang="zh-CN" dirty="0">
                    <a:latin typeface="Gill Sans MT" panose="020B0502020104020203" pitchFamily="34" charset="0"/>
                  </a:rPr>
                  <a:t>GEMM</a:t>
                </a:r>
                <a:r>
                  <a:rPr lang="zh-CN" altLang="en-US" dirty="0">
                    <a:latin typeface="Gill Sans MT" panose="020B0502020104020203" pitchFamily="34" charset="0"/>
                  </a:rPr>
                  <a:t> 的方法是对 </a:t>
                </a:r>
                <a:r>
                  <a:rPr lang="en-US" altLang="zh-CN" dirty="0">
                    <a:latin typeface="Gill Sans MT" panose="020B0502020104020203" pitchFamily="34" charset="0"/>
                  </a:rPr>
                  <a:t>K </a:t>
                </a:r>
                <a:r>
                  <a:rPr lang="zh-CN" altLang="en-US" dirty="0">
                    <a:latin typeface="Gill Sans MT" panose="020B0502020104020203" pitchFamily="34" charset="0"/>
                  </a:rPr>
                  <a:t>维度上拆分，在一次计算 </a:t>
                </a:r>
                <a:r>
                  <a:rPr lang="en-US" altLang="zh-CN" dirty="0">
                    <a:latin typeface="Gill Sans MT" panose="020B0502020104020203" pitchFamily="34" charset="0"/>
                  </a:rPr>
                  <a:t>kernel</a:t>
                </a:r>
                <a:r>
                  <a:rPr lang="zh-CN" altLang="en-US" dirty="0">
                    <a:latin typeface="Gill Sans MT" panose="020B0502020104020203" pitchFamily="34" charset="0"/>
                  </a:rPr>
                  <a:t> 处理中，仅计算 </a:t>
                </a:r>
                <a:r>
                  <a:rPr lang="en-US" altLang="zh-CN" dirty="0">
                    <a:latin typeface="Gill Sans MT" panose="020B0502020104020203" pitchFamily="34" charset="0"/>
                  </a:rPr>
                  <a:t>K </a:t>
                </a:r>
                <a:r>
                  <a:rPr lang="zh-CN" altLang="en-US" dirty="0">
                    <a:latin typeface="Gill Sans MT" panose="020B0502020104020203" pitchFamily="34" charset="0"/>
                  </a:rPr>
                  <a:t>维的局部数据。那么在每次计算 </a:t>
                </a:r>
                <a:r>
                  <a:rPr lang="en-US" altLang="zh-CN" dirty="0">
                    <a:latin typeface="Gill Sans MT" panose="020B0502020104020203" pitchFamily="34" charset="0"/>
                  </a:rPr>
                  <a:t>kernel</a:t>
                </a:r>
                <a:r>
                  <a:rPr lang="zh-CN" altLang="en-US" dirty="0">
                    <a:latin typeface="Gill Sans MT" panose="020B0502020104020203" pitchFamily="34" charset="0"/>
                  </a:rPr>
                  <a:t> 处理过程，都会发生对输出的加载和存储。</a:t>
                </a:r>
              </a:p>
            </p:txBody>
          </p:sp>
        </mc:Choice>
        <mc:Fallback xmlns="">
          <p:sp>
            <p:nvSpPr>
              <p:cNvPr id="6" name="内容占位符 5">
                <a:extLst>
                  <a:ext uri="{FF2B5EF4-FFF2-40B4-BE49-F238E27FC236}">
                    <a16:creationId xmlns:a16="http://schemas.microsoft.com/office/drawing/2014/main" id="{57091B3D-B4A2-804E-9C85-1375D91F7330}"/>
                  </a:ext>
                </a:extLst>
              </p:cNvPr>
              <p:cNvSpPr>
                <a:spLocks noGrp="1" noRot="1" noChangeAspect="1" noMove="1" noResize="1" noEditPoints="1" noAdjustHandles="1" noChangeArrowheads="1" noChangeShapeType="1" noTextEdit="1"/>
              </p:cNvSpPr>
              <p:nvPr>
                <p:ph sz="half" idx="1"/>
              </p:nvPr>
            </p:nvSpPr>
            <p:spPr>
              <a:blipFill>
                <a:blip r:embed="rId2"/>
                <a:stretch>
                  <a:fillRect l="-46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32E3DDB-DF93-6842-A761-8279A0071CA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36081" y="2863730"/>
            <a:ext cx="6324600" cy="3314700"/>
          </a:xfrm>
          <a:prstGeom prst="rect">
            <a:avLst/>
          </a:prstGeom>
        </p:spPr>
      </p:pic>
    </p:spTree>
    <p:extLst>
      <p:ext uri="{BB962C8B-B14F-4D97-AF65-F5344CB8AC3E}">
        <p14:creationId xmlns:p14="http://schemas.microsoft.com/office/powerpoint/2010/main" val="1492743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2943E55-D10A-E844-9F79-AF1E05FDBD46}"/>
              </a:ext>
            </a:extLst>
          </p:cNvPr>
          <p:cNvSpPr>
            <a:spLocks noGrp="1"/>
          </p:cNvSpPr>
          <p:nvPr>
            <p:ph type="title"/>
          </p:nvPr>
        </p:nvSpPr>
        <p:spPr/>
        <p:txBody>
          <a:bodyPr/>
          <a:lstStyle/>
          <a:p>
            <a:r>
              <a:rPr lang="zh-CN" altLang="en-US" dirty="0"/>
              <a:t>矩阵乘优化 </a:t>
            </a:r>
            <a:r>
              <a:rPr kumimoji="1" lang="en-US" altLang="zh-CN" dirty="0"/>
              <a:t>Im2col</a:t>
            </a:r>
            <a:r>
              <a:rPr kumimoji="1" lang="zh-CN" altLang="en-US" dirty="0"/>
              <a:t> 算法回顾</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7091B3D-B4A2-804E-9C85-1375D91F7330}"/>
                  </a:ext>
                </a:extLst>
              </p:cNvPr>
              <p:cNvSpPr>
                <a:spLocks noGrp="1"/>
              </p:cNvSpPr>
              <p:nvPr>
                <p:ph sz="half" idx="1"/>
              </p:nvPr>
            </p:nvSpPr>
            <p:spPr>
              <a:xfrm>
                <a:off x="623635" y="1196752"/>
                <a:ext cx="10963473" cy="1080120"/>
              </a:xfrm>
            </p:spPr>
            <p:txBody>
              <a:bodyPr/>
              <a:lstStyle/>
              <a:p>
                <a:pPr>
                  <a:lnSpc>
                    <a:spcPct val="150000"/>
                  </a:lnSpc>
                </a:pPr>
                <a:r>
                  <a:rPr lang="zh-CN" altLang="en-US" dirty="0">
                    <a:latin typeface="Gill Sans MT" panose="020B0502020104020203" pitchFamily="34" charset="0"/>
                  </a:rPr>
                  <a:t>在计算 </a:t>
                </a:r>
                <a14:m>
                  <m:oMath xmlns:m="http://schemas.openxmlformats.org/officeDocument/2006/math">
                    <m:r>
                      <a:rPr lang="en-US" altLang="zh-CN" i="1" dirty="0" smtClean="0">
                        <a:latin typeface="Cambria Math" panose="02040503050406030204" pitchFamily="18" charset="0"/>
                      </a:rPr>
                      <m:t>𝑀𝑅</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𝑁𝑅</m:t>
                    </m:r>
                    <m:r>
                      <a:rPr lang="en-US" altLang="zh-CN" i="1" dirty="0" smtClean="0">
                        <a:latin typeface="Cambria Math" panose="02040503050406030204" pitchFamily="18" charset="0"/>
                      </a:rPr>
                      <m:t> </m:t>
                    </m:r>
                  </m:oMath>
                </a14:m>
                <a:r>
                  <a:rPr lang="zh-CN" altLang="en-US" dirty="0">
                    <a:latin typeface="Gill Sans MT" panose="020B0502020104020203" pitchFamily="34" charset="0"/>
                  </a:rPr>
                  <a:t>小块时，传统 </a:t>
                </a:r>
                <a:r>
                  <a:rPr lang="en-US" altLang="zh-CN" dirty="0">
                    <a:latin typeface="Gill Sans MT" panose="020B0502020104020203" pitchFamily="34" charset="0"/>
                  </a:rPr>
                  <a:t>GEMM</a:t>
                </a:r>
                <a:r>
                  <a:rPr lang="zh-CN" altLang="en-US" dirty="0">
                    <a:latin typeface="Gill Sans MT" panose="020B0502020104020203" pitchFamily="34" charset="0"/>
                  </a:rPr>
                  <a:t> 的方法是对 </a:t>
                </a:r>
                <a:r>
                  <a:rPr lang="en-US" altLang="zh-CN" dirty="0">
                    <a:latin typeface="Gill Sans MT" panose="020B0502020104020203" pitchFamily="34" charset="0"/>
                  </a:rPr>
                  <a:t>K </a:t>
                </a:r>
                <a:r>
                  <a:rPr lang="zh-CN" altLang="en-US" dirty="0">
                    <a:latin typeface="Gill Sans MT" panose="020B0502020104020203" pitchFamily="34" charset="0"/>
                  </a:rPr>
                  <a:t>维度上拆分，在一次计算 </a:t>
                </a:r>
                <a:r>
                  <a:rPr lang="en-US" altLang="zh-CN" dirty="0">
                    <a:latin typeface="Gill Sans MT" panose="020B0502020104020203" pitchFamily="34" charset="0"/>
                  </a:rPr>
                  <a:t>kernel</a:t>
                </a:r>
                <a:r>
                  <a:rPr lang="zh-CN" altLang="en-US" dirty="0">
                    <a:latin typeface="Gill Sans MT" panose="020B0502020104020203" pitchFamily="34" charset="0"/>
                  </a:rPr>
                  <a:t> 处理中，仅计算 </a:t>
                </a:r>
                <a:r>
                  <a:rPr lang="en-US" altLang="zh-CN" dirty="0">
                    <a:latin typeface="Gill Sans MT" panose="020B0502020104020203" pitchFamily="34" charset="0"/>
                  </a:rPr>
                  <a:t>K </a:t>
                </a:r>
                <a:r>
                  <a:rPr lang="zh-CN" altLang="en-US" dirty="0">
                    <a:latin typeface="Gill Sans MT" panose="020B0502020104020203" pitchFamily="34" charset="0"/>
                  </a:rPr>
                  <a:t>维的局部数据。那么在每次计算 </a:t>
                </a:r>
                <a:r>
                  <a:rPr lang="en-US" altLang="zh-CN" dirty="0">
                    <a:latin typeface="Gill Sans MT" panose="020B0502020104020203" pitchFamily="34" charset="0"/>
                  </a:rPr>
                  <a:t>kernel</a:t>
                </a:r>
                <a:r>
                  <a:rPr lang="zh-CN" altLang="en-US" dirty="0">
                    <a:latin typeface="Gill Sans MT" panose="020B0502020104020203" pitchFamily="34" charset="0"/>
                  </a:rPr>
                  <a:t> 处理过程，都会发生对输出的加载和存储。</a:t>
                </a:r>
              </a:p>
            </p:txBody>
          </p:sp>
        </mc:Choice>
        <mc:Fallback xmlns="">
          <p:sp>
            <p:nvSpPr>
              <p:cNvPr id="6" name="内容占位符 5">
                <a:extLst>
                  <a:ext uri="{FF2B5EF4-FFF2-40B4-BE49-F238E27FC236}">
                    <a16:creationId xmlns:a16="http://schemas.microsoft.com/office/drawing/2014/main" id="{57091B3D-B4A2-804E-9C85-1375D91F7330}"/>
                  </a:ext>
                </a:extLst>
              </p:cNvPr>
              <p:cNvSpPr>
                <a:spLocks noGrp="1" noRot="1" noChangeAspect="1" noMove="1" noResize="1" noEditPoints="1" noAdjustHandles="1" noChangeArrowheads="1" noChangeShapeType="1" noTextEdit="1"/>
              </p:cNvSpPr>
              <p:nvPr>
                <p:ph sz="half" idx="1"/>
              </p:nvPr>
            </p:nvSpPr>
            <p:spPr>
              <a:xfrm>
                <a:off x="623635" y="1196752"/>
                <a:ext cx="10963473" cy="1080120"/>
              </a:xfrm>
              <a:blipFill>
                <a:blip r:embed="rId2"/>
                <a:stretch>
                  <a:fillRect l="-463" b="-23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8B95175-AA82-4A41-95A6-3AFB9FB05DD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44131" y="2276872"/>
            <a:ext cx="4508500" cy="4279900"/>
          </a:xfrm>
          <a:prstGeom prst="rect">
            <a:avLst/>
          </a:prstGeom>
        </p:spPr>
      </p:pic>
    </p:spTree>
    <p:extLst>
      <p:ext uri="{BB962C8B-B14F-4D97-AF65-F5344CB8AC3E}">
        <p14:creationId xmlns:p14="http://schemas.microsoft.com/office/powerpoint/2010/main" val="3649447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34632</TotalTime>
  <Words>1123</Words>
  <Application>Microsoft Macintosh PowerPoint</Application>
  <PresentationFormat>自定义</PresentationFormat>
  <Paragraphs>76</Paragraphs>
  <Slides>23</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23</vt:i4>
      </vt:variant>
    </vt:vector>
  </HeadingPairs>
  <TitlesOfParts>
    <vt:vector size="45"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PowerPoint 演示文稿</vt:lpstr>
      <vt:lpstr>基本介绍</vt:lpstr>
      <vt:lpstr>基本介绍</vt:lpstr>
      <vt:lpstr>矩阵乘优化 Im2col 算法回顾</vt:lpstr>
      <vt:lpstr>矩阵乘优化 Im2col 算法回顾</vt:lpstr>
      <vt:lpstr>矩阵乘优化 Im2col 算法回顾</vt:lpstr>
      <vt:lpstr>QNNPACK 算法思想</vt:lpstr>
      <vt:lpstr>QNNPACK 算法思想</vt:lpstr>
      <vt:lpstr>Indirect Convolution Algorithm 工作流程</vt:lpstr>
      <vt:lpstr>Indirect Convolution Algorithm 工作流程</vt:lpstr>
      <vt:lpstr>Indirect Convolution Algorithm 工作流程</vt:lpstr>
      <vt:lpstr>间接缓冲区布局</vt:lpstr>
      <vt:lpstr>间接缓冲区布局</vt:lpstr>
      <vt:lpstr>间接缓冲区布局</vt:lpstr>
      <vt:lpstr>使用间接缓冲区计算</vt:lpstr>
      <vt:lpstr>PowerPoint 演示文稿</vt:lpstr>
      <vt:lpstr>卷积优化总结</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5951</cp:revision>
  <dcterms:created xsi:type="dcterms:W3CDTF">2015-01-14T10:38:57Z</dcterms:created>
  <dcterms:modified xsi:type="dcterms:W3CDTF">2023-03-02T02:40:20Z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