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6"/>
  </p:notesMasterIdLst>
  <p:handoutMasterIdLst>
    <p:handoutMasterId r:id="rId27"/>
  </p:handoutMasterIdLst>
  <p:sldIdLst>
    <p:sldId id="1779" r:id="rId7"/>
    <p:sldId id="1837" r:id="rId8"/>
    <p:sldId id="1819" r:id="rId9"/>
    <p:sldId id="1835" r:id="rId10"/>
    <p:sldId id="1866" r:id="rId11"/>
    <p:sldId id="1879" r:id="rId12"/>
    <p:sldId id="2004" r:id="rId13"/>
    <p:sldId id="1880" r:id="rId14"/>
    <p:sldId id="1881" r:id="rId15"/>
    <p:sldId id="728" r:id="rId16"/>
    <p:sldId id="1886" r:id="rId17"/>
    <p:sldId id="2000" r:id="rId18"/>
    <p:sldId id="2018" r:id="rId19"/>
    <p:sldId id="2017" r:id="rId20"/>
    <p:sldId id="1883" r:id="rId21"/>
    <p:sldId id="1884" r:id="rId22"/>
    <p:sldId id="1885" r:id="rId23"/>
    <p:sldId id="1841" r:id="rId24"/>
    <p:sldId id="680" r:id="rId25"/>
  </p:sldIdLst>
  <p:sldSz cx="12196763" cy="6858000"/>
  <p:notesSz cx="6805613" cy="9939338"/>
  <p:custDataLst>
    <p:tags r:id="rId28"/>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0" autoAdjust="0"/>
    <p:restoredTop sz="96291" autoAdjust="0"/>
  </p:normalViewPr>
  <p:slideViewPr>
    <p:cSldViewPr showGuides="1">
      <p:cViewPr varScale="1">
        <p:scale>
          <a:sx n="122" d="100"/>
          <a:sy n="122" d="100"/>
        </p:scale>
        <p:origin x="360" y="20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2023/3/2</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19</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19</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480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hyperlink" Target="http://www.mindspore.cn/" TargetMode="Externa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hiascend.com/" TargetMode="External"/><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3.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4.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 id="2147483920"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towardsdatascience.com/optimize-pytorch-performance-for-speed-and-memory-efficiency-2022-84f453916ea6" TargetMode="External"/><Relationship Id="rId2" Type="http://schemas.openxmlformats.org/officeDocument/2006/relationships/hyperlink" Target="https://discuss.pytorch.org/t/how-to-know-the-memory-allocated-for-a-tensor-on-gpu/28537" TargetMode="External"/><Relationship Id="rId1" Type="http://schemas.openxmlformats.org/officeDocument/2006/relationships/slideLayout" Target="../slideLayouts/slideLayout4.xml"/><Relationship Id="rId4" Type="http://schemas.openxmlformats.org/officeDocument/2006/relationships/hyperlink" Target="https://oneapi-src.github.io/oneDNN/dev_guide_understanding_memory_formats.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推理引擎</a:t>
            </a:r>
            <a:r>
              <a:rPr lang="en-US" altLang="zh-CN" sz="4000" dirty="0">
                <a:solidFill>
                  <a:schemeClr val="bg1"/>
                </a:solidFill>
                <a:latin typeface="Microsoft YaHei" panose="020B0503020204020204" pitchFamily="34" charset="-122"/>
                <a:ea typeface="Microsoft YaHei" panose="020B0503020204020204" pitchFamily="34" charset="-122"/>
              </a:rPr>
              <a:t>-Kernel</a:t>
            </a:r>
            <a:r>
              <a:rPr lang="zh-CN" altLang="en-US" sz="4000" dirty="0">
                <a:solidFill>
                  <a:schemeClr val="bg1"/>
                </a:solidFill>
                <a:latin typeface="Microsoft YaHei" panose="020B0503020204020204" pitchFamily="34" charset="-122"/>
                <a:ea typeface="Microsoft YaHei" panose="020B0503020204020204" pitchFamily="34" charset="-122"/>
              </a:rPr>
              <a:t>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4077072"/>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4077072"/>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5760640" cy="2232248"/>
          </a:xfrm>
          <a:prstGeom prst="rect">
            <a:avLst/>
          </a:prstGeom>
          <a:gradFill flip="none" rotWithShape="1">
            <a:gsLst>
              <a:gs pos="0">
                <a:schemeClr val="bg1">
                  <a:alpha val="0"/>
                </a:schemeClr>
              </a:gs>
              <a:gs pos="60000">
                <a:srgbClr val="B1D9F1">
                  <a:alpha val="92000"/>
                </a:srgb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内存布局</a:t>
            </a:r>
            <a:endParaRPr lang="en-US" altLang="zh-CN" sz="9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2">
            <a:extLst>
              <a:ext uri="{FF2B5EF4-FFF2-40B4-BE49-F238E27FC236}">
                <a16:creationId xmlns:a16="http://schemas.microsoft.com/office/drawing/2014/main" id="{7E460CBD-231C-B249-9548-512082DA9912}"/>
              </a:ext>
            </a:extLst>
          </p:cNvPr>
          <p:cNvSpPr txBox="1">
            <a:spLocks/>
          </p:cNvSpPr>
          <p:nvPr/>
        </p:nvSpPr>
        <p:spPr>
          <a:xfrm>
            <a:off x="6962477" y="1374479"/>
            <a:ext cx="3600400" cy="1547449"/>
          </a:xfrm>
          <a:prstGeom prst="rect">
            <a:avLst/>
          </a:prstGeom>
          <a:noFill/>
          <a:ln w="0">
            <a:noFill/>
          </a:ln>
        </p:spPr>
        <p:txBody>
          <a:bodyPr lIns="0" tIns="0" rIns="0" bIns="0" anchor="t">
            <a:noAutofit/>
          </a:bodyPr>
          <a:lst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a:lstStyle>
          <a:p>
            <a:pPr marL="0" indent="0">
              <a:lnSpc>
                <a:spcPct val="130000"/>
              </a:lnSpc>
              <a:spcBef>
                <a:spcPts val="561"/>
              </a:spcBef>
              <a:buClr>
                <a:srgbClr val="1A1A1A"/>
              </a:buClr>
              <a:buSzPct val="90000"/>
              <a:buFontTx/>
              <a:buNone/>
            </a:pPr>
            <a:r>
              <a:rPr lang="zh-CN" altLang="en-US" sz="2200" kern="0" spc="-1" dirty="0">
                <a:solidFill>
                  <a:srgbClr val="FFC000"/>
                </a:solidFill>
                <a:latin typeface="Gill Sans MT" panose="020B0502020104020203" pitchFamily="34" charset="0"/>
                <a:ea typeface="+mj-ea"/>
              </a:rPr>
              <a:t>图像张量化表示：</a:t>
            </a:r>
            <a:endParaRPr lang="en-US" altLang="zh-CN" sz="2200" kern="0" spc="-1" dirty="0">
              <a:solidFill>
                <a:srgbClr val="FFC000"/>
              </a:solidFill>
              <a:latin typeface="Gill Sans MT" panose="020B0502020104020203" pitchFamily="34" charset="0"/>
              <a:ea typeface="+mj-ea"/>
            </a:endParaRPr>
          </a:p>
          <a:p>
            <a:pPr>
              <a:lnSpc>
                <a:spcPct val="130000"/>
              </a:lnSpc>
              <a:spcBef>
                <a:spcPts val="561"/>
              </a:spcBef>
              <a:buClr>
                <a:srgbClr val="1A1A1A"/>
              </a:buClr>
              <a:buSzPct val="90000"/>
            </a:pP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N</a:t>
            </a: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C</a:t>
            </a: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H</a:t>
            </a: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W</a:t>
            </a:r>
            <a:r>
              <a:rPr lang="zh-CN" altLang="en-US" sz="2000" b="0" kern="0" spc="-1" dirty="0">
                <a:solidFill>
                  <a:srgbClr val="384056"/>
                </a:solidFill>
                <a:latin typeface="Gill Sans MT" panose="020B0502020104020203" pitchFamily="34" charset="0"/>
                <a:ea typeface="+mj-ea"/>
              </a:rPr>
              <a:t>）</a:t>
            </a:r>
            <a:endParaRPr lang="en-US" sz="1600" b="0" kern="0" spc="-1" dirty="0">
              <a:solidFill>
                <a:srgbClr val="384056"/>
              </a:solidFill>
              <a:latin typeface="Gill Sans MT" panose="020B0502020104020203" pitchFamily="34" charset="0"/>
              <a:ea typeface="+mj-ea"/>
            </a:endParaRPr>
          </a:p>
        </p:txBody>
      </p:sp>
      <p:sp>
        <p:nvSpPr>
          <p:cNvPr id="3" name="PlaceHolder 2">
            <a:extLst>
              <a:ext uri="{FF2B5EF4-FFF2-40B4-BE49-F238E27FC236}">
                <a16:creationId xmlns:a16="http://schemas.microsoft.com/office/drawing/2014/main" id="{7433E7C0-5B36-2D4E-B3ED-DD0751766826}"/>
              </a:ext>
            </a:extLst>
          </p:cNvPr>
          <p:cNvSpPr txBox="1">
            <a:spLocks/>
          </p:cNvSpPr>
          <p:nvPr/>
        </p:nvSpPr>
        <p:spPr>
          <a:xfrm>
            <a:off x="6962477" y="3186595"/>
            <a:ext cx="3600400" cy="1547449"/>
          </a:xfrm>
          <a:prstGeom prst="rect">
            <a:avLst/>
          </a:prstGeom>
          <a:noFill/>
          <a:ln w="0">
            <a:noFill/>
          </a:ln>
        </p:spPr>
        <p:txBody>
          <a:bodyPr lIns="0" tIns="0" rIns="0" bIns="0" anchor="t">
            <a:noAutofit/>
          </a:bodyPr>
          <a:lst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a:lstStyle>
          <a:p>
            <a:pPr marL="0" indent="0">
              <a:lnSpc>
                <a:spcPct val="130000"/>
              </a:lnSpc>
              <a:spcBef>
                <a:spcPts val="561"/>
              </a:spcBef>
              <a:buClr>
                <a:srgbClr val="1A1A1A"/>
              </a:buClr>
              <a:buSzPct val="90000"/>
              <a:buFontTx/>
              <a:buNone/>
            </a:pPr>
            <a:r>
              <a:rPr lang="zh-CN" altLang="en-US" sz="2200" kern="0" spc="-1" dirty="0">
                <a:solidFill>
                  <a:srgbClr val="FFC000"/>
                </a:solidFill>
                <a:latin typeface="Gill Sans MT" panose="020B0502020104020203" pitchFamily="34" charset="0"/>
                <a:ea typeface="+mj-ea"/>
              </a:rPr>
              <a:t>自然语言张量化表示：</a:t>
            </a:r>
            <a:endParaRPr lang="en-US" altLang="zh-CN" sz="2200" kern="0" spc="-1" dirty="0">
              <a:solidFill>
                <a:srgbClr val="FFC000"/>
              </a:solidFill>
              <a:latin typeface="Gill Sans MT" panose="020B0502020104020203" pitchFamily="34" charset="0"/>
              <a:ea typeface="+mj-ea"/>
            </a:endParaRPr>
          </a:p>
          <a:p>
            <a:pPr>
              <a:lnSpc>
                <a:spcPct val="130000"/>
              </a:lnSpc>
              <a:spcBef>
                <a:spcPts val="561"/>
              </a:spcBef>
              <a:buClr>
                <a:srgbClr val="1A1A1A"/>
              </a:buClr>
              <a:buSzPct val="90000"/>
            </a:pP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N</a:t>
            </a: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S</a:t>
            </a:r>
            <a:r>
              <a:rPr lang="zh-CN" altLang="en-US" sz="2000" b="0" kern="0" spc="-1" dirty="0">
                <a:solidFill>
                  <a:srgbClr val="384056"/>
                </a:solidFill>
                <a:latin typeface="Gill Sans MT" panose="020B0502020104020203" pitchFamily="34" charset="0"/>
                <a:ea typeface="+mj-ea"/>
              </a:rPr>
              <a:t>，</a:t>
            </a:r>
            <a:r>
              <a:rPr lang="en-US" altLang="zh-CN" sz="2000" b="0" kern="0" spc="-1" dirty="0">
                <a:solidFill>
                  <a:srgbClr val="384056"/>
                </a:solidFill>
                <a:latin typeface="Gill Sans MT" panose="020B0502020104020203" pitchFamily="34" charset="0"/>
                <a:ea typeface="+mj-ea"/>
              </a:rPr>
              <a:t>W</a:t>
            </a:r>
            <a:r>
              <a:rPr lang="zh-CN" altLang="en-US" sz="2000" b="0" kern="0" spc="-1" dirty="0">
                <a:solidFill>
                  <a:srgbClr val="384056"/>
                </a:solidFill>
                <a:latin typeface="Gill Sans MT" panose="020B0502020104020203" pitchFamily="34" charset="0"/>
                <a:ea typeface="+mj-ea"/>
              </a:rPr>
              <a:t>）</a:t>
            </a:r>
            <a:endParaRPr lang="en-US" sz="1600" b="0" kern="0" spc="-1" dirty="0">
              <a:solidFill>
                <a:srgbClr val="384056"/>
              </a:solidFill>
              <a:latin typeface="Gill Sans MT" panose="020B0502020104020203" pitchFamily="34" charset="0"/>
              <a:ea typeface="+mj-ea"/>
            </a:endParaRPr>
          </a:p>
        </p:txBody>
      </p:sp>
      <p:sp>
        <p:nvSpPr>
          <p:cNvPr id="4" name="矩形 3">
            <a:extLst>
              <a:ext uri="{FF2B5EF4-FFF2-40B4-BE49-F238E27FC236}">
                <a16:creationId xmlns:a16="http://schemas.microsoft.com/office/drawing/2014/main" id="{05B67336-4439-1C4E-AB71-45D20568B069}"/>
              </a:ext>
            </a:extLst>
          </p:cNvPr>
          <p:cNvSpPr/>
          <p:nvPr/>
        </p:nvSpPr>
        <p:spPr>
          <a:xfrm>
            <a:off x="586661" y="469193"/>
            <a:ext cx="2335063" cy="584775"/>
          </a:xfrm>
          <a:prstGeom prst="rect">
            <a:avLst/>
          </a:prstGeom>
        </p:spPr>
        <p:txBody>
          <a:bodyPr wrap="none">
            <a:spAutoFit/>
          </a:bodyPr>
          <a:lstStyle/>
          <a:p>
            <a:r>
              <a:rPr lang="en-US" altLang="zh-CN" sz="3200" b="1" dirty="0">
                <a:solidFill>
                  <a:srgbClr val="C00000"/>
                </a:solidFill>
                <a:latin typeface="Futura Medium" panose="020B0602020204020303" pitchFamily="34" charset="-79"/>
                <a:ea typeface="Microsoft YaHei" panose="020B0503020204020204" pitchFamily="34" charset="-122"/>
                <a:cs typeface="Futura Medium" panose="020B0602020204020303" pitchFamily="34" charset="-79"/>
              </a:rPr>
              <a:t>Tensor</a:t>
            </a:r>
            <a:r>
              <a:rPr lang="zh-CN" altLang="en-US" sz="3200" b="1" dirty="0">
                <a:solidFill>
                  <a:srgbClr val="C00000"/>
                </a:solidFill>
                <a:latin typeface="Futura Medium" panose="020B0602020204020303" pitchFamily="34" charset="-79"/>
                <a:ea typeface="Microsoft YaHei" panose="020B0503020204020204" pitchFamily="34" charset="-122"/>
                <a:cs typeface="Futura Medium" panose="020B0602020204020303" pitchFamily="34" charset="-79"/>
              </a:rPr>
              <a:t> 张量</a:t>
            </a:r>
            <a:endParaRPr lang="zh-CN" altLang="en-US" sz="3200" b="1" spc="-1" dirty="0">
              <a:solidFill>
                <a:srgbClr val="C00000"/>
              </a:solidFill>
              <a:latin typeface="Futura Medium" panose="020B0602020204020303" pitchFamily="34" charset="-79"/>
              <a:cs typeface="Futura Medium" panose="020B0602020204020303" pitchFamily="34" charset="-79"/>
            </a:endParaRPr>
          </a:p>
        </p:txBody>
      </p:sp>
      <p:pic>
        <p:nvPicPr>
          <p:cNvPr id="5" name="图片 4">
            <a:extLst>
              <a:ext uri="{FF2B5EF4-FFF2-40B4-BE49-F238E27FC236}">
                <a16:creationId xmlns:a16="http://schemas.microsoft.com/office/drawing/2014/main" id="{85EE9589-8383-1342-AD27-E595762FC619}"/>
              </a:ext>
            </a:extLst>
          </p:cNvPr>
          <p:cNvPicPr>
            <a:picLocks noChangeAspect="1"/>
          </p:cNvPicPr>
          <p:nvPr/>
        </p:nvPicPr>
        <p:blipFill>
          <a:blip r:embed="rId2"/>
          <a:stretch>
            <a:fillRect/>
          </a:stretch>
        </p:blipFill>
        <p:spPr>
          <a:xfrm>
            <a:off x="1109875" y="1916832"/>
            <a:ext cx="4988506" cy="3312368"/>
          </a:xfrm>
          <a:prstGeom prst="rect">
            <a:avLst/>
          </a:prstGeom>
        </p:spPr>
      </p:pic>
      <p:sp>
        <p:nvSpPr>
          <p:cNvPr id="6" name="PlaceHolder 2">
            <a:extLst>
              <a:ext uri="{FF2B5EF4-FFF2-40B4-BE49-F238E27FC236}">
                <a16:creationId xmlns:a16="http://schemas.microsoft.com/office/drawing/2014/main" id="{DFB552E4-52F3-3A41-B57E-BEF81384D3B8}"/>
              </a:ext>
            </a:extLst>
          </p:cNvPr>
          <p:cNvSpPr txBox="1">
            <a:spLocks/>
          </p:cNvSpPr>
          <p:nvPr/>
        </p:nvSpPr>
        <p:spPr>
          <a:xfrm>
            <a:off x="6957688" y="4797152"/>
            <a:ext cx="3600400" cy="1547449"/>
          </a:xfrm>
          <a:prstGeom prst="rect">
            <a:avLst/>
          </a:prstGeom>
          <a:noFill/>
          <a:ln w="0">
            <a:noFill/>
          </a:ln>
        </p:spPr>
        <p:txBody>
          <a:bodyPr lIns="0" tIns="0" rIns="0" bIns="0" anchor="t">
            <a:noAutofit/>
          </a:bodyPr>
          <a:lst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a:lstStyle>
          <a:p>
            <a:pPr marL="0" indent="0">
              <a:lnSpc>
                <a:spcPct val="130000"/>
              </a:lnSpc>
              <a:spcBef>
                <a:spcPts val="561"/>
              </a:spcBef>
              <a:buClr>
                <a:srgbClr val="1A1A1A"/>
              </a:buClr>
              <a:buSzPct val="90000"/>
              <a:buFontTx/>
              <a:buNone/>
            </a:pPr>
            <a:r>
              <a:rPr lang="zh-CN" altLang="en-US" sz="2200" kern="0" spc="-1" dirty="0">
                <a:solidFill>
                  <a:srgbClr val="FFC000"/>
                </a:solidFill>
                <a:latin typeface="Gill Sans MT" panose="020B0502020104020203" pitchFamily="34" charset="0"/>
                <a:ea typeface="+mj-ea"/>
              </a:rPr>
              <a:t>稀疏张量：</a:t>
            </a:r>
            <a:endParaRPr lang="en-US" altLang="zh-CN" sz="2200" kern="0" spc="-1" dirty="0">
              <a:solidFill>
                <a:srgbClr val="FFC000"/>
              </a:solidFill>
              <a:latin typeface="Gill Sans MT" panose="020B0502020104020203" pitchFamily="34" charset="0"/>
              <a:ea typeface="+mj-ea"/>
            </a:endParaRPr>
          </a:p>
          <a:p>
            <a:pPr>
              <a:lnSpc>
                <a:spcPct val="130000"/>
              </a:lnSpc>
              <a:spcBef>
                <a:spcPts val="561"/>
              </a:spcBef>
              <a:buClr>
                <a:srgbClr val="1A1A1A"/>
              </a:buClr>
              <a:buSzPct val="90000"/>
            </a:pPr>
            <a:r>
              <a:rPr lang="zh-CN" altLang="en-US" sz="2000" b="0" kern="0" spc="-1" dirty="0">
                <a:solidFill>
                  <a:srgbClr val="384056"/>
                </a:solidFill>
                <a:latin typeface="Gill Sans MT" panose="020B0502020104020203" pitchFamily="34" charset="0"/>
                <a:ea typeface="+mj-ea"/>
              </a:rPr>
              <a:t>点云和图</a:t>
            </a:r>
            <a:endParaRPr lang="en-US" sz="2000" b="0" kern="0" spc="-1" dirty="0">
              <a:solidFill>
                <a:srgbClr val="384056"/>
              </a:solidFill>
              <a:latin typeface="Gill Sans MT" panose="020B0502020104020203" pitchFamily="34" charset="0"/>
              <a:ea typeface="+mj-ea"/>
            </a:endParaRPr>
          </a:p>
        </p:txBody>
      </p:sp>
    </p:spTree>
    <p:extLst>
      <p:ext uri="{BB962C8B-B14F-4D97-AF65-F5344CB8AC3E}">
        <p14:creationId xmlns:p14="http://schemas.microsoft.com/office/powerpoint/2010/main" val="191714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线连接符 17">
            <a:extLst>
              <a:ext uri="{FF2B5EF4-FFF2-40B4-BE49-F238E27FC236}">
                <a16:creationId xmlns:a16="http://schemas.microsoft.com/office/drawing/2014/main" id="{442C34BF-7DB9-084D-8188-6267127D2F77}"/>
              </a:ext>
            </a:extLst>
          </p:cNvPr>
          <p:cNvCxnSpPr>
            <a:cxnSpLocks/>
          </p:cNvCxnSpPr>
          <p:nvPr/>
        </p:nvCxnSpPr>
        <p:spPr bwMode="auto">
          <a:xfrm>
            <a:off x="6890469" y="4074200"/>
            <a:ext cx="1944216" cy="0"/>
          </a:xfrm>
          <a:prstGeom prst="line">
            <a:avLst/>
          </a:prstGeom>
          <a:noFill/>
          <a:ln w="38100" cap="flat" cmpd="sng" algn="ctr">
            <a:solidFill>
              <a:srgbClr val="92D050"/>
            </a:solidFill>
            <a:prstDash val="solid"/>
            <a:round/>
            <a:headEnd type="none" w="med" len="med"/>
            <a:tailEnd type="none" w="med" len="med"/>
          </a:ln>
          <a:effectLst/>
        </p:spPr>
      </p:cxnSp>
      <p:cxnSp>
        <p:nvCxnSpPr>
          <p:cNvPr id="19" name="直线连接符 18">
            <a:extLst>
              <a:ext uri="{FF2B5EF4-FFF2-40B4-BE49-F238E27FC236}">
                <a16:creationId xmlns:a16="http://schemas.microsoft.com/office/drawing/2014/main" id="{0FE8B70C-ED9B-B344-A2E4-C4F51F28BD14}"/>
              </a:ext>
            </a:extLst>
          </p:cNvPr>
          <p:cNvCxnSpPr>
            <a:cxnSpLocks/>
          </p:cNvCxnSpPr>
          <p:nvPr/>
        </p:nvCxnSpPr>
        <p:spPr bwMode="auto">
          <a:xfrm flipV="1">
            <a:off x="6890469" y="4083449"/>
            <a:ext cx="1944216" cy="422799"/>
          </a:xfrm>
          <a:prstGeom prst="line">
            <a:avLst/>
          </a:prstGeom>
          <a:noFill/>
          <a:ln w="38100" cap="flat" cmpd="sng" algn="ctr">
            <a:solidFill>
              <a:srgbClr val="92D050"/>
            </a:solidFill>
            <a:prstDash val="solid"/>
            <a:round/>
            <a:headEnd type="none" w="med" len="med"/>
            <a:tailEnd type="none" w="med" len="med"/>
          </a:ln>
          <a:effectLst/>
        </p:spPr>
      </p:cxnSp>
      <p:cxnSp>
        <p:nvCxnSpPr>
          <p:cNvPr id="20" name="直线连接符 19">
            <a:extLst>
              <a:ext uri="{FF2B5EF4-FFF2-40B4-BE49-F238E27FC236}">
                <a16:creationId xmlns:a16="http://schemas.microsoft.com/office/drawing/2014/main" id="{6FF9D004-5460-F446-9B47-31403479E54A}"/>
              </a:ext>
            </a:extLst>
          </p:cNvPr>
          <p:cNvCxnSpPr>
            <a:cxnSpLocks/>
          </p:cNvCxnSpPr>
          <p:nvPr/>
        </p:nvCxnSpPr>
        <p:spPr bwMode="auto">
          <a:xfrm>
            <a:off x="6890469" y="4515497"/>
            <a:ext cx="1944216" cy="0"/>
          </a:xfrm>
          <a:prstGeom prst="line">
            <a:avLst/>
          </a:prstGeom>
          <a:noFill/>
          <a:ln w="38100" cap="flat" cmpd="sng" algn="ctr">
            <a:solidFill>
              <a:srgbClr val="92D050"/>
            </a:solidFill>
            <a:prstDash val="solid"/>
            <a:round/>
            <a:headEnd type="none" w="med" len="med"/>
            <a:tailEnd type="none" w="med" len="med"/>
          </a:ln>
          <a:effectLst/>
        </p:spPr>
      </p:cxnSp>
      <p:cxnSp>
        <p:nvCxnSpPr>
          <p:cNvPr id="21" name="直线连接符 20">
            <a:extLst>
              <a:ext uri="{FF2B5EF4-FFF2-40B4-BE49-F238E27FC236}">
                <a16:creationId xmlns:a16="http://schemas.microsoft.com/office/drawing/2014/main" id="{C7339249-DF9B-FA4A-BDBA-3AEA75242CB0}"/>
              </a:ext>
            </a:extLst>
          </p:cNvPr>
          <p:cNvCxnSpPr>
            <a:cxnSpLocks/>
          </p:cNvCxnSpPr>
          <p:nvPr/>
        </p:nvCxnSpPr>
        <p:spPr bwMode="auto">
          <a:xfrm flipV="1">
            <a:off x="6890469" y="4516412"/>
            <a:ext cx="1944216" cy="422799"/>
          </a:xfrm>
          <a:prstGeom prst="line">
            <a:avLst/>
          </a:prstGeom>
          <a:noFill/>
          <a:ln w="38100" cap="flat" cmpd="sng" algn="ctr">
            <a:solidFill>
              <a:srgbClr val="92D050"/>
            </a:solidFill>
            <a:prstDash val="solid"/>
            <a:round/>
            <a:headEnd type="none" w="med" len="med"/>
            <a:tailEnd type="none" w="med" len="med"/>
          </a:ln>
          <a:effectLst/>
        </p:spPr>
      </p:cxnSp>
      <p:cxnSp>
        <p:nvCxnSpPr>
          <p:cNvPr id="22" name="直线连接符 21">
            <a:extLst>
              <a:ext uri="{FF2B5EF4-FFF2-40B4-BE49-F238E27FC236}">
                <a16:creationId xmlns:a16="http://schemas.microsoft.com/office/drawing/2014/main" id="{DEBF757E-1862-2346-828F-703F758D0A54}"/>
              </a:ext>
            </a:extLst>
          </p:cNvPr>
          <p:cNvCxnSpPr>
            <a:cxnSpLocks/>
          </p:cNvCxnSpPr>
          <p:nvPr/>
        </p:nvCxnSpPr>
        <p:spPr bwMode="auto">
          <a:xfrm>
            <a:off x="6890469" y="4939211"/>
            <a:ext cx="1944216" cy="0"/>
          </a:xfrm>
          <a:prstGeom prst="line">
            <a:avLst/>
          </a:prstGeom>
          <a:noFill/>
          <a:ln w="38100" cap="flat" cmpd="sng" algn="ctr">
            <a:solidFill>
              <a:srgbClr val="92D050"/>
            </a:solidFill>
            <a:prstDash val="solid"/>
            <a:round/>
            <a:headEnd type="none" w="med" len="med"/>
            <a:tailEnd type="triangle" w="med" len="med"/>
          </a:ln>
          <a:effectLst/>
        </p:spPr>
      </p:cxnSp>
      <p:cxnSp>
        <p:nvCxnSpPr>
          <p:cNvPr id="10" name="直线连接符 9">
            <a:extLst>
              <a:ext uri="{FF2B5EF4-FFF2-40B4-BE49-F238E27FC236}">
                <a16:creationId xmlns:a16="http://schemas.microsoft.com/office/drawing/2014/main" id="{8B63D572-E221-2746-AF52-B381908B13AC}"/>
              </a:ext>
            </a:extLst>
          </p:cNvPr>
          <p:cNvCxnSpPr>
            <a:cxnSpLocks/>
          </p:cNvCxnSpPr>
          <p:nvPr/>
        </p:nvCxnSpPr>
        <p:spPr bwMode="auto">
          <a:xfrm>
            <a:off x="2209949" y="4077072"/>
            <a:ext cx="1944216" cy="0"/>
          </a:xfrm>
          <a:prstGeom prst="line">
            <a:avLst/>
          </a:prstGeom>
          <a:noFill/>
          <a:ln w="38100" cap="flat" cmpd="sng" algn="ctr">
            <a:solidFill>
              <a:schemeClr val="tx2">
                <a:lumMod val="40000"/>
                <a:lumOff val="60000"/>
              </a:schemeClr>
            </a:solidFill>
            <a:prstDash val="solid"/>
            <a:round/>
            <a:headEnd type="none" w="med" len="med"/>
            <a:tailEnd type="none" w="med" len="med"/>
          </a:ln>
          <a:effectLst/>
        </p:spPr>
      </p:cxnSp>
      <p:cxnSp>
        <p:nvCxnSpPr>
          <p:cNvPr id="12" name="直线连接符 11">
            <a:extLst>
              <a:ext uri="{FF2B5EF4-FFF2-40B4-BE49-F238E27FC236}">
                <a16:creationId xmlns:a16="http://schemas.microsoft.com/office/drawing/2014/main" id="{2D0F9E77-A7C3-9240-B27F-463F8B7E0017}"/>
              </a:ext>
            </a:extLst>
          </p:cNvPr>
          <p:cNvCxnSpPr>
            <a:cxnSpLocks/>
          </p:cNvCxnSpPr>
          <p:nvPr/>
        </p:nvCxnSpPr>
        <p:spPr bwMode="auto">
          <a:xfrm flipV="1">
            <a:off x="2209949" y="4086321"/>
            <a:ext cx="1944216" cy="422799"/>
          </a:xfrm>
          <a:prstGeom prst="line">
            <a:avLst/>
          </a:prstGeom>
          <a:noFill/>
          <a:ln w="38100" cap="flat" cmpd="sng" algn="ctr">
            <a:solidFill>
              <a:schemeClr val="tx2">
                <a:lumMod val="40000"/>
                <a:lumOff val="60000"/>
              </a:schemeClr>
            </a:solidFill>
            <a:prstDash val="solid"/>
            <a:round/>
            <a:headEnd type="none" w="med" len="med"/>
            <a:tailEnd type="none" w="med" len="med"/>
          </a:ln>
          <a:effectLst/>
        </p:spPr>
      </p:cxnSp>
      <p:cxnSp>
        <p:nvCxnSpPr>
          <p:cNvPr id="14" name="直线连接符 13">
            <a:extLst>
              <a:ext uri="{FF2B5EF4-FFF2-40B4-BE49-F238E27FC236}">
                <a16:creationId xmlns:a16="http://schemas.microsoft.com/office/drawing/2014/main" id="{1C5B4557-1B39-9844-8831-D17F28610240}"/>
              </a:ext>
            </a:extLst>
          </p:cNvPr>
          <p:cNvCxnSpPr>
            <a:cxnSpLocks/>
          </p:cNvCxnSpPr>
          <p:nvPr/>
        </p:nvCxnSpPr>
        <p:spPr bwMode="auto">
          <a:xfrm>
            <a:off x="2209949" y="4518369"/>
            <a:ext cx="1944216" cy="0"/>
          </a:xfrm>
          <a:prstGeom prst="line">
            <a:avLst/>
          </a:prstGeom>
          <a:noFill/>
          <a:ln w="38100" cap="flat" cmpd="sng" algn="ctr">
            <a:solidFill>
              <a:schemeClr val="tx2">
                <a:lumMod val="40000"/>
                <a:lumOff val="60000"/>
              </a:schemeClr>
            </a:solidFill>
            <a:prstDash val="solid"/>
            <a:round/>
            <a:headEnd type="none" w="med" len="med"/>
            <a:tailEnd type="none" w="med" len="med"/>
          </a:ln>
          <a:effectLst/>
        </p:spPr>
      </p:cxnSp>
      <p:cxnSp>
        <p:nvCxnSpPr>
          <p:cNvPr id="15" name="直线连接符 14">
            <a:extLst>
              <a:ext uri="{FF2B5EF4-FFF2-40B4-BE49-F238E27FC236}">
                <a16:creationId xmlns:a16="http://schemas.microsoft.com/office/drawing/2014/main" id="{D092492E-AD15-6849-9752-2674BE248119}"/>
              </a:ext>
            </a:extLst>
          </p:cNvPr>
          <p:cNvCxnSpPr>
            <a:cxnSpLocks/>
          </p:cNvCxnSpPr>
          <p:nvPr/>
        </p:nvCxnSpPr>
        <p:spPr bwMode="auto">
          <a:xfrm flipV="1">
            <a:off x="2209949" y="4519284"/>
            <a:ext cx="1944216" cy="422799"/>
          </a:xfrm>
          <a:prstGeom prst="line">
            <a:avLst/>
          </a:prstGeom>
          <a:noFill/>
          <a:ln w="38100" cap="flat" cmpd="sng" algn="ctr">
            <a:solidFill>
              <a:schemeClr val="tx2">
                <a:lumMod val="40000"/>
                <a:lumOff val="60000"/>
              </a:schemeClr>
            </a:solidFill>
            <a:prstDash val="solid"/>
            <a:round/>
            <a:headEnd type="none" w="med" len="med"/>
            <a:tailEnd type="none" w="med" len="med"/>
          </a:ln>
          <a:effectLst/>
        </p:spPr>
      </p:cxnSp>
      <p:cxnSp>
        <p:nvCxnSpPr>
          <p:cNvPr id="17" name="直线连接符 16">
            <a:extLst>
              <a:ext uri="{FF2B5EF4-FFF2-40B4-BE49-F238E27FC236}">
                <a16:creationId xmlns:a16="http://schemas.microsoft.com/office/drawing/2014/main" id="{1F1EDBBB-350F-C648-BA3B-1B7369D4E52C}"/>
              </a:ext>
            </a:extLst>
          </p:cNvPr>
          <p:cNvCxnSpPr>
            <a:cxnSpLocks/>
          </p:cNvCxnSpPr>
          <p:nvPr/>
        </p:nvCxnSpPr>
        <p:spPr bwMode="auto">
          <a:xfrm>
            <a:off x="2209949" y="4942083"/>
            <a:ext cx="1944216" cy="0"/>
          </a:xfrm>
          <a:prstGeom prst="line">
            <a:avLst/>
          </a:prstGeom>
          <a:noFill/>
          <a:ln w="38100" cap="flat" cmpd="sng" algn="ctr">
            <a:solidFill>
              <a:schemeClr val="tx2">
                <a:lumMod val="40000"/>
                <a:lumOff val="60000"/>
              </a:schemeClr>
            </a:solidFill>
            <a:prstDash val="solid"/>
            <a:round/>
            <a:headEnd type="none" w="med" len="med"/>
            <a:tailEnd type="triangle" w="med" len="med"/>
          </a:ln>
          <a:effectLst/>
        </p:spPr>
      </p:cxnSp>
      <p:sp>
        <p:nvSpPr>
          <p:cNvPr id="4" name="标题 3">
            <a:extLst>
              <a:ext uri="{FF2B5EF4-FFF2-40B4-BE49-F238E27FC236}">
                <a16:creationId xmlns:a16="http://schemas.microsoft.com/office/drawing/2014/main" id="{C96D53D6-0815-C04F-BC72-B4AB1FEC9351}"/>
              </a:ext>
            </a:extLst>
          </p:cNvPr>
          <p:cNvSpPr>
            <a:spLocks noGrp="1"/>
          </p:cNvSpPr>
          <p:nvPr>
            <p:ph type="title"/>
          </p:nvPr>
        </p:nvSpPr>
        <p:spPr/>
        <p:txBody>
          <a:bodyPr/>
          <a:lstStyle/>
          <a:p>
            <a:r>
              <a:rPr lang="en-US" altLang="zh-CN" dirty="0"/>
              <a:t>Tensor </a:t>
            </a:r>
            <a:r>
              <a:rPr lang="zh-CN" altLang="en-US" dirty="0"/>
              <a:t>值存储在内存中</a:t>
            </a:r>
          </a:p>
        </p:txBody>
      </p:sp>
      <p:sp>
        <p:nvSpPr>
          <p:cNvPr id="5" name="内容占位符 4">
            <a:extLst>
              <a:ext uri="{FF2B5EF4-FFF2-40B4-BE49-F238E27FC236}">
                <a16:creationId xmlns:a16="http://schemas.microsoft.com/office/drawing/2014/main" id="{A1A83620-0B75-3647-BDE3-00838DAFF4B8}"/>
              </a:ext>
            </a:extLst>
          </p:cNvPr>
          <p:cNvSpPr>
            <a:spLocks noGrp="1"/>
          </p:cNvSpPr>
          <p:nvPr>
            <p:ph sz="half" idx="1"/>
          </p:nvPr>
        </p:nvSpPr>
        <p:spPr>
          <a:xfrm>
            <a:off x="623635" y="1412776"/>
            <a:ext cx="10963473" cy="1584176"/>
          </a:xfrm>
        </p:spPr>
        <p:txBody>
          <a:bodyPr/>
          <a:lstStyle/>
          <a:p>
            <a:pPr>
              <a:lnSpc>
                <a:spcPct val="150000"/>
              </a:lnSpc>
            </a:pPr>
            <a:r>
              <a:rPr lang="zh-CN" altLang="en-US" dirty="0">
                <a:latin typeface="Gill Sans MT" panose="020B0502020104020203" pitchFamily="34" charset="0"/>
              </a:rPr>
              <a:t>一段内存本质上是连续的，有许多不同的方案可以将 </a:t>
            </a:r>
            <a:r>
              <a:rPr lang="en-US" altLang="zh-CN" dirty="0">
                <a:latin typeface="Gill Sans MT" panose="020B0502020104020203" pitchFamily="34" charset="0"/>
              </a:rPr>
              <a:t>N </a:t>
            </a:r>
            <a:r>
              <a:rPr lang="zh-CN" altLang="en-US" dirty="0">
                <a:latin typeface="Gill Sans MT" panose="020B0502020104020203" pitchFamily="34" charset="0"/>
              </a:rPr>
              <a:t>维 </a:t>
            </a:r>
            <a:r>
              <a:rPr lang="en-US" altLang="zh-CN" dirty="0">
                <a:latin typeface="Gill Sans MT" panose="020B0502020104020203" pitchFamily="34" charset="0"/>
              </a:rPr>
              <a:t>Tensor </a:t>
            </a:r>
            <a:r>
              <a:rPr lang="zh-CN" altLang="en-US" dirty="0">
                <a:latin typeface="Gill Sans MT" panose="020B0502020104020203" pitchFamily="34" charset="0"/>
              </a:rPr>
              <a:t>数组的项排列在一维块中。 根据排列顺序的区别，又可以分为行主序和列主序两种风格，下面以最简单的 </a:t>
            </a:r>
            <a:r>
              <a:rPr lang="en-US" altLang="zh-CN" dirty="0">
                <a:latin typeface="Gill Sans MT" panose="020B0502020104020203" pitchFamily="34" charset="0"/>
              </a:rPr>
              <a:t>2 </a:t>
            </a:r>
            <a:r>
              <a:rPr lang="zh-CN" altLang="en-US" dirty="0">
                <a:latin typeface="Gill Sans MT" panose="020B0502020104020203" pitchFamily="34" charset="0"/>
              </a:rPr>
              <a:t>维情况进行举例：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36299FD-5CC1-2A46-BDB0-14B5A8D8B142}"/>
                  </a:ext>
                </a:extLst>
              </p:cNvPr>
              <p:cNvSpPr txBox="1"/>
              <p:nvPr/>
            </p:nvSpPr>
            <p:spPr>
              <a:xfrm>
                <a:off x="1849909" y="3933056"/>
                <a:ext cx="2653868" cy="114056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d>
                        <m:dPr>
                          <m:begChr m:val="["/>
                          <m:endChr m:val="]"/>
                          <m:ctrlPr>
                            <a:rPr kumimoji="1" lang="en-US" altLang="zh-CN" sz="2800" b="0" i="1" smtClean="0">
                              <a:latin typeface="Cambria Math" panose="02040503050406030204" pitchFamily="18" charset="0"/>
                            </a:rPr>
                          </m:ctrlPr>
                        </m:dPr>
                        <m:e>
                          <m:m>
                            <m:mPr>
                              <m:mcs>
                                <m:mc>
                                  <m:mcPr>
                                    <m:count m:val="3"/>
                                    <m:mcJc m:val="center"/>
                                  </m:mcPr>
                                </m:mc>
                              </m:mcs>
                              <m:ctrlPr>
                                <a:rPr kumimoji="1" lang="en-US" altLang="zh-CN" sz="2800" b="0" i="1" smtClean="0">
                                  <a:latin typeface="Cambria Math" panose="02040503050406030204" pitchFamily="18" charset="0"/>
                                </a:rPr>
                              </m:ctrlPr>
                            </m:mPr>
                            <m:mr>
                              <m:e>
                                <m:sSub>
                                  <m:sSubPr>
                                    <m:ctrlPr>
                                      <a:rPr kumimoji="1" lang="en-US" altLang="zh-CN" sz="2800" b="0" i="1" smtClean="0">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11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1</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1</m:t>
                                    </m:r>
                                    <m:r>
                                      <a:rPr kumimoji="1" lang="en-US" altLang="zh-CN" sz="2800" b="0" i="1" smtClean="0">
                                        <a:latin typeface="Cambria Math" panose="02040503050406030204" pitchFamily="18" charset="0"/>
                                      </a:rPr>
                                      <m:t>3</m:t>
                                    </m:r>
                                  </m:sub>
                                </m:sSub>
                              </m:e>
                            </m:mr>
                            <m:mr>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2</m:t>
                                    </m:r>
                                    <m:r>
                                      <a:rPr kumimoji="1" lang="en-US" altLang="zh-CN" sz="2800" i="1">
                                        <a:latin typeface="Cambria Math" panose="02040503050406030204" pitchFamily="18" charset="0"/>
                                      </a:rPr>
                                      <m:t>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2</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2</m:t>
                                    </m:r>
                                    <m:r>
                                      <a:rPr kumimoji="1" lang="en-US" altLang="zh-CN" sz="2800" b="0" i="1" smtClean="0">
                                        <a:latin typeface="Cambria Math" panose="02040503050406030204" pitchFamily="18" charset="0"/>
                                      </a:rPr>
                                      <m:t>3</m:t>
                                    </m:r>
                                  </m:sub>
                                </m:sSub>
                              </m:e>
                            </m:mr>
                            <m:mr>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3</m:t>
                                    </m:r>
                                    <m:r>
                                      <a:rPr kumimoji="1" lang="en-US" altLang="zh-CN" sz="2800" i="1">
                                        <a:latin typeface="Cambria Math" panose="02040503050406030204" pitchFamily="18" charset="0"/>
                                      </a:rPr>
                                      <m:t>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3</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3</m:t>
                                    </m:r>
                                    <m:r>
                                      <a:rPr kumimoji="1" lang="en-US" altLang="zh-CN" sz="2800" b="0" i="1" smtClean="0">
                                        <a:latin typeface="Cambria Math" panose="02040503050406030204" pitchFamily="18" charset="0"/>
                                      </a:rPr>
                                      <m:t>3</m:t>
                                    </m:r>
                                  </m:sub>
                                </m:sSub>
                              </m:e>
                            </m:mr>
                          </m:m>
                        </m:e>
                      </m:d>
                    </m:oMath>
                  </m:oMathPara>
                </a14:m>
                <a:endParaRPr kumimoji="1" lang="zh-CN" altLang="en-US" sz="2800" b="0" dirty="0" err="1">
                  <a:latin typeface="+mn-lt"/>
                </a:endParaRPr>
              </a:p>
            </p:txBody>
          </p:sp>
        </mc:Choice>
        <mc:Fallback xmlns="">
          <p:sp>
            <p:nvSpPr>
              <p:cNvPr id="2" name="文本框 1">
                <a:extLst>
                  <a:ext uri="{FF2B5EF4-FFF2-40B4-BE49-F238E27FC236}">
                    <a16:creationId xmlns:a16="http://schemas.microsoft.com/office/drawing/2014/main" id="{E36299FD-5CC1-2A46-BDB0-14B5A8D8B142}"/>
                  </a:ext>
                </a:extLst>
              </p:cNvPr>
              <p:cNvSpPr txBox="1">
                <a:spLocks noRot="1" noChangeAspect="1" noMove="1" noResize="1" noEditPoints="1" noAdjustHandles="1" noChangeArrowheads="1" noChangeShapeType="1" noTextEdit="1"/>
              </p:cNvSpPr>
              <p:nvPr/>
            </p:nvSpPr>
            <p:spPr>
              <a:xfrm>
                <a:off x="1849909" y="3933056"/>
                <a:ext cx="2653868" cy="1140569"/>
              </a:xfrm>
              <a:prstGeom prst="rect">
                <a:avLst/>
              </a:prstGeom>
              <a:blipFill>
                <a:blip r:embed="rId2"/>
                <a:stretch>
                  <a:fillRect b="-6667"/>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49351EB2-F0CD-B94D-8162-2070FC396BE1}"/>
              </a:ext>
            </a:extLst>
          </p:cNvPr>
          <p:cNvSpPr/>
          <p:nvPr/>
        </p:nvSpPr>
        <p:spPr>
          <a:xfrm>
            <a:off x="2036306" y="3282201"/>
            <a:ext cx="2281074" cy="400110"/>
          </a:xfrm>
          <a:prstGeom prst="rect">
            <a:avLst/>
          </a:prstGeom>
        </p:spPr>
        <p:txBody>
          <a:bodyPr wrap="none">
            <a:spAutoFit/>
          </a:bodyPr>
          <a:lstStyle/>
          <a:p>
            <a:r>
              <a:rPr lang="en-US" altLang="zh-CN" sz="2000" kern="0" spc="-1" dirty="0">
                <a:solidFill>
                  <a:srgbClr val="374154"/>
                </a:solidFill>
                <a:latin typeface="+mj-ea"/>
              </a:rPr>
              <a:t>Row-major</a:t>
            </a:r>
            <a:r>
              <a:rPr lang="zh-CN" altLang="en-US" sz="2000" kern="0" spc="-1" dirty="0">
                <a:solidFill>
                  <a:srgbClr val="374154"/>
                </a:solidFill>
                <a:latin typeface="+mj-ea"/>
              </a:rPr>
              <a:t> </a:t>
            </a:r>
            <a:r>
              <a:rPr lang="en-US" altLang="zh-CN" sz="2000" kern="0" spc="-1" dirty="0">
                <a:solidFill>
                  <a:srgbClr val="374154"/>
                </a:solidFill>
                <a:latin typeface="+mj-ea"/>
              </a:rPr>
              <a:t>order</a:t>
            </a:r>
            <a:endParaRPr lang="zh-CN" altLang="en-US" sz="2000" dirty="0">
              <a:solidFill>
                <a:srgbClr val="374154"/>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EA3B8AC-61CB-034D-9C35-822584F7B8D8}"/>
                  </a:ext>
                </a:extLst>
              </p:cNvPr>
              <p:cNvSpPr txBox="1"/>
              <p:nvPr/>
            </p:nvSpPr>
            <p:spPr>
              <a:xfrm>
                <a:off x="6552450" y="3933056"/>
                <a:ext cx="2653868" cy="1140569"/>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d>
                        <m:dPr>
                          <m:begChr m:val="["/>
                          <m:endChr m:val="]"/>
                          <m:ctrlPr>
                            <a:rPr kumimoji="1" lang="en-US" altLang="zh-CN" sz="2800" b="0" i="1" smtClean="0">
                              <a:latin typeface="Cambria Math" panose="02040503050406030204" pitchFamily="18" charset="0"/>
                            </a:rPr>
                          </m:ctrlPr>
                        </m:dPr>
                        <m:e>
                          <m:m>
                            <m:mPr>
                              <m:mcs>
                                <m:mc>
                                  <m:mcPr>
                                    <m:count m:val="3"/>
                                    <m:mcJc m:val="center"/>
                                  </m:mcPr>
                                </m:mc>
                              </m:mcs>
                              <m:ctrlPr>
                                <a:rPr kumimoji="1" lang="en-US" altLang="zh-CN" sz="2800" b="0" i="1" smtClean="0">
                                  <a:latin typeface="Cambria Math" panose="02040503050406030204" pitchFamily="18" charset="0"/>
                                </a:rPr>
                              </m:ctrlPr>
                            </m:mPr>
                            <m:mr>
                              <m:e>
                                <m:sSub>
                                  <m:sSubPr>
                                    <m:ctrlPr>
                                      <a:rPr kumimoji="1" lang="en-US" altLang="zh-CN" sz="2800" b="0" i="1" smtClean="0">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11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1</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1</m:t>
                                    </m:r>
                                    <m:r>
                                      <a:rPr kumimoji="1" lang="en-US" altLang="zh-CN" sz="2800" b="0" i="1" smtClean="0">
                                        <a:latin typeface="Cambria Math" panose="02040503050406030204" pitchFamily="18" charset="0"/>
                                      </a:rPr>
                                      <m:t>3</m:t>
                                    </m:r>
                                  </m:sub>
                                </m:sSub>
                              </m:e>
                            </m:mr>
                            <m:mr>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2</m:t>
                                    </m:r>
                                    <m:r>
                                      <a:rPr kumimoji="1" lang="en-US" altLang="zh-CN" sz="2800" i="1">
                                        <a:latin typeface="Cambria Math" panose="02040503050406030204" pitchFamily="18" charset="0"/>
                                      </a:rPr>
                                      <m:t>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2</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2</m:t>
                                    </m:r>
                                    <m:r>
                                      <a:rPr kumimoji="1" lang="en-US" altLang="zh-CN" sz="2800" b="0" i="1" smtClean="0">
                                        <a:latin typeface="Cambria Math" panose="02040503050406030204" pitchFamily="18" charset="0"/>
                                      </a:rPr>
                                      <m:t>3</m:t>
                                    </m:r>
                                  </m:sub>
                                </m:sSub>
                              </m:e>
                            </m:mr>
                            <m:mr>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b="0" i="1" smtClean="0">
                                        <a:latin typeface="Cambria Math" panose="02040503050406030204" pitchFamily="18" charset="0"/>
                                      </a:rPr>
                                      <m:t>3</m:t>
                                    </m:r>
                                    <m:r>
                                      <a:rPr kumimoji="1" lang="en-US" altLang="zh-CN" sz="2800" i="1">
                                        <a:latin typeface="Cambria Math" panose="02040503050406030204" pitchFamily="18" charset="0"/>
                                      </a:rPr>
                                      <m:t>1</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3</m:t>
                                    </m:r>
                                    <m:r>
                                      <a:rPr kumimoji="1" lang="en-US" altLang="zh-CN" sz="2800" b="0" i="1" smtClean="0">
                                        <a:latin typeface="Cambria Math" panose="02040503050406030204" pitchFamily="18" charset="0"/>
                                      </a:rPr>
                                      <m:t>2</m:t>
                                    </m:r>
                                  </m:sub>
                                </m:sSub>
                              </m:e>
                              <m:e>
                                <m:sSub>
                                  <m:sSubPr>
                                    <m:ctrlPr>
                                      <a:rPr kumimoji="1" lang="en-US" altLang="zh-CN" sz="2800" i="1">
                                        <a:latin typeface="Cambria Math" panose="02040503050406030204" pitchFamily="18" charset="0"/>
                                      </a:rPr>
                                    </m:ctrlPr>
                                  </m:sSubPr>
                                  <m:e>
                                    <m:r>
                                      <m:rPr>
                                        <m:brk m:alnAt="7"/>
                                      </m:rPr>
                                      <a:rPr kumimoji="1" lang="en-US" altLang="zh-CN" sz="2800" i="1">
                                        <a:latin typeface="Cambria Math" panose="02040503050406030204" pitchFamily="18" charset="0"/>
                                      </a:rPr>
                                      <m:t>𝑎</m:t>
                                    </m:r>
                                  </m:e>
                                  <m:sub>
                                    <m:r>
                                      <a:rPr kumimoji="1" lang="en-US" altLang="zh-CN" sz="2800" i="1">
                                        <a:latin typeface="Cambria Math" panose="02040503050406030204" pitchFamily="18" charset="0"/>
                                      </a:rPr>
                                      <m:t>3</m:t>
                                    </m:r>
                                    <m:r>
                                      <a:rPr kumimoji="1" lang="en-US" altLang="zh-CN" sz="2800" b="0" i="1" smtClean="0">
                                        <a:latin typeface="Cambria Math" panose="02040503050406030204" pitchFamily="18" charset="0"/>
                                      </a:rPr>
                                      <m:t>3</m:t>
                                    </m:r>
                                  </m:sub>
                                </m:sSub>
                              </m:e>
                            </m:mr>
                          </m:m>
                        </m:e>
                      </m:d>
                    </m:oMath>
                  </m:oMathPara>
                </a14:m>
                <a:endParaRPr kumimoji="1" lang="zh-CN" altLang="en-US" sz="2800" b="0" dirty="0" err="1">
                  <a:latin typeface="+mn-lt"/>
                </a:endParaRPr>
              </a:p>
            </p:txBody>
          </p:sp>
        </mc:Choice>
        <mc:Fallback xmlns="">
          <p:sp>
            <p:nvSpPr>
              <p:cNvPr id="7" name="文本框 6">
                <a:extLst>
                  <a:ext uri="{FF2B5EF4-FFF2-40B4-BE49-F238E27FC236}">
                    <a16:creationId xmlns:a16="http://schemas.microsoft.com/office/drawing/2014/main" id="{2EA3B8AC-61CB-034D-9C35-822584F7B8D8}"/>
                  </a:ext>
                </a:extLst>
              </p:cNvPr>
              <p:cNvSpPr txBox="1">
                <a:spLocks noRot="1" noChangeAspect="1" noMove="1" noResize="1" noEditPoints="1" noAdjustHandles="1" noChangeArrowheads="1" noChangeShapeType="1" noTextEdit="1"/>
              </p:cNvSpPr>
              <p:nvPr/>
            </p:nvSpPr>
            <p:spPr>
              <a:xfrm>
                <a:off x="6552450" y="3933056"/>
                <a:ext cx="2653868" cy="1140569"/>
              </a:xfrm>
              <a:prstGeom prst="rect">
                <a:avLst/>
              </a:prstGeom>
              <a:blipFill>
                <a:blip r:embed="rId3"/>
                <a:stretch>
                  <a:fillRect b="-6667"/>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862BE53C-6E43-2A49-86D3-97FB662171E3}"/>
              </a:ext>
            </a:extLst>
          </p:cNvPr>
          <p:cNvSpPr/>
          <p:nvPr/>
        </p:nvSpPr>
        <p:spPr>
          <a:xfrm>
            <a:off x="6526914" y="3274664"/>
            <a:ext cx="2710294" cy="400110"/>
          </a:xfrm>
          <a:prstGeom prst="rect">
            <a:avLst/>
          </a:prstGeom>
        </p:spPr>
        <p:txBody>
          <a:bodyPr wrap="none">
            <a:spAutoFit/>
          </a:bodyPr>
          <a:lstStyle/>
          <a:p>
            <a:r>
              <a:rPr lang="en-US" altLang="zh-CN" sz="2000" kern="0" spc="-1" dirty="0">
                <a:solidFill>
                  <a:srgbClr val="374154"/>
                </a:solidFill>
                <a:latin typeface="+mj-ea"/>
              </a:rPr>
              <a:t>Column-major</a:t>
            </a:r>
            <a:r>
              <a:rPr lang="zh-CN" altLang="en-US" sz="2000" kern="0" spc="-1" dirty="0">
                <a:solidFill>
                  <a:srgbClr val="374154"/>
                </a:solidFill>
                <a:latin typeface="+mj-ea"/>
              </a:rPr>
              <a:t> </a:t>
            </a:r>
            <a:r>
              <a:rPr lang="en-US" altLang="zh-CN" sz="2000" kern="0" spc="-1" dirty="0">
                <a:solidFill>
                  <a:srgbClr val="374154"/>
                </a:solidFill>
                <a:latin typeface="+mj-ea"/>
              </a:rPr>
              <a:t>order</a:t>
            </a:r>
            <a:endParaRPr lang="zh-CN" altLang="en-US" sz="2000" dirty="0">
              <a:solidFill>
                <a:srgbClr val="374154"/>
              </a:solidFill>
            </a:endParaRPr>
          </a:p>
        </p:txBody>
      </p:sp>
    </p:spTree>
    <p:extLst>
      <p:ext uri="{BB962C8B-B14F-4D97-AF65-F5344CB8AC3E}">
        <p14:creationId xmlns:p14="http://schemas.microsoft.com/office/powerpoint/2010/main" val="2894868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59F2BB95-9AE4-C540-8C04-8383FA992E58}"/>
              </a:ext>
            </a:extLst>
          </p:cNvPr>
          <p:cNvSpPr>
            <a:spLocks noGrp="1"/>
          </p:cNvSpPr>
          <p:nvPr>
            <p:ph type="title"/>
          </p:nvPr>
        </p:nvSpPr>
        <p:spPr/>
        <p:txBody>
          <a:bodyPr/>
          <a:lstStyle/>
          <a:p>
            <a:r>
              <a:rPr lang="en-US" altLang="zh-CN" dirty="0"/>
              <a:t>NCHW</a:t>
            </a:r>
            <a:endParaRPr lang="zh-CN" altLang="en-US" dirty="0"/>
          </a:p>
        </p:txBody>
      </p:sp>
      <p:sp>
        <p:nvSpPr>
          <p:cNvPr id="9" name="内容占位符 8">
            <a:extLst>
              <a:ext uri="{FF2B5EF4-FFF2-40B4-BE49-F238E27FC236}">
                <a16:creationId xmlns:a16="http://schemas.microsoft.com/office/drawing/2014/main" id="{A9784A5D-F19B-B745-808D-07487DD05588}"/>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NCHW</a:t>
            </a:r>
            <a:r>
              <a:rPr lang="zh-CN" altLang="en-US" dirty="0">
                <a:latin typeface="Gill Sans MT" panose="020B0502020104020203" pitchFamily="34" charset="0"/>
              </a:rPr>
              <a:t> 同一个通道的数据值连续排布，更适合需要对每个通道单独运算的操作，如 </a:t>
            </a:r>
            <a:r>
              <a:rPr lang="en-US" altLang="zh-CN" dirty="0">
                <a:latin typeface="Gill Sans MT" panose="020B0502020104020203" pitchFamily="34" charset="0"/>
              </a:rPr>
              <a:t>MaxPooling</a:t>
            </a:r>
          </a:p>
          <a:p>
            <a:pPr>
              <a:lnSpc>
                <a:spcPct val="150000"/>
              </a:lnSpc>
            </a:pPr>
            <a:r>
              <a:rPr lang="en-US" altLang="zh-CN" dirty="0">
                <a:latin typeface="Gill Sans MT" panose="020B0502020104020203" pitchFamily="34" charset="0"/>
              </a:rPr>
              <a:t>NCHW</a:t>
            </a:r>
            <a:r>
              <a:rPr lang="zh-CN" altLang="en-US" dirty="0">
                <a:latin typeface="Gill Sans MT" panose="020B0502020104020203" pitchFamily="34" charset="0"/>
              </a:rPr>
              <a:t> 计算时需要的存储更多，适合</a:t>
            </a:r>
            <a:r>
              <a:rPr lang="en-US" altLang="zh-CN" dirty="0">
                <a:latin typeface="Gill Sans MT" panose="020B0502020104020203" pitchFamily="34" charset="0"/>
              </a:rPr>
              <a:t>GPU</a:t>
            </a:r>
            <a:r>
              <a:rPr lang="zh-CN" altLang="en-US" dirty="0">
                <a:latin typeface="Gill Sans MT" panose="020B0502020104020203" pitchFamily="34" charset="0"/>
              </a:rPr>
              <a:t>运算，利用 </a:t>
            </a:r>
            <a:r>
              <a:rPr lang="en-US" altLang="zh-CN" dirty="0">
                <a:latin typeface="Gill Sans MT" panose="020B0502020104020203" pitchFamily="34" charset="0"/>
              </a:rPr>
              <a:t>GPU</a:t>
            </a:r>
            <a:r>
              <a:rPr lang="zh-CN" altLang="en-US" dirty="0">
                <a:latin typeface="Gill Sans MT" panose="020B0502020104020203" pitchFamily="34" charset="0"/>
              </a:rPr>
              <a:t> 内存带宽较大并且并行性强的特点，其访存与计算的控制逻辑相对简单：</a:t>
            </a:r>
          </a:p>
        </p:txBody>
      </p:sp>
      <p:pic>
        <p:nvPicPr>
          <p:cNvPr id="12" name="图片 11">
            <a:extLst>
              <a:ext uri="{FF2B5EF4-FFF2-40B4-BE49-F238E27FC236}">
                <a16:creationId xmlns:a16="http://schemas.microsoft.com/office/drawing/2014/main" id="{90F1B73A-ABA7-0247-A740-9AEA93093EE5}"/>
              </a:ext>
            </a:extLst>
          </p:cNvPr>
          <p:cNvPicPr>
            <a:picLocks noChangeAspect="1"/>
          </p:cNvPicPr>
          <p:nvPr/>
        </p:nvPicPr>
        <p:blipFill>
          <a:blip r:embed="rId2"/>
          <a:stretch>
            <a:fillRect/>
          </a:stretch>
        </p:blipFill>
        <p:spPr>
          <a:xfrm>
            <a:off x="5037931" y="3444889"/>
            <a:ext cx="2120900" cy="1638300"/>
          </a:xfrm>
          <a:prstGeom prst="rect">
            <a:avLst/>
          </a:prstGeom>
        </p:spPr>
      </p:pic>
      <p:pic>
        <p:nvPicPr>
          <p:cNvPr id="13" name="图片 12">
            <a:extLst>
              <a:ext uri="{FF2B5EF4-FFF2-40B4-BE49-F238E27FC236}">
                <a16:creationId xmlns:a16="http://schemas.microsoft.com/office/drawing/2014/main" id="{6F6AD77D-540B-2F40-94F7-0123E085E656}"/>
              </a:ext>
            </a:extLst>
          </p:cNvPr>
          <p:cNvPicPr>
            <a:picLocks noChangeAspect="1"/>
          </p:cNvPicPr>
          <p:nvPr/>
        </p:nvPicPr>
        <p:blipFill>
          <a:blip r:embed="rId3"/>
          <a:stretch>
            <a:fillRect/>
          </a:stretch>
        </p:blipFill>
        <p:spPr>
          <a:xfrm>
            <a:off x="1507331" y="5487888"/>
            <a:ext cx="9182100" cy="533400"/>
          </a:xfrm>
          <a:prstGeom prst="rect">
            <a:avLst/>
          </a:prstGeom>
        </p:spPr>
      </p:pic>
    </p:spTree>
    <p:extLst>
      <p:ext uri="{BB962C8B-B14F-4D97-AF65-F5344CB8AC3E}">
        <p14:creationId xmlns:p14="http://schemas.microsoft.com/office/powerpoint/2010/main" val="99786608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CDA32F02-AE8B-E546-9B56-C138B7EB5A80}"/>
              </a:ext>
            </a:extLst>
          </p:cNvPr>
          <p:cNvSpPr>
            <a:spLocks noGrp="1"/>
          </p:cNvSpPr>
          <p:nvPr>
            <p:ph type="title"/>
          </p:nvPr>
        </p:nvSpPr>
        <p:spPr/>
        <p:txBody>
          <a:bodyPr/>
          <a:lstStyle/>
          <a:p>
            <a:r>
              <a:rPr lang="en-US" altLang="zh-CN" dirty="0"/>
              <a:t>NHWC</a:t>
            </a:r>
            <a:endParaRPr lang="zh-CN" altLang="en-US" dirty="0"/>
          </a:p>
        </p:txBody>
      </p:sp>
      <p:sp>
        <p:nvSpPr>
          <p:cNvPr id="9" name="内容占位符 8">
            <a:extLst>
              <a:ext uri="{FF2B5EF4-FFF2-40B4-BE49-F238E27FC236}">
                <a16:creationId xmlns:a16="http://schemas.microsoft.com/office/drawing/2014/main" id="{F069B9A8-2057-DC44-A422-CA975749F9D3}"/>
              </a:ext>
            </a:extLst>
          </p:cNvPr>
          <p:cNvSpPr>
            <a:spLocks noGrp="1"/>
          </p:cNvSpPr>
          <p:nvPr>
            <p:ph sz="half" idx="1"/>
          </p:nvPr>
        </p:nvSpPr>
        <p:spPr/>
        <p:txBody>
          <a:bodyPr/>
          <a:lstStyle/>
          <a:p>
            <a:pPr>
              <a:lnSpc>
                <a:spcPct val="150000"/>
              </a:lnSpc>
            </a:pPr>
            <a:r>
              <a:rPr lang="en-US" altLang="zh-CN" dirty="0">
                <a:latin typeface="Gill Sans MT" panose="020B0502020104020203" pitchFamily="34" charset="0"/>
              </a:rPr>
              <a:t>NHWC</a:t>
            </a:r>
            <a:r>
              <a:rPr lang="zh-CN" altLang="en-US" dirty="0">
                <a:latin typeface="Gill Sans MT" panose="020B0502020104020203" pitchFamily="34" charset="0"/>
              </a:rPr>
              <a:t> 其不同通道中的同一位置元素顺序存储，因此更适合那些需要对不同通道的同一数据做某种运算的操作，比如“</a:t>
            </a:r>
            <a:r>
              <a:rPr lang="en-US" altLang="zh-CN" dirty="0">
                <a:latin typeface="Gill Sans MT" panose="020B0502020104020203" pitchFamily="34" charset="0"/>
              </a:rPr>
              <a:t>Conv1x1”</a:t>
            </a:r>
            <a:endParaRPr lang="zh-CN" altLang="en-US" dirty="0">
              <a:latin typeface="Gill Sans MT" panose="020B0502020104020203" pitchFamily="34" charset="0"/>
            </a:endParaRPr>
          </a:p>
          <a:p>
            <a:pPr>
              <a:lnSpc>
                <a:spcPct val="150000"/>
              </a:lnSpc>
            </a:pPr>
            <a:r>
              <a:rPr lang="en-US" altLang="zh-CN" dirty="0">
                <a:latin typeface="Gill Sans MT" panose="020B0502020104020203" pitchFamily="34" charset="0"/>
              </a:rPr>
              <a:t>NHWC</a:t>
            </a:r>
            <a:r>
              <a:rPr lang="zh-CN" altLang="en-US" dirty="0">
                <a:latin typeface="Gill Sans MT" panose="020B0502020104020203" pitchFamily="34" charset="0"/>
              </a:rPr>
              <a:t> 更适合多核</a:t>
            </a:r>
            <a:r>
              <a:rPr lang="en-US" altLang="zh-CN" dirty="0">
                <a:latin typeface="Gill Sans MT" panose="020B0502020104020203" pitchFamily="34" charset="0"/>
              </a:rPr>
              <a:t>CPU</a:t>
            </a:r>
            <a:r>
              <a:rPr lang="zh-CN" altLang="en-US" dirty="0">
                <a:latin typeface="Gill Sans MT" panose="020B0502020104020203" pitchFamily="34" charset="0"/>
              </a:rPr>
              <a:t>运算，</a:t>
            </a:r>
            <a:r>
              <a:rPr lang="en-US" altLang="zh-CN" dirty="0">
                <a:latin typeface="Gill Sans MT" panose="020B0502020104020203" pitchFamily="34" charset="0"/>
              </a:rPr>
              <a:t>CPU</a:t>
            </a:r>
            <a:r>
              <a:rPr lang="zh-CN" altLang="en-US" dirty="0">
                <a:latin typeface="Gill Sans MT" panose="020B0502020104020203" pitchFamily="34" charset="0"/>
              </a:rPr>
              <a:t> 内存带宽相对较小，每个数据计算的时延较低，临时空间也很小，有时计算机采取异步的方式边读边算来减小访存时间，因此计算控制灵活且复杂</a:t>
            </a:r>
          </a:p>
        </p:txBody>
      </p:sp>
      <p:pic>
        <p:nvPicPr>
          <p:cNvPr id="13" name="图片 12">
            <a:extLst>
              <a:ext uri="{FF2B5EF4-FFF2-40B4-BE49-F238E27FC236}">
                <a16:creationId xmlns:a16="http://schemas.microsoft.com/office/drawing/2014/main" id="{87F3E2DD-D0D5-2746-84A8-740535B4181A}"/>
              </a:ext>
            </a:extLst>
          </p:cNvPr>
          <p:cNvPicPr>
            <a:picLocks noChangeAspect="1"/>
          </p:cNvPicPr>
          <p:nvPr/>
        </p:nvPicPr>
        <p:blipFill>
          <a:blip r:embed="rId2"/>
          <a:stretch>
            <a:fillRect/>
          </a:stretch>
        </p:blipFill>
        <p:spPr>
          <a:xfrm>
            <a:off x="5044921" y="3408851"/>
            <a:ext cx="2120900" cy="1765300"/>
          </a:xfrm>
          <a:prstGeom prst="rect">
            <a:avLst/>
          </a:prstGeom>
        </p:spPr>
      </p:pic>
      <p:pic>
        <p:nvPicPr>
          <p:cNvPr id="14" name="图片 13">
            <a:extLst>
              <a:ext uri="{FF2B5EF4-FFF2-40B4-BE49-F238E27FC236}">
                <a16:creationId xmlns:a16="http://schemas.microsoft.com/office/drawing/2014/main" id="{8E43BFC8-6F83-544F-97B7-8F4C8DC937C3}"/>
              </a:ext>
            </a:extLst>
          </p:cNvPr>
          <p:cNvPicPr>
            <a:picLocks noChangeAspect="1"/>
          </p:cNvPicPr>
          <p:nvPr/>
        </p:nvPicPr>
        <p:blipFill>
          <a:blip r:embed="rId3"/>
          <a:stretch>
            <a:fillRect/>
          </a:stretch>
        </p:blipFill>
        <p:spPr>
          <a:xfrm>
            <a:off x="1520671" y="5445224"/>
            <a:ext cx="9169400" cy="546100"/>
          </a:xfrm>
          <a:prstGeom prst="rect">
            <a:avLst/>
          </a:prstGeom>
        </p:spPr>
      </p:pic>
    </p:spTree>
    <p:extLst>
      <p:ext uri="{BB962C8B-B14F-4D97-AF65-F5344CB8AC3E}">
        <p14:creationId xmlns:p14="http://schemas.microsoft.com/office/powerpoint/2010/main" val="110811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F05FF3A-D785-E543-AC63-7F2FE12DDA15}"/>
              </a:ext>
            </a:extLst>
          </p:cNvPr>
          <p:cNvSpPr>
            <a:spLocks noGrp="1"/>
          </p:cNvSpPr>
          <p:nvPr>
            <p:ph type="title"/>
          </p:nvPr>
        </p:nvSpPr>
        <p:spPr/>
        <p:txBody>
          <a:bodyPr/>
          <a:lstStyle/>
          <a:p>
            <a:r>
              <a:rPr lang="zh-CN" altLang="en-US" dirty="0"/>
              <a:t>框架的默认选择</a:t>
            </a:r>
          </a:p>
        </p:txBody>
      </p:sp>
      <p:sp>
        <p:nvSpPr>
          <p:cNvPr id="6" name="内容占位符 5">
            <a:extLst>
              <a:ext uri="{FF2B5EF4-FFF2-40B4-BE49-F238E27FC236}">
                <a16:creationId xmlns:a16="http://schemas.microsoft.com/office/drawing/2014/main" id="{67954171-D969-504D-A0D7-17694929E95A}"/>
              </a:ext>
            </a:extLst>
          </p:cNvPr>
          <p:cNvSpPr>
            <a:spLocks noGrp="1"/>
          </p:cNvSpPr>
          <p:nvPr>
            <p:ph sz="half" idx="1"/>
          </p:nvPr>
        </p:nvSpPr>
        <p:spPr/>
        <p:txBody>
          <a:bodyPr/>
          <a:lstStyle/>
          <a:p>
            <a:pPr>
              <a:lnSpc>
                <a:spcPct val="150000"/>
              </a:lnSpc>
            </a:pPr>
            <a:r>
              <a:rPr lang="zh-CN" altLang="en-US" dirty="0"/>
              <a:t>由于数据只能线性存储，因此这四个维度有对应的顺序。不同深度学习框架会按照不同的顺序存储特征图数据：</a:t>
            </a:r>
            <a:endParaRPr lang="en-US" altLang="zh-CN" dirty="0"/>
          </a:p>
          <a:p>
            <a:pPr lvl="1">
              <a:lnSpc>
                <a:spcPct val="150000"/>
              </a:lnSpc>
            </a:pPr>
            <a:r>
              <a:rPr lang="zh-CN" altLang="en-US" dirty="0"/>
              <a:t>以 </a:t>
            </a:r>
            <a:r>
              <a:rPr lang="en-US" altLang="zh-CN" dirty="0"/>
              <a:t>NPU/GPU</a:t>
            </a:r>
            <a:r>
              <a:rPr lang="zh-CN" altLang="en-US" dirty="0"/>
              <a:t> 为基础的 </a:t>
            </a:r>
            <a:r>
              <a:rPr lang="en-US" altLang="zh-CN" dirty="0"/>
              <a:t>PyTorch</a:t>
            </a:r>
            <a:r>
              <a:rPr lang="zh-CN" altLang="en-US" dirty="0"/>
              <a:t> 和 </a:t>
            </a:r>
            <a:r>
              <a:rPr lang="en-US" altLang="zh-CN" dirty="0"/>
              <a:t>MindSpore</a:t>
            </a:r>
            <a:r>
              <a:rPr lang="zh-CN" altLang="en-US" dirty="0"/>
              <a:t> 框架默认使用 </a:t>
            </a:r>
            <a:r>
              <a:rPr lang="en-US" altLang="zh-CN" dirty="0"/>
              <a:t>NCHW </a:t>
            </a:r>
            <a:r>
              <a:rPr lang="zh-CN" altLang="en-US" dirty="0"/>
              <a:t>格式，排列顺序为</a:t>
            </a:r>
            <a:r>
              <a:rPr lang="en-US" altLang="zh-CN" dirty="0"/>
              <a:t>[Batch, Channels, Height, Width]</a:t>
            </a:r>
          </a:p>
          <a:p>
            <a:pPr lvl="1">
              <a:lnSpc>
                <a:spcPct val="150000"/>
              </a:lnSpc>
            </a:pPr>
            <a:r>
              <a:rPr lang="en-US" altLang="zh-CN" dirty="0"/>
              <a:t>Tensorflow</a:t>
            </a:r>
            <a:r>
              <a:rPr lang="zh-CN" altLang="en-US" dirty="0"/>
              <a:t> 采用了 </a:t>
            </a:r>
            <a:r>
              <a:rPr lang="en-US" altLang="zh-CN" dirty="0"/>
              <a:t>NHWC</a:t>
            </a:r>
            <a:r>
              <a:rPr lang="zh-CN" altLang="en-US" dirty="0"/>
              <a:t>，排列顺序为</a:t>
            </a:r>
            <a:r>
              <a:rPr lang="en-US" altLang="zh-CN" dirty="0"/>
              <a:t>[Batch, Height, Width, Channels]</a:t>
            </a:r>
            <a:r>
              <a:rPr lang="zh-CN" altLang="en-US" dirty="0"/>
              <a:t>，何面向移动端部署 </a:t>
            </a:r>
            <a:r>
              <a:rPr lang="en-US" altLang="zh-CN" dirty="0"/>
              <a:t>TFLite</a:t>
            </a:r>
            <a:r>
              <a:rPr lang="zh-CN" altLang="en-US" dirty="0"/>
              <a:t> 只采用 </a:t>
            </a:r>
            <a:r>
              <a:rPr lang="en-US" altLang="zh-CN" dirty="0"/>
              <a:t>NHWC</a:t>
            </a:r>
            <a:r>
              <a:rPr lang="zh-CN" altLang="en-US" dirty="0"/>
              <a:t> 格式</a:t>
            </a:r>
          </a:p>
        </p:txBody>
      </p:sp>
      <p:pic>
        <p:nvPicPr>
          <p:cNvPr id="9" name="图片 8">
            <a:extLst>
              <a:ext uri="{FF2B5EF4-FFF2-40B4-BE49-F238E27FC236}">
                <a16:creationId xmlns:a16="http://schemas.microsoft.com/office/drawing/2014/main" id="{B477E0DF-0439-B642-86F3-4B1F2BFEA36F}"/>
              </a:ext>
            </a:extLst>
          </p:cNvPr>
          <p:cNvPicPr>
            <a:picLocks noChangeAspect="1"/>
          </p:cNvPicPr>
          <p:nvPr/>
        </p:nvPicPr>
        <p:blipFill>
          <a:blip r:embed="rId2"/>
          <a:stretch>
            <a:fillRect/>
          </a:stretch>
        </p:blipFill>
        <p:spPr>
          <a:xfrm>
            <a:off x="913805" y="4365104"/>
            <a:ext cx="10179744" cy="1553879"/>
          </a:xfrm>
          <a:prstGeom prst="rect">
            <a:avLst/>
          </a:prstGeom>
        </p:spPr>
      </p:pic>
    </p:spTree>
    <p:extLst>
      <p:ext uri="{BB962C8B-B14F-4D97-AF65-F5344CB8AC3E}">
        <p14:creationId xmlns:p14="http://schemas.microsoft.com/office/powerpoint/2010/main" val="305322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009B7-4C09-5843-88AF-8B98F256164D}"/>
              </a:ext>
            </a:extLst>
          </p:cNvPr>
          <p:cNvSpPr>
            <a:spLocks noGrp="1"/>
          </p:cNvSpPr>
          <p:nvPr>
            <p:ph type="title"/>
          </p:nvPr>
        </p:nvSpPr>
        <p:spPr/>
        <p:txBody>
          <a:bodyPr/>
          <a:lstStyle/>
          <a:p>
            <a:r>
              <a:rPr lang="en-US" altLang="zh-CN" b="0" dirty="0"/>
              <a:t>NCHW </a:t>
            </a:r>
            <a:r>
              <a:rPr lang="zh-CN" altLang="en-US" b="0" dirty="0"/>
              <a:t>和 </a:t>
            </a:r>
            <a:r>
              <a:rPr lang="en-US" altLang="zh-CN" b="0" dirty="0"/>
              <a:t>NHWC</a:t>
            </a:r>
            <a:endParaRPr kumimoji="1" lang="zh-CN" altLang="en-US" dirty="0"/>
          </a:p>
        </p:txBody>
      </p:sp>
      <p:sp>
        <p:nvSpPr>
          <p:cNvPr id="5" name="内容占位符 4">
            <a:extLst>
              <a:ext uri="{FF2B5EF4-FFF2-40B4-BE49-F238E27FC236}">
                <a16:creationId xmlns:a16="http://schemas.microsoft.com/office/drawing/2014/main" id="{19503D3B-B580-5B43-8B25-7E263189807E}"/>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cs typeface="Futura Medium" panose="020B0602020204020303" pitchFamily="34" charset="-79"/>
              </a:rPr>
              <a:t>对于”</a:t>
            </a:r>
            <a:r>
              <a:rPr lang="en-US" altLang="zh-CN" dirty="0">
                <a:latin typeface="Gill Sans MT" panose="020B0502020104020203" pitchFamily="34" charset="0"/>
                <a:cs typeface="Futura Medium" panose="020B0602020204020303" pitchFamily="34" charset="-79"/>
              </a:rPr>
              <a:t>NCHW” </a:t>
            </a:r>
            <a:r>
              <a:rPr lang="zh-CN" altLang="en-US" dirty="0">
                <a:latin typeface="Gill Sans MT" panose="020B0502020104020203" pitchFamily="34" charset="0"/>
                <a:cs typeface="Futura Medium" panose="020B0602020204020303" pitchFamily="34" charset="-79"/>
              </a:rPr>
              <a:t>而言，其同一个通道的像素值连续排布，更适合那些需要对 </a:t>
            </a:r>
            <a:r>
              <a:rPr lang="zh-CN" altLang="en-US" b="1" dirty="0">
                <a:latin typeface="Gill Sans MT" panose="020B0502020104020203" pitchFamily="34" charset="0"/>
                <a:cs typeface="Futura Medium" panose="020B0602020204020303" pitchFamily="34" charset="-79"/>
              </a:rPr>
              <a:t>每个通道单独做运算</a:t>
            </a:r>
            <a:r>
              <a:rPr lang="zh-CN" altLang="en-US" dirty="0">
                <a:latin typeface="Gill Sans MT" panose="020B0502020104020203" pitchFamily="34" charset="0"/>
                <a:cs typeface="Futura Medium" panose="020B0602020204020303" pitchFamily="34" charset="-79"/>
              </a:rPr>
              <a:t> 的操作，比如”</a:t>
            </a:r>
            <a:r>
              <a:rPr lang="en-US" altLang="zh-CN" dirty="0">
                <a:latin typeface="Gill Sans MT" panose="020B0502020104020203" pitchFamily="34" charset="0"/>
                <a:cs typeface="Futura Medium" panose="020B0602020204020303" pitchFamily="34" charset="-79"/>
              </a:rPr>
              <a:t>MaxPooling”</a:t>
            </a:r>
            <a:r>
              <a:rPr lang="zh-CN" altLang="en-US" dirty="0">
                <a:latin typeface="Gill Sans MT" panose="020B0502020104020203" pitchFamily="34" charset="0"/>
                <a:cs typeface="Futura Medium" panose="020B0602020204020303" pitchFamily="34" charset="-79"/>
              </a:rPr>
              <a:t>。</a:t>
            </a:r>
          </a:p>
          <a:p>
            <a:pPr>
              <a:lnSpc>
                <a:spcPct val="150000"/>
              </a:lnSpc>
            </a:pPr>
            <a:r>
              <a:rPr lang="zh-CN" altLang="en-US" dirty="0">
                <a:latin typeface="Gill Sans MT" panose="020B0502020104020203" pitchFamily="34" charset="0"/>
                <a:cs typeface="Futura Medium" panose="020B0602020204020303" pitchFamily="34" charset="-79"/>
              </a:rPr>
              <a:t>对于”</a:t>
            </a:r>
            <a:r>
              <a:rPr lang="en-US" altLang="zh-CN" dirty="0">
                <a:latin typeface="Gill Sans MT" panose="020B0502020104020203" pitchFamily="34" charset="0"/>
                <a:cs typeface="Futura Medium" panose="020B0602020204020303" pitchFamily="34" charset="-79"/>
              </a:rPr>
              <a:t>NHWC”</a:t>
            </a:r>
            <a:r>
              <a:rPr lang="zh-CN" altLang="en-US" dirty="0">
                <a:latin typeface="Gill Sans MT" panose="020B0502020104020203" pitchFamily="34" charset="0"/>
                <a:cs typeface="Futura Medium" panose="020B0602020204020303" pitchFamily="34" charset="-79"/>
              </a:rPr>
              <a:t>而言，其不同通道中的同一位置元素顺序存储，因此更适合那些需要对 </a:t>
            </a:r>
            <a:r>
              <a:rPr lang="zh-CN" altLang="en-US" b="1" dirty="0">
                <a:latin typeface="Gill Sans MT" panose="020B0502020104020203" pitchFamily="34" charset="0"/>
                <a:cs typeface="Futura Medium" panose="020B0602020204020303" pitchFamily="34" charset="-79"/>
              </a:rPr>
              <a:t>不同通道的同一像素做某种运算</a:t>
            </a:r>
            <a:r>
              <a:rPr lang="zh-CN" altLang="en-US" dirty="0">
                <a:latin typeface="Gill Sans MT" panose="020B0502020104020203" pitchFamily="34" charset="0"/>
                <a:cs typeface="Futura Medium" panose="020B0602020204020303" pitchFamily="34" charset="-79"/>
              </a:rPr>
              <a:t> 的操作，比如“</a:t>
            </a:r>
            <a:r>
              <a:rPr lang="en-US" altLang="zh-CN" dirty="0">
                <a:latin typeface="Gill Sans MT" panose="020B0502020104020203" pitchFamily="34" charset="0"/>
                <a:cs typeface="Futura Medium" panose="020B0602020204020303" pitchFamily="34" charset="-79"/>
              </a:rPr>
              <a:t>Conv”</a:t>
            </a:r>
            <a:r>
              <a:rPr lang="zh-CN" altLang="en-US" dirty="0">
                <a:latin typeface="Gill Sans MT" panose="020B0502020104020203" pitchFamily="34" charset="0"/>
                <a:cs typeface="Futura Medium" panose="020B0602020204020303" pitchFamily="34" charset="-79"/>
              </a:rPr>
              <a:t>。</a:t>
            </a:r>
          </a:p>
        </p:txBody>
      </p:sp>
    </p:spTree>
    <p:extLst>
      <p:ext uri="{BB962C8B-B14F-4D97-AF65-F5344CB8AC3E}">
        <p14:creationId xmlns:p14="http://schemas.microsoft.com/office/powerpoint/2010/main" val="2206895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BFE59-269E-4449-A417-FAFF52C69B75}"/>
              </a:ext>
            </a:extLst>
          </p:cNvPr>
          <p:cNvSpPr>
            <a:spLocks noGrp="1"/>
          </p:cNvSpPr>
          <p:nvPr>
            <p:ph type="title"/>
          </p:nvPr>
        </p:nvSpPr>
        <p:spPr/>
        <p:txBody>
          <a:bodyPr/>
          <a:lstStyle/>
          <a:p>
            <a:r>
              <a:rPr lang="en-US" altLang="zh-CN" dirty="0"/>
              <a:t>NCHWX</a:t>
            </a:r>
            <a:r>
              <a:rPr lang="zh-CN" altLang="en-US" dirty="0"/>
              <a:t> </a:t>
            </a:r>
            <a:r>
              <a:rPr lang="en-US" altLang="zh-CN" dirty="0"/>
              <a:t>[Batch, Channels/X, Height, Width, X=4</a:t>
            </a:r>
            <a:r>
              <a:rPr lang="zh-CN" altLang="en-US" dirty="0"/>
              <a:t>，</a:t>
            </a:r>
            <a:r>
              <a:rPr lang="en-US" altLang="zh-CN" dirty="0"/>
              <a:t>32</a:t>
            </a:r>
            <a:r>
              <a:rPr lang="zh-CN" altLang="en-US" dirty="0"/>
              <a:t>或</a:t>
            </a:r>
            <a:r>
              <a:rPr lang="en-US" altLang="zh-CN" dirty="0"/>
              <a:t>64]</a:t>
            </a:r>
            <a:endParaRPr kumimoji="1" lang="zh-CN" altLang="en-US" dirty="0"/>
          </a:p>
        </p:txBody>
      </p:sp>
      <p:sp>
        <p:nvSpPr>
          <p:cNvPr id="5" name="内容占位符 4">
            <a:extLst>
              <a:ext uri="{FF2B5EF4-FFF2-40B4-BE49-F238E27FC236}">
                <a16:creationId xmlns:a16="http://schemas.microsoft.com/office/drawing/2014/main" id="{AF64EACF-2788-D445-A5A9-8B19A0DD7E97}"/>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由于典型的卷积神经网络随着层数的增加，其特征图在下采样后的长和宽逐渐减小，但是</a:t>
            </a:r>
            <a:r>
              <a:rPr lang="en-US" altLang="zh-CN" dirty="0">
                <a:latin typeface="Gill Sans MT" panose="020B0502020104020203" pitchFamily="34" charset="0"/>
              </a:rPr>
              <a:t>channel</a:t>
            </a:r>
            <a:r>
              <a:rPr lang="zh-CN" altLang="en-US" dirty="0">
                <a:latin typeface="Gill Sans MT" panose="020B0502020104020203" pitchFamily="34" charset="0"/>
              </a:rPr>
              <a:t> 数随着卷积 </a:t>
            </a:r>
            <a:r>
              <a:rPr lang="en-US" altLang="zh-CN" dirty="0">
                <a:latin typeface="Gill Sans MT" panose="020B0502020104020203" pitchFamily="34" charset="0"/>
              </a:rPr>
              <a:t>filter</a:t>
            </a:r>
            <a:r>
              <a:rPr lang="zh-CN" altLang="en-US" dirty="0">
                <a:latin typeface="Gill Sans MT" panose="020B0502020104020203" pitchFamily="34" charset="0"/>
              </a:rPr>
              <a:t> 个数不断增大也越来越大，如 </a:t>
            </a:r>
            <a:r>
              <a:rPr lang="en-US" altLang="zh-CN" dirty="0">
                <a:latin typeface="Gill Sans MT" panose="020B0502020104020203" pitchFamily="34" charset="0"/>
              </a:rPr>
              <a:t>channel=128/256</a:t>
            </a:r>
            <a:r>
              <a:rPr lang="zh-CN" altLang="en-US" dirty="0">
                <a:latin typeface="Gill Sans MT" panose="020B0502020104020203" pitchFamily="34" charset="0"/>
              </a:rPr>
              <a:t> 等。为了充分利用有限的矩阵计算单元，进行对 </a:t>
            </a:r>
            <a:r>
              <a:rPr lang="en-US" altLang="zh-CN" dirty="0">
                <a:latin typeface="Gill Sans MT" panose="020B0502020104020203" pitchFamily="34" charset="0"/>
              </a:rPr>
              <a:t>Channel</a:t>
            </a:r>
            <a:r>
              <a:rPr lang="zh-CN" altLang="en-US" dirty="0">
                <a:latin typeface="Gill Sans MT" panose="020B0502020104020203" pitchFamily="34" charset="0"/>
              </a:rPr>
              <a:t> 维度的拆分称为一种很好的利用空间的方案。</a:t>
            </a:r>
            <a:endParaRPr lang="en-US" altLang="zh-CN" dirty="0">
              <a:latin typeface="Gill Sans MT" panose="020B0502020104020203" pitchFamily="34" charset="0"/>
            </a:endParaRPr>
          </a:p>
        </p:txBody>
      </p:sp>
      <p:pic>
        <p:nvPicPr>
          <p:cNvPr id="7" name="图片 6">
            <a:extLst>
              <a:ext uri="{FF2B5EF4-FFF2-40B4-BE49-F238E27FC236}">
                <a16:creationId xmlns:a16="http://schemas.microsoft.com/office/drawing/2014/main" id="{89368B8F-5035-3F49-8426-11F09EC3BDE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81021" y="3051354"/>
            <a:ext cx="8648700" cy="3149600"/>
          </a:xfrm>
          <a:prstGeom prst="rect">
            <a:avLst/>
          </a:prstGeom>
        </p:spPr>
      </p:pic>
    </p:spTree>
    <p:extLst>
      <p:ext uri="{BB962C8B-B14F-4D97-AF65-F5344CB8AC3E}">
        <p14:creationId xmlns:p14="http://schemas.microsoft.com/office/powerpoint/2010/main" val="3564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3B9AA-41C7-3945-8721-996EB646649F}"/>
              </a:ext>
            </a:extLst>
          </p:cNvPr>
          <p:cNvSpPr>
            <a:spLocks noGrp="1"/>
          </p:cNvSpPr>
          <p:nvPr>
            <p:ph type="title"/>
          </p:nvPr>
        </p:nvSpPr>
        <p:spPr/>
        <p:txBody>
          <a:bodyPr/>
          <a:lstStyle/>
          <a:p>
            <a:r>
              <a:rPr lang="en-US" altLang="zh-CN" b="0" dirty="0"/>
              <a:t>NCHWX</a:t>
            </a:r>
            <a:endParaRPr kumimoji="1" lang="zh-CN" altLang="en-US" dirty="0"/>
          </a:p>
        </p:txBody>
      </p:sp>
      <p:sp>
        <p:nvSpPr>
          <p:cNvPr id="5" name="内容占位符 4">
            <a:extLst>
              <a:ext uri="{FF2B5EF4-FFF2-40B4-BE49-F238E27FC236}">
                <a16:creationId xmlns:a16="http://schemas.microsoft.com/office/drawing/2014/main" id="{7DD3F2BD-774D-314D-A4C0-B08CE310B92A}"/>
              </a:ext>
            </a:extLst>
          </p:cNvPr>
          <p:cNvSpPr>
            <a:spLocks noGrp="1"/>
          </p:cNvSpPr>
          <p:nvPr>
            <p:ph sz="half" idx="1"/>
          </p:nvPr>
        </p:nvSpPr>
        <p:spPr/>
        <p:txBody>
          <a:bodyPr/>
          <a:lstStyle/>
          <a:p>
            <a:pPr marL="457200" indent="-457200">
              <a:buFont typeface="+mj-lt"/>
              <a:buAutoNum type="arabicPeriod"/>
            </a:pPr>
            <a:r>
              <a:rPr lang="en-US" altLang="zh-CN" dirty="0">
                <a:latin typeface="Gill Sans MT" panose="020B0502020104020203" pitchFamily="34" charset="0"/>
              </a:rPr>
              <a:t>NCHWX</a:t>
            </a:r>
            <a:r>
              <a:rPr lang="zh-CN" altLang="en-US" dirty="0">
                <a:latin typeface="Gill Sans MT" panose="020B0502020104020203" pitchFamily="34" charset="0"/>
              </a:rPr>
              <a:t> 的格式能够更好的适配</a:t>
            </a:r>
            <a:r>
              <a:rPr lang="en-US" altLang="zh-CN" dirty="0">
                <a:latin typeface="Gill Sans MT" panose="020B0502020104020203" pitchFamily="34" charset="0"/>
              </a:rPr>
              <a:t>SIMT</a:t>
            </a:r>
            <a:r>
              <a:rPr lang="zh-CN" altLang="en-US" dirty="0">
                <a:latin typeface="Gill Sans MT" panose="020B0502020104020203" pitchFamily="34" charset="0"/>
              </a:rPr>
              <a:t>，其中 </a:t>
            </a:r>
            <a:r>
              <a:rPr lang="en-US" altLang="zh-CN" dirty="0">
                <a:latin typeface="Gill Sans MT" panose="020B0502020104020203" pitchFamily="34" charset="0"/>
              </a:rPr>
              <a:t>NCHW4</a:t>
            </a:r>
            <a:r>
              <a:rPr lang="zh-CN" altLang="en-US" dirty="0">
                <a:latin typeface="Gill Sans MT" panose="020B0502020104020203" pitchFamily="34" charset="0"/>
              </a:rPr>
              <a:t> 可以针对 </a:t>
            </a:r>
            <a:r>
              <a:rPr lang="en-US" altLang="zh-CN" dirty="0">
                <a:latin typeface="Gill Sans MT" panose="020B0502020104020203" pitchFamily="34" charset="0"/>
              </a:rPr>
              <a:t>Arm</a:t>
            </a:r>
            <a:r>
              <a:rPr lang="zh-CN" altLang="en-US" dirty="0">
                <a:latin typeface="Gill Sans MT" panose="020B0502020104020203" pitchFamily="34" charset="0"/>
              </a:rPr>
              <a:t> </a:t>
            </a:r>
            <a:r>
              <a:rPr lang="en-US" altLang="zh-CN" dirty="0">
                <a:latin typeface="Gill Sans MT" panose="020B0502020104020203" pitchFamily="34" charset="0"/>
              </a:rPr>
              <a:t>int8</a:t>
            </a:r>
            <a:r>
              <a:rPr lang="zh-CN" altLang="en-US" dirty="0">
                <a:latin typeface="Gill Sans MT" panose="020B0502020104020203" pitchFamily="34" charset="0"/>
              </a:rPr>
              <a:t> 数据类型，利用 </a:t>
            </a:r>
            <a:r>
              <a:rPr lang="en-US" altLang="zh-CN" dirty="0">
                <a:latin typeface="Gill Sans MT" panose="020B0502020104020203" pitchFamily="34" charset="0"/>
              </a:rPr>
              <a:t>CUDA</a:t>
            </a:r>
            <a:r>
              <a:rPr lang="zh-CN" altLang="en-US" dirty="0">
                <a:latin typeface="Gill Sans MT" panose="020B0502020104020203" pitchFamily="34" charset="0"/>
              </a:rPr>
              <a:t> 的 </a:t>
            </a:r>
            <a:r>
              <a:rPr lang="en-US" altLang="zh-CN" dirty="0">
                <a:latin typeface="Gill Sans MT" panose="020B0502020104020203" pitchFamily="34" charset="0"/>
              </a:rPr>
              <a:t>dp4a</a:t>
            </a:r>
            <a:r>
              <a:rPr lang="zh-CN" altLang="en-US" dirty="0">
                <a:latin typeface="Gill Sans MT" panose="020B0502020104020203" pitchFamily="34" charset="0"/>
              </a:rPr>
              <a:t> 模块进行计算；</a:t>
            </a:r>
            <a:endParaRPr lang="en-US" altLang="zh-CN" dirty="0">
              <a:latin typeface="Gill Sans MT" panose="020B0502020104020203" pitchFamily="34" charset="0"/>
            </a:endParaRPr>
          </a:p>
          <a:p>
            <a:pPr marL="457200" indent="-457200">
              <a:buFont typeface="+mj-lt"/>
              <a:buAutoNum type="arabicPeriod"/>
            </a:pPr>
            <a:r>
              <a:rPr lang="zh-CN" altLang="en-US" dirty="0">
                <a:latin typeface="Gill Sans MT" panose="020B0502020104020203" pitchFamily="34" charset="0"/>
              </a:rPr>
              <a:t>而 </a:t>
            </a:r>
            <a:r>
              <a:rPr lang="en-US" altLang="zh-CN" dirty="0">
                <a:latin typeface="Gill Sans MT" panose="020B0502020104020203" pitchFamily="34" charset="0"/>
              </a:rPr>
              <a:t>NCHW32</a:t>
            </a:r>
            <a:r>
              <a:rPr lang="zh-CN" altLang="en-US" dirty="0">
                <a:latin typeface="Gill Sans MT" panose="020B0502020104020203" pitchFamily="34" charset="0"/>
              </a:rPr>
              <a:t> 和 </a:t>
            </a:r>
            <a:r>
              <a:rPr lang="en-US" altLang="zh-CN" dirty="0">
                <a:latin typeface="Gill Sans MT" panose="020B0502020104020203" pitchFamily="34" charset="0"/>
              </a:rPr>
              <a:t>NCHW64</a:t>
            </a:r>
            <a:r>
              <a:rPr lang="zh-CN" altLang="en-US" dirty="0">
                <a:latin typeface="Gill Sans MT" panose="020B0502020104020203" pitchFamily="34" charset="0"/>
              </a:rPr>
              <a:t> 分别针对</a:t>
            </a:r>
            <a:r>
              <a:rPr lang="en-US" altLang="zh-CN" dirty="0">
                <a:latin typeface="Gill Sans MT" panose="020B0502020104020203" pitchFamily="34" charset="0"/>
              </a:rPr>
              <a:t>int8</a:t>
            </a:r>
            <a:r>
              <a:rPr lang="zh-CN" altLang="en-US" dirty="0">
                <a:latin typeface="Gill Sans MT" panose="020B0502020104020203" pitchFamily="34" charset="0"/>
              </a:rPr>
              <a:t>和</a:t>
            </a:r>
            <a:r>
              <a:rPr lang="en-US" altLang="zh-CN" dirty="0">
                <a:latin typeface="Gill Sans MT" panose="020B0502020104020203" pitchFamily="34" charset="0"/>
              </a:rPr>
              <a:t>int4</a:t>
            </a:r>
            <a:r>
              <a:rPr lang="zh-CN" altLang="en-US" dirty="0">
                <a:latin typeface="Gill Sans MT" panose="020B0502020104020203" pitchFamily="34" charset="0"/>
              </a:rPr>
              <a:t>数据类型，能够更好的利用 </a:t>
            </a:r>
            <a:r>
              <a:rPr lang="en-US" altLang="zh-CN" dirty="0">
                <a:latin typeface="Gill Sans MT" panose="020B0502020104020203" pitchFamily="34" charset="0"/>
              </a:rPr>
              <a:t>CUDA</a:t>
            </a:r>
            <a:r>
              <a:rPr lang="zh-CN" altLang="en-US" dirty="0">
                <a:latin typeface="Gill Sans MT" panose="020B0502020104020203" pitchFamily="34" charset="0"/>
              </a:rPr>
              <a:t> 的 </a:t>
            </a:r>
            <a:r>
              <a:rPr lang="en-US" altLang="zh-CN" dirty="0">
                <a:latin typeface="Gill Sans MT" panose="020B0502020104020203" pitchFamily="34" charset="0"/>
              </a:rPr>
              <a:t>Tensor</a:t>
            </a:r>
            <a:r>
              <a:rPr lang="zh-CN" altLang="en-US" dirty="0">
                <a:latin typeface="Gill Sans MT" panose="020B0502020104020203" pitchFamily="34" charset="0"/>
              </a:rPr>
              <a:t> </a:t>
            </a:r>
            <a:r>
              <a:rPr lang="en-US" altLang="zh-CN" dirty="0">
                <a:latin typeface="Gill Sans MT" panose="020B0502020104020203" pitchFamily="34" charset="0"/>
              </a:rPr>
              <a:t>core</a:t>
            </a:r>
            <a:r>
              <a:rPr lang="zh-CN" altLang="en-US" dirty="0">
                <a:latin typeface="Gill Sans MT" panose="020B0502020104020203" pitchFamily="34" charset="0"/>
              </a:rPr>
              <a:t>计算单元进行计算；</a:t>
            </a:r>
          </a:p>
          <a:p>
            <a:pPr marL="457200" indent="-457200">
              <a:buFont typeface="+mj-lt"/>
              <a:buAutoNum type="arabicPeriod"/>
            </a:pPr>
            <a:r>
              <a:rPr lang="zh-CN" altLang="en-US" dirty="0">
                <a:latin typeface="Gill Sans MT" panose="020B0502020104020203" pitchFamily="34" charset="0"/>
              </a:rPr>
              <a:t>对 </a:t>
            </a:r>
            <a:r>
              <a:rPr lang="en-US" altLang="zh-CN" dirty="0">
                <a:latin typeface="Gill Sans MT" panose="020B0502020104020203" pitchFamily="34" charset="0"/>
              </a:rPr>
              <a:t>Cache</a:t>
            </a:r>
            <a:r>
              <a:rPr lang="zh-CN" altLang="en-US" dirty="0">
                <a:latin typeface="Gill Sans MT" panose="020B0502020104020203" pitchFamily="34" charset="0"/>
              </a:rPr>
              <a:t> 更友好，减少 </a:t>
            </a:r>
            <a:r>
              <a:rPr lang="en-US" altLang="zh-CN" dirty="0">
                <a:latin typeface="Gill Sans MT" panose="020B0502020104020203" pitchFamily="34" charset="0"/>
              </a:rPr>
              <a:t>Cache miss</a:t>
            </a:r>
            <a:r>
              <a:rPr lang="zh-CN" altLang="en-US" dirty="0">
                <a:latin typeface="Gill Sans MT" panose="020B0502020104020203" pitchFamily="34" charset="0"/>
              </a:rPr>
              <a:t>；</a:t>
            </a:r>
            <a:r>
              <a:rPr lang="en-US" altLang="zh-CN" dirty="0">
                <a:latin typeface="Gill Sans MT" panose="020B0502020104020203" pitchFamily="34" charset="0"/>
              </a:rPr>
              <a:t>Kernel</a:t>
            </a:r>
            <a:r>
              <a:rPr lang="zh-CN" altLang="en-US" dirty="0">
                <a:latin typeface="Gill Sans MT" panose="020B0502020104020203" pitchFamily="34" charset="0"/>
              </a:rPr>
              <a:t> 实现层面易进行 </a:t>
            </a:r>
            <a:r>
              <a:rPr lang="en-US" altLang="zh-CN" dirty="0">
                <a:latin typeface="Gill Sans MT" panose="020B0502020104020203" pitchFamily="34" charset="0"/>
              </a:rPr>
              <a:t>Padding</a:t>
            </a:r>
            <a:r>
              <a:rPr lang="zh-CN" altLang="en-US" dirty="0">
                <a:latin typeface="Gill Sans MT" panose="020B0502020104020203" pitchFamily="34" charset="0"/>
              </a:rPr>
              <a:t>，减少边界分支判断，代码逻辑简单。</a:t>
            </a:r>
          </a:p>
        </p:txBody>
      </p:sp>
    </p:spTree>
    <p:extLst>
      <p:ext uri="{BB962C8B-B14F-4D97-AF65-F5344CB8AC3E}">
        <p14:creationId xmlns:p14="http://schemas.microsoft.com/office/powerpoint/2010/main" val="3380714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11CFECE-F911-2B44-AC10-B983C3ED9A72}"/>
              </a:ext>
            </a:extLst>
          </p:cNvPr>
          <p:cNvSpPr>
            <a:spLocks noGrp="1"/>
          </p:cNvSpPr>
          <p:nvPr>
            <p:ph type="title"/>
          </p:nvPr>
        </p:nvSpPr>
        <p:spPr/>
        <p:txBody>
          <a:bodyPr/>
          <a:lstStyle/>
          <a:p>
            <a:r>
              <a:rPr lang="zh-CN" altLang="en-US" dirty="0"/>
              <a:t>引用</a:t>
            </a:r>
          </a:p>
        </p:txBody>
      </p:sp>
      <p:sp>
        <p:nvSpPr>
          <p:cNvPr id="6" name="内容占位符 5">
            <a:extLst>
              <a:ext uri="{FF2B5EF4-FFF2-40B4-BE49-F238E27FC236}">
                <a16:creationId xmlns:a16="http://schemas.microsoft.com/office/drawing/2014/main" id="{304D532B-DAA8-234A-AF3F-0960CBE1D0F4}"/>
              </a:ext>
            </a:extLst>
          </p:cNvPr>
          <p:cNvSpPr>
            <a:spLocks noGrp="1"/>
          </p:cNvSpPr>
          <p:nvPr>
            <p:ph sz="half" idx="1"/>
          </p:nvPr>
        </p:nvSpPr>
        <p:spPr/>
        <p:txBody>
          <a:bodyPr/>
          <a:lstStyle/>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2"/>
              </a:rPr>
              <a:t>https://discuss.pytorch.org/t/how-to-know-the-memory-allocated-for-a-tensor-on-gpu/28537</a:t>
            </a:r>
            <a:endParaRPr lang="en-US" altLang="zh-CN" sz="1200" dirty="0">
              <a:solidFill>
                <a:srgbClr val="00FA00"/>
              </a:solidFill>
              <a:latin typeface="Gill Sans MT" panose="020B0502020104020203" pitchFamily="34" charset="0"/>
            </a:endParaRPr>
          </a:p>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3"/>
              </a:rPr>
              <a:t>https://towardsdatascience.com/optimize-pytorch-performance-for-speed-and-memory-efficiency-2022-84f453916ea6</a:t>
            </a:r>
            <a:endParaRPr lang="en-US" altLang="zh-CN" sz="1200" dirty="0">
              <a:solidFill>
                <a:srgbClr val="00FA00"/>
              </a:solidFill>
              <a:latin typeface="Gill Sans MT" panose="020B0502020104020203" pitchFamily="34" charset="0"/>
            </a:endParaRPr>
          </a:p>
          <a:p>
            <a:pPr marL="457200" indent="-457200">
              <a:lnSpc>
                <a:spcPct val="150000"/>
              </a:lnSpc>
              <a:buSzPct val="100000"/>
              <a:buFont typeface="+mj-lt"/>
              <a:buAutoNum type="arabicPeriod"/>
            </a:pPr>
            <a:r>
              <a:rPr lang="en-US" altLang="zh-CN" sz="1200" dirty="0">
                <a:solidFill>
                  <a:srgbClr val="00FA00"/>
                </a:solidFill>
                <a:latin typeface="Gill Sans MT" panose="020B0502020104020203" pitchFamily="34" charset="0"/>
                <a:hlinkClick r:id="rId4"/>
              </a:rPr>
              <a:t>https://oneapi-src.github.io/oneDNN/dev_guide_understanding_memory_formats.html</a:t>
            </a:r>
            <a:endParaRPr lang="en-US" altLang="zh-CN" sz="1200">
              <a:solidFill>
                <a:srgbClr val="00FA00"/>
              </a:solidFill>
              <a:latin typeface="Gill Sans MT" panose="020B0502020104020203" pitchFamily="34" charset="0"/>
            </a:endParaRPr>
          </a:p>
          <a:p>
            <a:pPr marL="457200" indent="-457200">
              <a:lnSpc>
                <a:spcPct val="150000"/>
              </a:lnSpc>
              <a:buSzPct val="100000"/>
              <a:buFont typeface="+mj-lt"/>
              <a:buAutoNum type="arabicPeriod"/>
            </a:pPr>
            <a:endParaRPr lang="zh-CN" altLang="en-US" sz="1200" dirty="0">
              <a:solidFill>
                <a:srgbClr val="00FA00"/>
              </a:solidFill>
              <a:latin typeface="Gill Sans MT" panose="020B0502020104020203" pitchFamily="34" charset="0"/>
            </a:endParaRPr>
          </a:p>
        </p:txBody>
      </p:sp>
    </p:spTree>
    <p:extLst>
      <p:ext uri="{BB962C8B-B14F-4D97-AF65-F5344CB8AC3E}">
        <p14:creationId xmlns:p14="http://schemas.microsoft.com/office/powerpoint/2010/main" val="96355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模型转换细节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62675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4293096"/>
            <a:ext cx="6029352" cy="1286955"/>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4293096"/>
            <a:ext cx="360040" cy="1286955"/>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172890" y="4077072"/>
            <a:ext cx="1569660" cy="1705467"/>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高性能算子层</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算子优化</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算子执行</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算子调度</a:t>
            </a:r>
          </a:p>
        </p:txBody>
      </p:sp>
    </p:spTree>
    <p:extLst>
      <p:ext uri="{BB962C8B-B14F-4D97-AF65-F5344CB8AC3E}">
        <p14:creationId xmlns:p14="http://schemas.microsoft.com/office/powerpoint/2010/main" val="301396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zh-CN" altLang="en-US" sz="9600" dirty="0">
                <a:solidFill>
                  <a:srgbClr val="C00000"/>
                </a:solidFill>
                <a:latin typeface="Futura Medium" panose="020B0602020204020303" pitchFamily="34" charset="-79"/>
                <a:cs typeface="Futura Medium" panose="020B0602020204020303" pitchFamily="34" charset="-79"/>
              </a:rPr>
              <a:t>内存</a:t>
            </a:r>
            <a:endParaRPr lang="en-US" altLang="zh-CN" sz="9600" dirty="0">
              <a:solidFill>
                <a:srgbClr val="C00000"/>
              </a:solidFill>
              <a:latin typeface="Futura Medium" panose="020B0602020204020303" pitchFamily="34" charset="-79"/>
              <a:cs typeface="Futura Medium" panose="020B0602020204020303" pitchFamily="34" charset="-79"/>
            </a:endParaRPr>
          </a:p>
          <a:p>
            <a:pPr algn="ctr"/>
            <a:r>
              <a:rPr lang="en-US" altLang="zh-CN" sz="9600" dirty="0">
                <a:solidFill>
                  <a:srgbClr val="C00000"/>
                </a:solidFill>
                <a:latin typeface="Futura Medium" panose="020B0602020204020303" pitchFamily="34" charset="-79"/>
                <a:cs typeface="Futura Medium" panose="020B0602020204020303" pitchFamily="34" charset="-79"/>
              </a:rPr>
              <a:t>Memory</a:t>
            </a:r>
            <a:endParaRPr kumimoji="1" lang="zh-CN" altLang="en-US"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420104811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D7244-EB44-D04C-A489-0822AC1FF160}"/>
              </a:ext>
            </a:extLst>
          </p:cNvPr>
          <p:cNvSpPr>
            <a:spLocks noGrp="1"/>
          </p:cNvSpPr>
          <p:nvPr>
            <p:ph type="title"/>
          </p:nvPr>
        </p:nvSpPr>
        <p:spPr/>
        <p:txBody>
          <a:bodyPr/>
          <a:lstStyle/>
          <a:p>
            <a:r>
              <a:rPr lang="zh-CN" altLang="en-US" dirty="0"/>
              <a:t>基本介绍</a:t>
            </a:r>
          </a:p>
        </p:txBody>
      </p:sp>
      <p:sp>
        <p:nvSpPr>
          <p:cNvPr id="6" name="内容占位符 5">
            <a:extLst>
              <a:ext uri="{FF2B5EF4-FFF2-40B4-BE49-F238E27FC236}">
                <a16:creationId xmlns:a16="http://schemas.microsoft.com/office/drawing/2014/main" id="{24A5AB68-1DE7-A74C-99D3-C7A7DA57146F}"/>
              </a:ext>
            </a:extLst>
          </p:cNvPr>
          <p:cNvSpPr>
            <a:spLocks noGrp="1"/>
          </p:cNvSpPr>
          <p:nvPr>
            <p:ph sz="half" idx="1"/>
          </p:nvPr>
        </p:nvSpPr>
        <p:spPr>
          <a:xfrm>
            <a:off x="623635" y="1412776"/>
            <a:ext cx="10963473" cy="1944216"/>
          </a:xfrm>
        </p:spPr>
        <p:txBody>
          <a:bodyPr/>
          <a:lstStyle/>
          <a:p>
            <a:pPr>
              <a:lnSpc>
                <a:spcPct val="150000"/>
              </a:lnSpc>
            </a:pPr>
            <a:r>
              <a:rPr lang="en-US" altLang="zh-CN" dirty="0">
                <a:latin typeface="Gill Sans MT" panose="020B0502020104020203" pitchFamily="34" charset="0"/>
              </a:rPr>
              <a:t>RAM</a:t>
            </a:r>
            <a:r>
              <a:rPr lang="zh-CN" altLang="en-US" dirty="0">
                <a:latin typeface="Gill Sans MT" panose="020B0502020104020203" pitchFamily="34" charset="0"/>
              </a:rPr>
              <a:t> 主内存是较大存储空间，但速度较慢。</a:t>
            </a:r>
            <a:r>
              <a:rPr lang="en-US" altLang="zh-CN" dirty="0">
                <a:latin typeface="Gill Sans MT" panose="020B0502020104020203" pitchFamily="34" charset="0"/>
              </a:rPr>
              <a:t>CPU/NPU</a:t>
            </a:r>
            <a:r>
              <a:rPr lang="zh-CN" altLang="en-US" dirty="0">
                <a:latin typeface="Gill Sans MT" panose="020B0502020104020203" pitchFamily="34" charset="0"/>
              </a:rPr>
              <a:t> </a:t>
            </a:r>
            <a:r>
              <a:rPr lang="en-US" altLang="zh-CN" dirty="0">
                <a:latin typeface="Gill Sans MT" panose="020B0502020104020203" pitchFamily="34" charset="0"/>
              </a:rPr>
              <a:t>Cache</a:t>
            </a:r>
            <a:r>
              <a:rPr lang="zh-CN" altLang="en-US" dirty="0">
                <a:latin typeface="Gill Sans MT" panose="020B0502020104020203" pitchFamily="34" charset="0"/>
              </a:rPr>
              <a:t> 缓存的速度要快得多，但其规模较小，因此恰当地使用</a:t>
            </a:r>
            <a:r>
              <a:rPr lang="en-US" altLang="zh-CN" dirty="0">
                <a:latin typeface="Gill Sans MT" panose="020B0502020104020203" pitchFamily="34" charset="0"/>
              </a:rPr>
              <a:t>CPU/NPU</a:t>
            </a:r>
            <a:r>
              <a:rPr lang="zh-CN" altLang="en-US" dirty="0">
                <a:latin typeface="Gill Sans MT" panose="020B0502020104020203" pitchFamily="34" charset="0"/>
              </a:rPr>
              <a:t> </a:t>
            </a:r>
            <a:r>
              <a:rPr lang="en-US" altLang="zh-CN" dirty="0">
                <a:latin typeface="Gill Sans MT" panose="020B0502020104020203" pitchFamily="34" charset="0"/>
              </a:rPr>
              <a:t>Cache</a:t>
            </a:r>
            <a:r>
              <a:rPr lang="zh-CN" altLang="en-US" dirty="0">
                <a:latin typeface="Gill Sans MT" panose="020B0502020104020203" pitchFamily="34" charset="0"/>
              </a:rPr>
              <a:t> 缓存至关重要。</a:t>
            </a:r>
            <a:br>
              <a:rPr lang="zh-CN" altLang="en-US" dirty="0">
                <a:latin typeface="Gill Sans MT" panose="020B0502020104020203" pitchFamily="34" charset="0"/>
              </a:rPr>
            </a:br>
            <a:r>
              <a:rPr lang="zh-CN" altLang="en-US" dirty="0">
                <a:latin typeface="Gill Sans MT" panose="020B0502020104020203" pitchFamily="34" charset="0"/>
              </a:rPr>
              <a:t>每一次从 </a:t>
            </a:r>
            <a:r>
              <a:rPr lang="en-US" altLang="zh-CN" dirty="0">
                <a:latin typeface="Gill Sans MT" panose="020B0502020104020203" pitchFamily="34" charset="0"/>
              </a:rPr>
              <a:t>RAM</a:t>
            </a:r>
            <a:r>
              <a:rPr lang="zh-CN" altLang="en-US" dirty="0">
                <a:latin typeface="Gill Sans MT" panose="020B0502020104020203" pitchFamily="34" charset="0"/>
              </a:rPr>
              <a:t> 主内存中获取数据时，</a:t>
            </a:r>
            <a:r>
              <a:rPr lang="en-US" altLang="zh-CN" dirty="0">
                <a:latin typeface="Gill Sans MT" panose="020B0502020104020203" pitchFamily="34" charset="0"/>
              </a:rPr>
              <a:t>CPU/NPU</a:t>
            </a:r>
            <a:r>
              <a:rPr lang="zh-CN" altLang="en-US" dirty="0">
                <a:latin typeface="Gill Sans MT" panose="020B0502020104020203" pitchFamily="34" charset="0"/>
              </a:rPr>
              <a:t> 会将该数据及其邻近的数据加载到 </a:t>
            </a:r>
            <a:r>
              <a:rPr lang="en-US" altLang="zh-CN" dirty="0">
                <a:latin typeface="Gill Sans MT" panose="020B0502020104020203" pitchFamily="34" charset="0"/>
              </a:rPr>
              <a:t>Cache</a:t>
            </a:r>
            <a:r>
              <a:rPr lang="zh-CN" altLang="en-US" dirty="0">
                <a:latin typeface="Gill Sans MT" panose="020B0502020104020203" pitchFamily="34" charset="0"/>
              </a:rPr>
              <a:t> 缓存中，以便利用访问局部性（</a:t>
            </a:r>
            <a:r>
              <a:rPr lang="en-US" altLang="zh-CN" dirty="0">
                <a:latin typeface="Gill Sans MT" panose="020B0502020104020203" pitchFamily="34" charset="0"/>
              </a:rPr>
              <a:t>locality of reference</a:t>
            </a:r>
            <a:r>
              <a:rPr lang="zh-CN" altLang="en-US" dirty="0">
                <a:latin typeface="Gill Sans MT" panose="020B0502020104020203" pitchFamily="34" charset="0"/>
              </a:rPr>
              <a:t>）提升访问命中率。</a:t>
            </a:r>
            <a:br>
              <a:rPr lang="en-US" altLang="zh-CN" dirty="0">
                <a:latin typeface="Gill Sans MT" panose="020B0502020104020203" pitchFamily="34" charset="0"/>
              </a:rPr>
            </a:br>
            <a:endParaRPr lang="en-US" altLang="zh-CN" dirty="0">
              <a:latin typeface="Gill Sans MT" panose="020B0502020104020203" pitchFamily="34" charset="0"/>
            </a:endParaRPr>
          </a:p>
        </p:txBody>
      </p:sp>
      <p:pic>
        <p:nvPicPr>
          <p:cNvPr id="7" name="图片 6">
            <a:extLst>
              <a:ext uri="{FF2B5EF4-FFF2-40B4-BE49-F238E27FC236}">
                <a16:creationId xmlns:a16="http://schemas.microsoft.com/office/drawing/2014/main" id="{C9AF9E60-3F55-7E40-A6D0-90D05E1B15E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9829" y="3718307"/>
            <a:ext cx="4320480" cy="2611778"/>
          </a:xfrm>
          <a:prstGeom prst="rect">
            <a:avLst/>
          </a:prstGeom>
        </p:spPr>
      </p:pic>
      <p:pic>
        <p:nvPicPr>
          <p:cNvPr id="11" name="图片 10">
            <a:extLst>
              <a:ext uri="{FF2B5EF4-FFF2-40B4-BE49-F238E27FC236}">
                <a16:creationId xmlns:a16="http://schemas.microsoft.com/office/drawing/2014/main" id="{40972B04-7A85-434A-BB3F-B5BF150A420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14405" y="3411243"/>
            <a:ext cx="4598261" cy="2918842"/>
          </a:xfrm>
          <a:prstGeom prst="rect">
            <a:avLst/>
          </a:prstGeom>
        </p:spPr>
      </p:pic>
    </p:spTree>
    <p:extLst>
      <p:ext uri="{BB962C8B-B14F-4D97-AF65-F5344CB8AC3E}">
        <p14:creationId xmlns:p14="http://schemas.microsoft.com/office/powerpoint/2010/main" val="3964279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D7244-EB44-D04C-A489-0822AC1FF160}"/>
              </a:ext>
            </a:extLst>
          </p:cNvPr>
          <p:cNvSpPr>
            <a:spLocks noGrp="1"/>
          </p:cNvSpPr>
          <p:nvPr>
            <p:ph type="title"/>
          </p:nvPr>
        </p:nvSpPr>
        <p:spPr/>
        <p:txBody>
          <a:bodyPr/>
          <a:lstStyle/>
          <a:p>
            <a:r>
              <a:rPr lang="zh-CN" altLang="en-US" dirty="0"/>
              <a:t>基本介绍</a:t>
            </a:r>
          </a:p>
        </p:txBody>
      </p:sp>
      <p:pic>
        <p:nvPicPr>
          <p:cNvPr id="6" name="图片 5">
            <a:extLst>
              <a:ext uri="{FF2B5EF4-FFF2-40B4-BE49-F238E27FC236}">
                <a16:creationId xmlns:a16="http://schemas.microsoft.com/office/drawing/2014/main" id="{792CEEB7-0384-8F49-A68E-5B2253B173B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4871" y="2198892"/>
            <a:ext cx="5608413" cy="3390348"/>
          </a:xfrm>
          <a:prstGeom prst="rect">
            <a:avLst/>
          </a:prstGeom>
        </p:spPr>
      </p:pic>
      <p:pic>
        <p:nvPicPr>
          <p:cNvPr id="7" name="图片 6">
            <a:extLst>
              <a:ext uri="{FF2B5EF4-FFF2-40B4-BE49-F238E27FC236}">
                <a16:creationId xmlns:a16="http://schemas.microsoft.com/office/drawing/2014/main" id="{982B608B-2D2B-524F-AB57-6E322158E2B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98381" y="1898993"/>
            <a:ext cx="5813511" cy="3690247"/>
          </a:xfrm>
          <a:prstGeom prst="rect">
            <a:avLst/>
          </a:prstGeom>
        </p:spPr>
      </p:pic>
    </p:spTree>
    <p:extLst>
      <p:ext uri="{BB962C8B-B14F-4D97-AF65-F5344CB8AC3E}">
        <p14:creationId xmlns:p14="http://schemas.microsoft.com/office/powerpoint/2010/main" val="3863398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5D5254-5263-C54C-87A6-CF1296F3E77A}"/>
              </a:ext>
            </a:extLst>
          </p:cNvPr>
          <p:cNvSpPr>
            <a:spLocks noGrp="1"/>
          </p:cNvSpPr>
          <p:nvPr>
            <p:ph type="title"/>
          </p:nvPr>
        </p:nvSpPr>
        <p:spPr/>
        <p:txBody>
          <a:bodyPr/>
          <a:lstStyle/>
          <a:p>
            <a:r>
              <a:rPr lang="zh-CN" altLang="en-US" dirty="0">
                <a:latin typeface="Gill Sans MT" panose="020B0502020104020203" pitchFamily="34" charset="0"/>
              </a:rPr>
              <a:t>什么是内存对齐？</a:t>
            </a:r>
            <a:endParaRPr lang="zh-CN" altLang="en-US" dirty="0"/>
          </a:p>
        </p:txBody>
      </p:sp>
      <p:sp>
        <p:nvSpPr>
          <p:cNvPr id="3" name="内容占位符 2">
            <a:extLst>
              <a:ext uri="{FF2B5EF4-FFF2-40B4-BE49-F238E27FC236}">
                <a16:creationId xmlns:a16="http://schemas.microsoft.com/office/drawing/2014/main" id="{4AFDBA3F-EC21-EB41-9B6F-CC4383B03AAA}"/>
              </a:ext>
            </a:extLst>
          </p:cNvPr>
          <p:cNvSpPr>
            <a:spLocks noGrp="1"/>
          </p:cNvSpPr>
          <p:nvPr>
            <p:ph sz="half" idx="1"/>
          </p:nvPr>
        </p:nvSpPr>
        <p:spPr/>
        <p:txBody>
          <a:bodyPr/>
          <a:lstStyle/>
          <a:p>
            <a:pPr>
              <a:lnSpc>
                <a:spcPct val="150000"/>
              </a:lnSpc>
            </a:pPr>
            <a:r>
              <a:rPr lang="zh-CN" altLang="en-US" sz="1800" dirty="0"/>
              <a:t>内存对齐和数据在内存中的位置有关。内存对齐以字节为单位进行，一个变量的内存地址如果正好等于它的长度的整数倍，则称为自然对齐。</a:t>
            </a:r>
            <a:endParaRPr lang="en-US" altLang="zh-CN" sz="1800" dirty="0"/>
          </a:p>
          <a:p>
            <a:pPr>
              <a:lnSpc>
                <a:spcPct val="150000"/>
              </a:lnSpc>
            </a:pPr>
            <a:r>
              <a:rPr lang="zh-CN" altLang="en-US" sz="1800" dirty="0"/>
              <a:t>在</a:t>
            </a:r>
            <a:r>
              <a:rPr lang="en-US" altLang="zh-CN" sz="1800" dirty="0"/>
              <a:t>32</a:t>
            </a:r>
            <a:r>
              <a:rPr lang="zh-CN" altLang="en-US" sz="1800" dirty="0"/>
              <a:t>位</a:t>
            </a:r>
            <a:r>
              <a:rPr lang="en-US" altLang="zh-CN" sz="1800" dirty="0"/>
              <a:t>CPU</a:t>
            </a:r>
            <a:r>
              <a:rPr lang="zh-CN" altLang="en-US" sz="1800" dirty="0"/>
              <a:t>下，一个</a:t>
            </a:r>
            <a:r>
              <a:rPr lang="en-US" altLang="zh-CN" sz="1800" dirty="0"/>
              <a:t>u32</a:t>
            </a:r>
            <a:r>
              <a:rPr lang="zh-CN" altLang="en-US" sz="1800" dirty="0"/>
              <a:t>的内存地址为</a:t>
            </a:r>
            <a:r>
              <a:rPr lang="en-US" altLang="zh-CN" sz="1800" dirty="0"/>
              <a:t>0x00000004 </a:t>
            </a:r>
            <a:r>
              <a:rPr lang="zh-CN" altLang="en-US" sz="1800" dirty="0"/>
              <a:t>，则属于自然对齐。内存空间按照字节进行划分，理论上可以从任意地址开始读取，实际上会要求读取数据的首地址时某一个值的整数倍。</a:t>
            </a:r>
          </a:p>
        </p:txBody>
      </p:sp>
      <p:pic>
        <p:nvPicPr>
          <p:cNvPr id="6" name="图片 5">
            <a:extLst>
              <a:ext uri="{FF2B5EF4-FFF2-40B4-BE49-F238E27FC236}">
                <a16:creationId xmlns:a16="http://schemas.microsoft.com/office/drawing/2014/main" id="{CE0320AC-5A9E-4247-AD98-F6DABB51715C}"/>
              </a:ext>
            </a:extLst>
          </p:cNvPr>
          <p:cNvPicPr>
            <a:picLocks noChangeAspect="1"/>
          </p:cNvPicPr>
          <p:nvPr/>
        </p:nvPicPr>
        <p:blipFill>
          <a:blip r:embed="rId2"/>
          <a:stretch>
            <a:fillRect/>
          </a:stretch>
        </p:blipFill>
        <p:spPr>
          <a:xfrm>
            <a:off x="2714005" y="3068960"/>
            <a:ext cx="7759030" cy="3235280"/>
          </a:xfrm>
          <a:prstGeom prst="rect">
            <a:avLst/>
          </a:prstGeom>
        </p:spPr>
      </p:pic>
    </p:spTree>
    <p:extLst>
      <p:ext uri="{BB962C8B-B14F-4D97-AF65-F5344CB8AC3E}">
        <p14:creationId xmlns:p14="http://schemas.microsoft.com/office/powerpoint/2010/main" val="406914167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980728"/>
            <a:ext cx="10963473" cy="4824536"/>
          </a:xfrm>
          <a:prstGeom prst="rect">
            <a:avLst/>
          </a:prstGeom>
          <a:noFill/>
        </p:spPr>
        <p:txBody>
          <a:bodyPr anchor="ct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gn="ctr"/>
            <a:r>
              <a:rPr lang="en-US" altLang="zh-CN" sz="9600" dirty="0">
                <a:solidFill>
                  <a:srgbClr val="C00000"/>
                </a:solidFill>
                <a:latin typeface="Futura Medium" panose="020B0602020204020303" pitchFamily="34" charset="-79"/>
                <a:cs typeface="Futura Medium" panose="020B0602020204020303" pitchFamily="34" charset="-79"/>
              </a:rPr>
              <a:t>Tensor</a:t>
            </a:r>
          </a:p>
          <a:p>
            <a:pPr algn="ctr"/>
            <a:r>
              <a:rPr lang="zh-CN" altLang="en-US" sz="9600" dirty="0">
                <a:solidFill>
                  <a:srgbClr val="C00000"/>
                </a:solidFill>
                <a:latin typeface="Futura Medium" panose="020B0602020204020303" pitchFamily="34" charset="-79"/>
                <a:cs typeface="Futura Medium" panose="020B0602020204020303" pitchFamily="34" charset="-79"/>
              </a:rPr>
              <a:t>内存布局</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69595257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96D53D6-0815-C04F-BC72-B4AB1FEC9351}"/>
              </a:ext>
            </a:extLst>
          </p:cNvPr>
          <p:cNvSpPr>
            <a:spLocks noGrp="1"/>
          </p:cNvSpPr>
          <p:nvPr>
            <p:ph type="title"/>
          </p:nvPr>
        </p:nvSpPr>
        <p:spPr/>
        <p:txBody>
          <a:bodyPr/>
          <a:lstStyle/>
          <a:p>
            <a:r>
              <a:rPr lang="en-US" altLang="zh-CN" dirty="0"/>
              <a:t>Tensor </a:t>
            </a:r>
            <a:r>
              <a:rPr lang="zh-CN" altLang="en-US" dirty="0"/>
              <a:t>值存储在内存中</a:t>
            </a:r>
          </a:p>
        </p:txBody>
      </p:sp>
      <p:sp>
        <p:nvSpPr>
          <p:cNvPr id="5" name="内容占位符 4">
            <a:extLst>
              <a:ext uri="{FF2B5EF4-FFF2-40B4-BE49-F238E27FC236}">
                <a16:creationId xmlns:a16="http://schemas.microsoft.com/office/drawing/2014/main" id="{A1A83620-0B75-3647-BDE3-00838DAFF4B8}"/>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一个 </a:t>
            </a:r>
            <a:r>
              <a:rPr lang="en-US" altLang="zh-CN" dirty="0">
                <a:latin typeface="Gill Sans MT" panose="020B0502020104020203" pitchFamily="34" charset="0"/>
              </a:rPr>
              <a:t>Tensor </a:t>
            </a:r>
            <a:r>
              <a:rPr lang="zh-CN" altLang="en-US" dirty="0">
                <a:latin typeface="Gill Sans MT" panose="020B0502020104020203" pitchFamily="34" charset="0"/>
              </a:rPr>
              <a:t>类的实例由一维连续的计算机内存段组成。结合</a:t>
            </a:r>
            <a:r>
              <a:rPr lang="en-US" altLang="zh-CN" dirty="0">
                <a:latin typeface="Gill Sans MT" panose="020B0502020104020203" pitchFamily="34" charset="0"/>
              </a:rPr>
              <a:t>Tensor </a:t>
            </a:r>
            <a:r>
              <a:rPr lang="zh-CN" altLang="en-US" dirty="0">
                <a:latin typeface="Gill Sans MT" panose="020B0502020104020203" pitchFamily="34" charset="0"/>
              </a:rPr>
              <a:t>元素索引机制，可以将值映射到内存块中对应元素的位置， 而索引可以变化的范围由 </a:t>
            </a:r>
            <a:r>
              <a:rPr lang="en-US" altLang="zh-CN" dirty="0">
                <a:latin typeface="Gill Sans MT" panose="020B0502020104020203" pitchFamily="34" charset="0"/>
              </a:rPr>
              <a:t>Tensor </a:t>
            </a:r>
            <a:r>
              <a:rPr lang="zh-CN" altLang="en-US" dirty="0">
                <a:latin typeface="Gill Sans MT" panose="020B0502020104020203" pitchFamily="34" charset="0"/>
              </a:rPr>
              <a:t>的 </a:t>
            </a:r>
            <a:r>
              <a:rPr lang="en-US" altLang="zh-CN" dirty="0">
                <a:latin typeface="Gill Sans MT" panose="020B0502020104020203" pitchFamily="34" charset="0"/>
              </a:rPr>
              <a:t>Shape</a:t>
            </a:r>
            <a:r>
              <a:rPr lang="zh-CN" altLang="en-US" dirty="0">
                <a:latin typeface="Gill Sans MT" panose="020B0502020104020203" pitchFamily="34" charset="0"/>
              </a:rPr>
              <a:t> 属性指定。 每个元素占用多少个字节以及如何解释这些字节由 </a:t>
            </a:r>
            <a:r>
              <a:rPr lang="en-US" altLang="zh-CN" dirty="0">
                <a:latin typeface="Gill Sans MT" panose="020B0502020104020203" pitchFamily="34" charset="0"/>
              </a:rPr>
              <a:t>Tensor </a:t>
            </a:r>
            <a:r>
              <a:rPr lang="zh-CN" altLang="en-US" dirty="0">
                <a:latin typeface="Gill Sans MT" panose="020B0502020104020203" pitchFamily="34" charset="0"/>
              </a:rPr>
              <a:t>的 </a:t>
            </a:r>
            <a:r>
              <a:rPr lang="en-US" altLang="zh-CN" dirty="0" err="1">
                <a:latin typeface="Gill Sans MT" panose="020B0502020104020203" pitchFamily="34" charset="0"/>
              </a:rPr>
              <a:t>DataType</a:t>
            </a:r>
            <a:r>
              <a:rPr lang="zh-CN" altLang="en-US" dirty="0">
                <a:latin typeface="Gill Sans MT" panose="020B0502020104020203" pitchFamily="34" charset="0"/>
              </a:rPr>
              <a:t> 属性指定。</a:t>
            </a:r>
          </a:p>
        </p:txBody>
      </p:sp>
      <p:sp>
        <p:nvSpPr>
          <p:cNvPr id="10" name="PlaceHolder 2">
            <a:extLst>
              <a:ext uri="{FF2B5EF4-FFF2-40B4-BE49-F238E27FC236}">
                <a16:creationId xmlns:a16="http://schemas.microsoft.com/office/drawing/2014/main" id="{D8343D6C-3B77-2E4E-BDEE-5AAAE2518774}"/>
              </a:ext>
            </a:extLst>
          </p:cNvPr>
          <p:cNvSpPr txBox="1">
            <a:spLocks/>
          </p:cNvSpPr>
          <p:nvPr/>
        </p:nvSpPr>
        <p:spPr>
          <a:xfrm>
            <a:off x="627535" y="3673366"/>
            <a:ext cx="7727708" cy="1728192"/>
          </a:xfrm>
          <a:prstGeom prst="rect">
            <a:avLst/>
          </a:prstGeom>
          <a:noFill/>
          <a:ln w="0">
            <a:noFill/>
          </a:ln>
        </p:spPr>
        <p:txBody>
          <a:bodyPr lIns="0" tIns="0" rIns="0" bIns="0" anchor="t">
            <a:noAutofit/>
          </a:bodyPr>
          <a:lstStyle>
            <a:lvl1pPr algn="l" rtl="0" eaLnBrk="1" fontAlgn="base" hangingPunct="1">
              <a:spcBef>
                <a:spcPct val="0"/>
              </a:spcBef>
              <a:spcAft>
                <a:spcPct val="0"/>
              </a:spcAft>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pPr>
              <a:lnSpc>
                <a:spcPct val="130000"/>
              </a:lnSpc>
              <a:spcBef>
                <a:spcPts val="561"/>
              </a:spcBef>
              <a:buClr>
                <a:srgbClr val="1A1A1A"/>
              </a:buClr>
              <a:buSzPct val="90000"/>
            </a:pPr>
            <a:r>
              <a:rPr lang="zh-CN" altLang="en-US" sz="2200" spc="-1" dirty="0">
                <a:solidFill>
                  <a:srgbClr val="FFC000"/>
                </a:solidFill>
                <a:latin typeface="+mj-ea"/>
                <a:ea typeface="+mj-ea"/>
              </a:rPr>
              <a:t>基本数据结构：</a:t>
            </a:r>
            <a:r>
              <a:rPr lang="en-US" sz="2200" spc="-1" dirty="0">
                <a:solidFill>
                  <a:srgbClr val="FFC000"/>
                </a:solidFill>
                <a:latin typeface="+mj-ea"/>
                <a:ea typeface="+mj-ea"/>
              </a:rPr>
              <a:t>Tensor </a:t>
            </a:r>
            <a:r>
              <a:rPr lang="zh-CN" altLang="en-US" sz="2200" spc="-1" dirty="0">
                <a:solidFill>
                  <a:srgbClr val="FFC000"/>
                </a:solidFill>
                <a:latin typeface="+mj-ea"/>
                <a:ea typeface="+mj-ea"/>
              </a:rPr>
              <a:t>张量</a:t>
            </a:r>
          </a:p>
          <a:p>
            <a:pPr marL="457200" lvl="1" indent="-228600">
              <a:lnSpc>
                <a:spcPct val="130000"/>
              </a:lnSpc>
              <a:spcBef>
                <a:spcPts val="400"/>
              </a:spcBef>
              <a:buClr>
                <a:srgbClr val="1A1A1A"/>
              </a:buClr>
              <a:buSzPct val="90000"/>
              <a:buFont typeface="Wingdings" charset="2"/>
              <a:buChar char=""/>
            </a:pPr>
            <a:r>
              <a:rPr lang="zh-CN" altLang="en-US" sz="2000" b="0" kern="0" dirty="0">
                <a:solidFill>
                  <a:srgbClr val="384056"/>
                </a:solidFill>
                <a:latin typeface="+mj-ea"/>
                <a:ea typeface="+mj-ea"/>
              </a:rPr>
              <a:t>高维数组，对标量，向量，矩阵的推广</a:t>
            </a:r>
          </a:p>
          <a:p>
            <a:pPr marL="457200" lvl="1" indent="-228600">
              <a:lnSpc>
                <a:spcPct val="130000"/>
              </a:lnSpc>
              <a:spcBef>
                <a:spcPts val="400"/>
              </a:spcBef>
              <a:buClr>
                <a:srgbClr val="1A1A1A"/>
              </a:buClr>
              <a:buSzPct val="90000"/>
              <a:buFont typeface="Wingdings" charset="2"/>
              <a:buChar char=""/>
            </a:pPr>
            <a:r>
              <a:rPr lang="en-US" sz="2000" b="0" kern="0" spc="-1" dirty="0">
                <a:solidFill>
                  <a:srgbClr val="384056"/>
                </a:solidFill>
                <a:latin typeface="+mj-ea"/>
                <a:ea typeface="+mj-ea"/>
              </a:rPr>
              <a:t>Tensor</a:t>
            </a:r>
            <a:r>
              <a:rPr lang="zh-CN" altLang="en-US" sz="2000" b="0" kern="0" spc="-1" dirty="0">
                <a:solidFill>
                  <a:srgbClr val="384056"/>
                </a:solidFill>
                <a:latin typeface="+mj-ea"/>
                <a:ea typeface="+mj-ea"/>
              </a:rPr>
              <a:t>形状（</a:t>
            </a:r>
            <a:r>
              <a:rPr lang="en-US" altLang="zh-CN" sz="2000" b="0" kern="0" spc="-1" dirty="0">
                <a:solidFill>
                  <a:srgbClr val="384056"/>
                </a:solidFill>
                <a:latin typeface="+mj-ea"/>
                <a:ea typeface="+mj-ea"/>
              </a:rPr>
              <a:t>Shape</a:t>
            </a:r>
            <a:r>
              <a:rPr lang="zh-CN" altLang="en-US" sz="2000" b="0" kern="0" spc="-1" dirty="0">
                <a:solidFill>
                  <a:srgbClr val="384056"/>
                </a:solidFill>
                <a:latin typeface="+mj-ea"/>
                <a:ea typeface="+mj-ea"/>
              </a:rPr>
              <a:t>）： </a:t>
            </a:r>
            <a:r>
              <a:rPr lang="en-US" sz="2000" b="0" kern="0" spc="-1" dirty="0">
                <a:solidFill>
                  <a:srgbClr val="384056"/>
                </a:solidFill>
                <a:latin typeface="+mj-ea"/>
                <a:ea typeface="+mj-ea"/>
              </a:rPr>
              <a:t>[3, </a:t>
            </a:r>
            <a:r>
              <a:rPr lang="en-US" altLang="zh-CN" sz="2000" b="0" kern="0" spc="-1" dirty="0">
                <a:solidFill>
                  <a:srgbClr val="384056"/>
                </a:solidFill>
                <a:latin typeface="+mj-ea"/>
                <a:ea typeface="+mj-ea"/>
              </a:rPr>
              <a:t>2, 5</a:t>
            </a:r>
            <a:r>
              <a:rPr lang="en-US" sz="2000" b="0" kern="0" spc="-1" dirty="0">
                <a:solidFill>
                  <a:srgbClr val="384056"/>
                </a:solidFill>
                <a:latin typeface="+mj-ea"/>
                <a:ea typeface="+mj-ea"/>
              </a:rPr>
              <a:t>]</a:t>
            </a:r>
          </a:p>
          <a:p>
            <a:pPr marL="457200" lvl="1" indent="-228600">
              <a:lnSpc>
                <a:spcPct val="130000"/>
              </a:lnSpc>
              <a:spcBef>
                <a:spcPts val="400"/>
              </a:spcBef>
              <a:buClr>
                <a:srgbClr val="1A1A1A"/>
              </a:buClr>
              <a:buSzPct val="90000"/>
              <a:buFont typeface="Wingdings" charset="2"/>
              <a:buChar char=""/>
            </a:pPr>
            <a:r>
              <a:rPr lang="zh-CN" altLang="en-US" sz="2000" b="0" kern="0" spc="-1" dirty="0">
                <a:solidFill>
                  <a:srgbClr val="384056"/>
                </a:solidFill>
                <a:latin typeface="+mj-ea"/>
                <a:ea typeface="+mj-ea"/>
              </a:rPr>
              <a:t>元素基本数据类型（</a:t>
            </a:r>
            <a:r>
              <a:rPr lang="en-US" altLang="zh-CN" sz="2000" b="0" kern="0" spc="-1" dirty="0">
                <a:solidFill>
                  <a:srgbClr val="384056"/>
                </a:solidFill>
                <a:latin typeface="+mj-ea"/>
                <a:ea typeface="+mj-ea"/>
              </a:rPr>
              <a:t>Data Type</a:t>
            </a:r>
            <a:r>
              <a:rPr lang="zh-CN" altLang="en-US" sz="2000" b="0" kern="0" spc="-1" dirty="0">
                <a:solidFill>
                  <a:srgbClr val="384056"/>
                </a:solidFill>
                <a:latin typeface="+mj-ea"/>
                <a:ea typeface="+mj-ea"/>
              </a:rPr>
              <a:t>）：</a:t>
            </a:r>
            <a:r>
              <a:rPr lang="en-US" sz="2000" b="0" kern="0" spc="-1" dirty="0">
                <a:solidFill>
                  <a:srgbClr val="384056"/>
                </a:solidFill>
                <a:latin typeface="+mj-ea"/>
                <a:ea typeface="+mj-ea"/>
              </a:rPr>
              <a:t>int, float, string, etc.</a:t>
            </a:r>
          </a:p>
        </p:txBody>
      </p:sp>
      <p:pic>
        <p:nvPicPr>
          <p:cNvPr id="11" name="图片 10">
            <a:extLst>
              <a:ext uri="{FF2B5EF4-FFF2-40B4-BE49-F238E27FC236}">
                <a16:creationId xmlns:a16="http://schemas.microsoft.com/office/drawing/2014/main" id="{1E6A07FA-DB32-9D4E-92C7-C210190F9B3C}"/>
              </a:ext>
            </a:extLst>
          </p:cNvPr>
          <p:cNvPicPr>
            <a:picLocks noChangeAspect="1"/>
          </p:cNvPicPr>
          <p:nvPr/>
        </p:nvPicPr>
        <p:blipFill>
          <a:blip r:embed="rId2"/>
          <a:stretch>
            <a:fillRect/>
          </a:stretch>
        </p:blipFill>
        <p:spPr>
          <a:xfrm>
            <a:off x="8789073" y="3897776"/>
            <a:ext cx="2353412" cy="1547448"/>
          </a:xfrm>
          <a:prstGeom prst="rect">
            <a:avLst/>
          </a:prstGeom>
        </p:spPr>
      </p:pic>
    </p:spTree>
    <p:extLst>
      <p:ext uri="{BB962C8B-B14F-4D97-AF65-F5344CB8AC3E}">
        <p14:creationId xmlns:p14="http://schemas.microsoft.com/office/powerpoint/2010/main" val="3018393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35583</TotalTime>
  <Words>1053</Words>
  <Application>Microsoft Macintosh PowerPoint</Application>
  <PresentationFormat>自定义</PresentationFormat>
  <Paragraphs>73</Paragraphs>
  <Slides>19</Slides>
  <Notes>1</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19</vt:i4>
      </vt:variant>
    </vt:vector>
  </HeadingPairs>
  <TitlesOfParts>
    <vt:vector size="41"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Cambria Math</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推理引擎-Kernel优化</vt:lpstr>
      <vt:lpstr>PowerPoint 演示文稿</vt:lpstr>
      <vt:lpstr>推理引擎架构</vt:lpstr>
      <vt:lpstr>PowerPoint 演示文稿</vt:lpstr>
      <vt:lpstr>基本介绍</vt:lpstr>
      <vt:lpstr>基本介绍</vt:lpstr>
      <vt:lpstr>什么是内存对齐？</vt:lpstr>
      <vt:lpstr>PowerPoint 演示文稿</vt:lpstr>
      <vt:lpstr>Tensor 值存储在内存中</vt:lpstr>
      <vt:lpstr>PowerPoint 演示文稿</vt:lpstr>
      <vt:lpstr>Tensor 值存储在内存中</vt:lpstr>
      <vt:lpstr>NCHW</vt:lpstr>
      <vt:lpstr>NHWC</vt:lpstr>
      <vt:lpstr>框架的默认选择</vt:lpstr>
      <vt:lpstr>NCHW 和 NHWC</vt:lpstr>
      <vt:lpstr>NCHWX [Batch, Channels/X, Height, Width, X=4，32或64]</vt:lpstr>
      <vt:lpstr>NCHWX</vt:lpstr>
      <vt:lpstr>引用</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5998</cp:revision>
  <dcterms:created xsi:type="dcterms:W3CDTF">2015-01-14T10:38:57Z</dcterms:created>
  <dcterms:modified xsi:type="dcterms:W3CDTF">2023-03-02T02:40:33Z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