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4"/>
  </p:notesMasterIdLst>
  <p:handoutMasterIdLst>
    <p:handoutMasterId r:id="rId25"/>
  </p:handoutMasterIdLst>
  <p:sldIdLst>
    <p:sldId id="1779" r:id="rId7"/>
    <p:sldId id="1837" r:id="rId8"/>
    <p:sldId id="1819" r:id="rId9"/>
    <p:sldId id="1835" r:id="rId10"/>
    <p:sldId id="1850" r:id="rId11"/>
    <p:sldId id="1851" r:id="rId12"/>
    <p:sldId id="1858" r:id="rId13"/>
    <p:sldId id="1852" r:id="rId14"/>
    <p:sldId id="1843" r:id="rId15"/>
    <p:sldId id="1853" r:id="rId16"/>
    <p:sldId id="1849" r:id="rId17"/>
    <p:sldId id="1857" r:id="rId18"/>
    <p:sldId id="1844" r:id="rId19"/>
    <p:sldId id="1848" r:id="rId20"/>
    <p:sldId id="1856" r:id="rId21"/>
    <p:sldId id="1854" r:id="rId22"/>
    <p:sldId id="680" r:id="rId23"/>
  </p:sldIdLst>
  <p:sldSz cx="12196763" cy="6858000"/>
  <p:notesSz cx="6805613" cy="9939338"/>
  <p:custDataLst>
    <p:tags r:id="rId2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6FC4F7"/>
    <a:srgbClr val="00FA00"/>
    <a:srgbClr val="59595A"/>
    <a:srgbClr val="FFFFFF"/>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0" autoAdjust="0"/>
    <p:restoredTop sz="96291" autoAdjust="0"/>
  </p:normalViewPr>
  <p:slideViewPr>
    <p:cSldViewPr showGuides="1">
      <p:cViewPr varScale="1">
        <p:scale>
          <a:sx n="122" d="100"/>
          <a:sy n="122" d="100"/>
        </p:scale>
        <p:origin x="360" y="20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2023/3/7</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tif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-Kernel</a:t>
            </a:r>
            <a:r>
              <a:rPr lang="zh-CN" altLang="en-US" sz="4000" dirty="0">
                <a:solidFill>
                  <a:schemeClr val="bg1"/>
                </a:solidFill>
                <a:latin typeface="Microsoft YaHei" panose="020B0503020204020204" pitchFamily="34" charset="-122"/>
                <a:ea typeface="Microsoft YaHei" panose="020B0503020204020204" pitchFamily="34" charset="-122"/>
              </a:rPr>
              <a:t>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4077072"/>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4077072"/>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0801200" cy="2232248"/>
          </a:xfrm>
          <a:prstGeom prst="rect">
            <a:avLst/>
          </a:prstGeom>
          <a:gradFill flip="none" rotWithShape="1">
            <a:gsLst>
              <a:gs pos="0">
                <a:schemeClr val="bg1">
                  <a:alpha val="0"/>
                </a:schemeClr>
              </a:gs>
              <a:gs pos="60000">
                <a:srgbClr val="B1D9F1">
                  <a:alpha val="92000"/>
                </a:srgb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NC4HW4</a:t>
            </a:r>
            <a:r>
              <a:rPr lang="zh-CN" altLang="en-US"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内存排布</a:t>
            </a:r>
            <a:endPar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B1E32-D89E-1E4B-8FE4-393ABEC612FC}"/>
              </a:ext>
            </a:extLst>
          </p:cNvPr>
          <p:cNvSpPr>
            <a:spLocks noGrp="1"/>
          </p:cNvSpPr>
          <p:nvPr>
            <p:ph type="title"/>
          </p:nvPr>
        </p:nvSpPr>
        <p:spPr/>
        <p:txBody>
          <a:bodyPr/>
          <a:lstStyle/>
          <a:p>
            <a:r>
              <a:rPr lang="en-US" altLang="zh-CN" dirty="0">
                <a:latin typeface="Futura Medium" panose="020B0602020204020303" pitchFamily="34" charset="-79"/>
                <a:cs typeface="Futura Medium" panose="020B0602020204020303" pitchFamily="34" charset="-79"/>
              </a:rPr>
              <a:t>NC4HW4</a:t>
            </a:r>
            <a:endParaRPr kumimoji="1" lang="zh-CN" altLang="en-US" dirty="0">
              <a:latin typeface="Futura Medium" panose="020B0602020204020303" pitchFamily="34" charset="-79"/>
              <a:cs typeface="Futura Medium" panose="020B0602020204020303" pitchFamily="34" charset="-79"/>
            </a:endParaRPr>
          </a:p>
        </p:txBody>
      </p:sp>
      <p:sp>
        <p:nvSpPr>
          <p:cNvPr id="3" name="内容占位符 2">
            <a:extLst>
              <a:ext uri="{FF2B5EF4-FFF2-40B4-BE49-F238E27FC236}">
                <a16:creationId xmlns:a16="http://schemas.microsoft.com/office/drawing/2014/main" id="{3B74BA6F-619C-6E4B-B6E7-0D2427BD75FA}"/>
              </a:ext>
            </a:extLst>
          </p:cNvPr>
          <p:cNvSpPr>
            <a:spLocks noGrp="1"/>
          </p:cNvSpPr>
          <p:nvPr>
            <p:ph sz="half" idx="1"/>
          </p:nvPr>
        </p:nvSpPr>
        <p:spPr>
          <a:xfrm>
            <a:off x="623635" y="1340768"/>
            <a:ext cx="10963473" cy="637304"/>
          </a:xfrm>
        </p:spPr>
        <p:txBody>
          <a:bodyPr/>
          <a:lstStyle/>
          <a:p>
            <a:pPr>
              <a:lnSpc>
                <a:spcPct val="150000"/>
              </a:lnSpc>
            </a:pPr>
            <a:r>
              <a:rPr lang="zh-CN" altLang="en-US" dirty="0">
                <a:latin typeface="Gill Sans MT" panose="020B0502020104020203" pitchFamily="34" charset="0"/>
              </a:rPr>
              <a:t>此时进行单指令处理</a:t>
            </a:r>
            <a:r>
              <a:rPr lang="en-US" altLang="zh-CN" dirty="0">
                <a:latin typeface="Gill Sans MT" panose="020B0502020104020203" pitchFamily="34" charset="0"/>
              </a:rPr>
              <a:t>4</a:t>
            </a:r>
            <a:r>
              <a:rPr lang="zh-CN" altLang="en-US" dirty="0">
                <a:latin typeface="Gill Sans MT" panose="020B0502020104020203" pitchFamily="34" charset="0"/>
              </a:rPr>
              <a:t>组数据（</a:t>
            </a:r>
            <a:r>
              <a:rPr lang="en-US" altLang="zh-CN" dirty="0">
                <a:latin typeface="Gill Sans MT" panose="020B0502020104020203" pitchFamily="34" charset="0"/>
              </a:rPr>
              <a:t>SIMD</a:t>
            </a:r>
            <a:r>
              <a:rPr lang="zh-CN" altLang="en-US" dirty="0">
                <a:latin typeface="Gill Sans MT" panose="020B0502020104020203" pitchFamily="34" charset="0"/>
              </a:rPr>
              <a:t>）操作，一次指令处理四个数据，实现卷积操作。</a:t>
            </a:r>
          </a:p>
        </p:txBody>
      </p:sp>
      <p:pic>
        <p:nvPicPr>
          <p:cNvPr id="8" name="图片 7">
            <a:extLst>
              <a:ext uri="{FF2B5EF4-FFF2-40B4-BE49-F238E27FC236}">
                <a16:creationId xmlns:a16="http://schemas.microsoft.com/office/drawing/2014/main" id="{F7B76922-07C8-9842-B5E1-27520E551A6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02037" y="2260018"/>
            <a:ext cx="6553391" cy="3905286"/>
          </a:xfrm>
          <a:prstGeom prst="rect">
            <a:avLst/>
          </a:prstGeom>
        </p:spPr>
      </p:pic>
    </p:spTree>
    <p:extLst>
      <p:ext uri="{BB962C8B-B14F-4D97-AF65-F5344CB8AC3E}">
        <p14:creationId xmlns:p14="http://schemas.microsoft.com/office/powerpoint/2010/main" val="231599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kumimoji="1" lang="en-US" altLang="zh-CN" sz="9600" dirty="0">
                <a:solidFill>
                  <a:srgbClr val="C00000"/>
                </a:solidFill>
                <a:latin typeface="Futura Medium" panose="020B0602020204020303" pitchFamily="34" charset="-79"/>
                <a:cs typeface="Futura Medium" panose="020B0602020204020303" pitchFamily="34" charset="-79"/>
              </a:rPr>
              <a:t>NC4HW4</a:t>
            </a:r>
            <a:r>
              <a:rPr kumimoji="1" lang="zh-CN" altLang="en-US" sz="9600" dirty="0">
                <a:solidFill>
                  <a:srgbClr val="C00000"/>
                </a:solidFill>
                <a:latin typeface="Futura Medium" panose="020B0602020204020303" pitchFamily="34" charset="-79"/>
                <a:cs typeface="Futura Medium" panose="020B0602020204020303" pitchFamily="34" charset="-79"/>
              </a:rPr>
              <a:t> </a:t>
            </a:r>
            <a:endParaRPr kumimoji="1" lang="en-US" altLang="zh-CN" sz="9600" dirty="0">
              <a:solidFill>
                <a:srgbClr val="C00000"/>
              </a:solidFill>
              <a:latin typeface="Futura Medium" panose="020B0602020204020303" pitchFamily="34" charset="-79"/>
              <a:cs typeface="Futura Medium" panose="020B0602020204020303" pitchFamily="34" charset="-79"/>
            </a:endParaRPr>
          </a:p>
          <a:p>
            <a:pPr algn="ctr"/>
            <a:r>
              <a:rPr kumimoji="1" lang="zh-CN" altLang="en-US" sz="9600" dirty="0">
                <a:solidFill>
                  <a:srgbClr val="C00000"/>
                </a:solidFill>
                <a:latin typeface="Futura Medium" panose="020B0602020204020303" pitchFamily="34" charset="-79"/>
                <a:cs typeface="Futura Medium" panose="020B0602020204020303" pitchFamily="34" charset="-79"/>
              </a:rPr>
              <a:t>格式</a:t>
            </a:r>
            <a:r>
              <a:rPr lang="zh-CN" altLang="en-US" sz="9600" dirty="0">
                <a:solidFill>
                  <a:srgbClr val="C00000"/>
                </a:solidFill>
                <a:latin typeface="Futura Medium" panose="020B0602020204020303" pitchFamily="34" charset="-79"/>
                <a:cs typeface="Futura Medium" panose="020B0602020204020303" pitchFamily="34" charset="-79"/>
              </a:rPr>
              <a:t>总结</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47599599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6DBF2-F248-E84E-9524-882E814C921B}"/>
              </a:ext>
            </a:extLst>
          </p:cNvPr>
          <p:cNvSpPr>
            <a:spLocks noGrp="1"/>
          </p:cNvSpPr>
          <p:nvPr>
            <p:ph type="title"/>
          </p:nvPr>
        </p:nvSpPr>
        <p:spPr/>
        <p:txBody>
          <a:bodyPr/>
          <a:lstStyle/>
          <a:p>
            <a:r>
              <a:rPr kumimoji="1" lang="en-US" altLang="zh-CN" dirty="0"/>
              <a:t>NC4HW4</a:t>
            </a:r>
            <a:r>
              <a:rPr kumimoji="1" lang="zh-CN" altLang="en-US" dirty="0"/>
              <a:t> 特点</a:t>
            </a:r>
          </a:p>
        </p:txBody>
      </p:sp>
      <p:sp>
        <p:nvSpPr>
          <p:cNvPr id="15" name="矩形 14">
            <a:extLst>
              <a:ext uri="{FF2B5EF4-FFF2-40B4-BE49-F238E27FC236}">
                <a16:creationId xmlns:a16="http://schemas.microsoft.com/office/drawing/2014/main" id="{3F06E647-5055-A34E-919B-E06C6233BAA4}"/>
              </a:ext>
            </a:extLst>
          </p:cNvPr>
          <p:cNvSpPr/>
          <p:nvPr/>
        </p:nvSpPr>
        <p:spPr bwMode="auto">
          <a:xfrm>
            <a:off x="1705893" y="1556792"/>
            <a:ext cx="1944216" cy="84027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2400" b="1" i="0" u="none" strike="noStrike" cap="none" normalizeH="0" baseline="0" dirty="0">
                <a:ln>
                  <a:noFill/>
                </a:ln>
                <a:solidFill>
                  <a:schemeClr val="bg1"/>
                </a:solidFill>
                <a:effectLst/>
                <a:latin typeface="+mj-ea"/>
                <a:ea typeface="+mj-ea"/>
              </a:rPr>
              <a:t>计算特性</a:t>
            </a:r>
          </a:p>
        </p:txBody>
      </p:sp>
      <p:sp>
        <p:nvSpPr>
          <p:cNvPr id="16" name="矩形 15">
            <a:extLst>
              <a:ext uri="{FF2B5EF4-FFF2-40B4-BE49-F238E27FC236}">
                <a16:creationId xmlns:a16="http://schemas.microsoft.com/office/drawing/2014/main" id="{0E1A9275-4D03-144B-AAE6-0ECF96A26E89}"/>
              </a:ext>
            </a:extLst>
          </p:cNvPr>
          <p:cNvSpPr/>
          <p:nvPr/>
        </p:nvSpPr>
        <p:spPr bwMode="auto">
          <a:xfrm>
            <a:off x="8258621" y="1556792"/>
            <a:ext cx="1944216" cy="84027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2400" b="1" i="0" u="none" strike="noStrike" cap="none" normalizeH="0" baseline="0" dirty="0">
                <a:ln>
                  <a:noFill/>
                </a:ln>
                <a:solidFill>
                  <a:schemeClr val="bg1"/>
                </a:solidFill>
                <a:effectLst/>
                <a:latin typeface="+mj-ea"/>
                <a:ea typeface="+mj-ea"/>
              </a:rPr>
              <a:t>硬件特性</a:t>
            </a:r>
          </a:p>
        </p:txBody>
      </p:sp>
      <p:sp>
        <p:nvSpPr>
          <p:cNvPr id="6" name="矩形 5">
            <a:extLst>
              <a:ext uri="{FF2B5EF4-FFF2-40B4-BE49-F238E27FC236}">
                <a16:creationId xmlns:a16="http://schemas.microsoft.com/office/drawing/2014/main" id="{4F619324-7C40-BF49-8C2E-050492B56881}"/>
              </a:ext>
            </a:extLst>
          </p:cNvPr>
          <p:cNvSpPr/>
          <p:nvPr/>
        </p:nvSpPr>
        <p:spPr>
          <a:xfrm>
            <a:off x="4323149" y="1776607"/>
            <a:ext cx="3262432" cy="400110"/>
          </a:xfrm>
          <a:prstGeom prst="rect">
            <a:avLst/>
          </a:prstGeom>
        </p:spPr>
        <p:txBody>
          <a:bodyPr wrap="none">
            <a:spAutoFit/>
          </a:bodyPr>
          <a:lstStyle/>
          <a:p>
            <a:pPr algn="ctr">
              <a:buClr>
                <a:srgbClr val="CC9900"/>
              </a:buClr>
            </a:pPr>
            <a:r>
              <a:rPr lang="zh-CN" altLang="en-US" sz="2000" b="1" dirty="0">
                <a:solidFill>
                  <a:srgbClr val="C00000"/>
                </a:solidFill>
                <a:latin typeface="+mj-ea"/>
                <a:ea typeface="+mj-ea"/>
              </a:rPr>
              <a:t>难点：兼顾并行与访问连续</a:t>
            </a:r>
          </a:p>
        </p:txBody>
      </p:sp>
      <p:sp>
        <p:nvSpPr>
          <p:cNvPr id="10" name="圆角矩形 9">
            <a:extLst>
              <a:ext uri="{FF2B5EF4-FFF2-40B4-BE49-F238E27FC236}">
                <a16:creationId xmlns:a16="http://schemas.microsoft.com/office/drawing/2014/main" id="{B4D9BD10-B6BC-3F45-894B-9621723D72D5}"/>
              </a:ext>
            </a:extLst>
          </p:cNvPr>
          <p:cNvSpPr/>
          <p:nvPr/>
        </p:nvSpPr>
        <p:spPr bwMode="auto">
          <a:xfrm>
            <a:off x="1273845" y="2768042"/>
            <a:ext cx="2808312" cy="648072"/>
          </a:xfrm>
          <a:prstGeom prst="roundRect">
            <a:avLst/>
          </a:prstGeom>
          <a:solidFill>
            <a:srgbClr val="6FC4F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000" b="1" i="0" u="none" strike="noStrike" cap="none" normalizeH="0" baseline="0" dirty="0">
                <a:ln>
                  <a:noFill/>
                </a:ln>
                <a:solidFill>
                  <a:schemeClr val="bg1"/>
                </a:solidFill>
                <a:effectLst/>
                <a:latin typeface="+mj-ea"/>
                <a:ea typeface="+mj-ea"/>
              </a:rPr>
              <a:t>C</a:t>
            </a:r>
            <a:r>
              <a:rPr kumimoji="0" lang="zh-CN" altLang="en-US" sz="2000" b="1" i="0" u="none" strike="noStrike" cap="none" normalizeH="0" baseline="0" dirty="0">
                <a:ln>
                  <a:noFill/>
                </a:ln>
                <a:solidFill>
                  <a:schemeClr val="bg1"/>
                </a:solidFill>
                <a:effectLst/>
                <a:latin typeface="+mj-ea"/>
                <a:ea typeface="+mj-ea"/>
              </a:rPr>
              <a:t> 方向计算可并行</a:t>
            </a:r>
          </a:p>
        </p:txBody>
      </p:sp>
      <p:sp>
        <p:nvSpPr>
          <p:cNvPr id="11" name="圆角矩形 10">
            <a:extLst>
              <a:ext uri="{FF2B5EF4-FFF2-40B4-BE49-F238E27FC236}">
                <a16:creationId xmlns:a16="http://schemas.microsoft.com/office/drawing/2014/main" id="{9FCA8EB8-A33A-5E4C-A01F-1A97512A5761}"/>
              </a:ext>
            </a:extLst>
          </p:cNvPr>
          <p:cNvSpPr/>
          <p:nvPr/>
        </p:nvSpPr>
        <p:spPr bwMode="auto">
          <a:xfrm>
            <a:off x="1273845" y="3636299"/>
            <a:ext cx="2808312" cy="648072"/>
          </a:xfrm>
          <a:prstGeom prst="roundRect">
            <a:avLst/>
          </a:prstGeom>
          <a:solidFill>
            <a:srgbClr val="6FC4F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000" b="1" i="0" u="none" strike="noStrike" cap="none" normalizeH="0" baseline="0" dirty="0">
                <a:ln>
                  <a:noFill/>
                </a:ln>
                <a:solidFill>
                  <a:schemeClr val="bg1"/>
                </a:solidFill>
                <a:effectLst/>
                <a:latin typeface="+mj-ea"/>
                <a:ea typeface="+mj-ea"/>
              </a:rPr>
              <a:t>HW</a:t>
            </a:r>
            <a:r>
              <a:rPr kumimoji="0" lang="zh-CN" altLang="en-US" sz="2000" b="1" i="0" u="none" strike="noStrike" cap="none" normalizeH="0" baseline="0" dirty="0">
                <a:ln>
                  <a:noFill/>
                </a:ln>
                <a:solidFill>
                  <a:schemeClr val="bg1"/>
                </a:solidFill>
                <a:effectLst/>
                <a:latin typeface="+mj-ea"/>
                <a:ea typeface="+mj-ea"/>
              </a:rPr>
              <a:t> 方向连续访问</a:t>
            </a:r>
          </a:p>
        </p:txBody>
      </p:sp>
      <p:sp>
        <p:nvSpPr>
          <p:cNvPr id="12" name="圆角矩形 11">
            <a:extLst>
              <a:ext uri="{FF2B5EF4-FFF2-40B4-BE49-F238E27FC236}">
                <a16:creationId xmlns:a16="http://schemas.microsoft.com/office/drawing/2014/main" id="{4ED484D5-25B0-CE41-BF8F-45692A0A4CE7}"/>
              </a:ext>
            </a:extLst>
          </p:cNvPr>
          <p:cNvSpPr/>
          <p:nvPr/>
        </p:nvSpPr>
        <p:spPr bwMode="auto">
          <a:xfrm>
            <a:off x="7826573" y="2768042"/>
            <a:ext cx="2808312" cy="648072"/>
          </a:xfrm>
          <a:prstGeom prst="roundRect">
            <a:avLst/>
          </a:prstGeom>
          <a:solidFill>
            <a:srgbClr val="6FC4F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000" b="1" i="0" u="none" strike="noStrike" cap="none" normalizeH="0" baseline="0" dirty="0">
                <a:ln>
                  <a:noFill/>
                </a:ln>
                <a:solidFill>
                  <a:schemeClr val="bg1"/>
                </a:solidFill>
                <a:effectLst/>
                <a:latin typeface="+mj-ea"/>
                <a:ea typeface="+mj-ea"/>
              </a:rPr>
              <a:t>SIMD</a:t>
            </a:r>
            <a:r>
              <a:rPr lang="zh-CN" altLang="en-US" sz="2000" b="1" dirty="0">
                <a:solidFill>
                  <a:schemeClr val="bg1"/>
                </a:solidFill>
                <a:latin typeface="+mj-ea"/>
                <a:ea typeface="+mj-ea"/>
              </a:rPr>
              <a:t> 并行计算</a:t>
            </a:r>
            <a:endParaRPr kumimoji="0" lang="zh-CN" altLang="en-US" sz="2000" b="1" i="0" u="none" strike="noStrike" cap="none" normalizeH="0" baseline="0" dirty="0">
              <a:ln>
                <a:noFill/>
              </a:ln>
              <a:solidFill>
                <a:schemeClr val="bg1"/>
              </a:solidFill>
              <a:effectLst/>
              <a:latin typeface="+mj-ea"/>
              <a:ea typeface="+mj-ea"/>
            </a:endParaRPr>
          </a:p>
        </p:txBody>
      </p:sp>
      <p:pic>
        <p:nvPicPr>
          <p:cNvPr id="7" name="图片 6">
            <a:extLst>
              <a:ext uri="{FF2B5EF4-FFF2-40B4-BE49-F238E27FC236}">
                <a16:creationId xmlns:a16="http://schemas.microsoft.com/office/drawing/2014/main" id="{35E833D2-5C91-244A-90AF-F2A4FBECF3A0}"/>
              </a:ext>
            </a:extLst>
          </p:cNvPr>
          <p:cNvPicPr>
            <a:picLocks noChangeAspect="1"/>
          </p:cNvPicPr>
          <p:nvPr/>
        </p:nvPicPr>
        <p:blipFill>
          <a:blip r:embed="rId2"/>
          <a:stretch>
            <a:fillRect/>
          </a:stretch>
        </p:blipFill>
        <p:spPr>
          <a:xfrm>
            <a:off x="6818461" y="3814243"/>
            <a:ext cx="4471033" cy="1868253"/>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BB5AAA-2608-874F-A2DD-A1DC44877461}"/>
                  </a:ext>
                </a:extLst>
              </p:cNvPr>
              <p:cNvSpPr txBox="1"/>
              <p:nvPr/>
            </p:nvSpPr>
            <p:spPr>
              <a:xfrm>
                <a:off x="193725" y="4730921"/>
                <a:ext cx="5780365" cy="820225"/>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𝐴𝑣𝑔𝑃𝑜𝑜𝑙</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𝑗</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𝑙</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𝑝</m:t>
                              </m:r>
                            </m:e>
                            <m:sub>
                              <m:r>
                                <a:rPr kumimoji="1" lang="en-US" altLang="zh-CN" b="0" i="1" smtClean="0">
                                  <a:latin typeface="Cambria Math" panose="02040503050406030204" pitchFamily="18" charset="0"/>
                                </a:rPr>
                                <m:t>𝑤</m:t>
                              </m:r>
                            </m:sub>
                          </m:sSub>
                        </m:den>
                      </m:f>
                      <m:f>
                        <m:fPr>
                          <m:ctrlPr>
                            <a:rPr kumimoji="1" lang="en-US" altLang="zh-CN" i="1">
                              <a:latin typeface="Cambria Math" panose="02040503050406030204" pitchFamily="18" charset="0"/>
                            </a:rPr>
                          </m:ctrlPr>
                        </m:fPr>
                        <m:num>
                          <m:r>
                            <a:rPr kumimoji="1" lang="en-US" altLang="zh-CN" b="0" i="1" smtClean="0">
                              <a:latin typeface="Cambria Math" panose="02040503050406030204" pitchFamily="18" charset="0"/>
                            </a:rPr>
                            <m:t>1</m:t>
                          </m:r>
                        </m:num>
                        <m:den>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b="0" i="1" smtClean="0">
                                  <a:latin typeface="Cambria Math" panose="02040503050406030204" pitchFamily="18" charset="0"/>
                                </a:rPr>
                                <m:t>h</m:t>
                              </m:r>
                            </m:sub>
                          </m:sSub>
                        </m:den>
                      </m:f>
                      <m:nary>
                        <m:naryPr>
                          <m:chr m:val="∑"/>
                          <m:ctrlPr>
                            <a:rPr kumimoji="1" lang="en-US" altLang="zh-CN" i="1" smtClean="0">
                              <a:latin typeface="Cambria Math" panose="02040503050406030204" pitchFamily="18" charset="0"/>
                            </a:rPr>
                          </m:ctrlPr>
                        </m:naryPr>
                        <m:sub>
                          <m:sSub>
                            <m:sSubPr>
                              <m:ctrlPr>
                                <a:rPr kumimoji="1" lang="en-US" altLang="zh-CN" i="1" smtClean="0">
                                  <a:latin typeface="Cambria Math" panose="02040503050406030204" pitchFamily="18" charset="0"/>
                                </a:rPr>
                              </m:ctrlPr>
                            </m:sSubPr>
                            <m:e>
                              <m:r>
                                <m:rPr>
                                  <m:brk m:alnAt="23"/>
                                </m:rPr>
                                <a:rPr kumimoji="1" lang="en-US" altLang="zh-CN" i="1">
                                  <a:latin typeface="Cambria Math" panose="02040503050406030204" pitchFamily="18" charset="0"/>
                                </a:rPr>
                                <m:t>𝑝</m:t>
                              </m:r>
                            </m:e>
                            <m:sub>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=0</m:t>
                              </m:r>
                            </m:sub>
                          </m:sSub>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𝑤</m:t>
                              </m:r>
                            </m:sub>
                          </m:sSub>
                        </m:sup>
                        <m:e>
                          <m:nary>
                            <m:naryPr>
                              <m:chr m:val="∑"/>
                              <m:ctrlPr>
                                <a:rPr kumimoji="1" lang="en-US" altLang="zh-CN" i="1" smtClean="0">
                                  <a:latin typeface="Cambria Math" panose="02040503050406030204" pitchFamily="18" charset="0"/>
                                </a:rPr>
                              </m:ctrlPr>
                            </m:naryPr>
                            <m:sub>
                              <m:sSub>
                                <m:sSubPr>
                                  <m:ctrlPr>
                                    <a:rPr kumimoji="1" lang="en-US" altLang="zh-CN" i="1">
                                      <a:latin typeface="Cambria Math" panose="02040503050406030204" pitchFamily="18" charset="0"/>
                                    </a:rPr>
                                  </m:ctrlPr>
                                </m:sSubPr>
                                <m:e>
                                  <m:r>
                                    <m:rPr>
                                      <m:brk m:alnAt="23"/>
                                    </m:rPr>
                                    <a:rPr kumimoji="1" lang="en-US" altLang="zh-CN" i="1">
                                      <a:latin typeface="Cambria Math" panose="02040503050406030204" pitchFamily="18" charset="0"/>
                                    </a:rPr>
                                    <m:t>𝑝</m:t>
                                  </m:r>
                                </m:e>
                                <m:sub>
                                  <m:r>
                                    <a:rPr kumimoji="1" lang="en-US" altLang="zh-CN" b="0" i="1" smtClean="0">
                                      <a:latin typeface="Cambria Math" panose="02040503050406030204" pitchFamily="18" charset="0"/>
                                    </a:rPr>
                                    <m:t>𝑗</m:t>
                                  </m:r>
                                  <m:r>
                                    <a:rPr kumimoji="1" lang="en-US" altLang="zh-CN" i="1">
                                      <a:latin typeface="Cambria Math" panose="02040503050406030204" pitchFamily="18" charset="0"/>
                                    </a:rPr>
                                    <m:t>=0</m:t>
                                  </m:r>
                                </m:sub>
                              </m:sSub>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b="0" i="1" smtClean="0">
                                      <a:latin typeface="Cambria Math" panose="02040503050406030204" pitchFamily="18" charset="0"/>
                                    </a:rPr>
                                    <m:t>h</m:t>
                                  </m:r>
                                </m:sub>
                              </m:sSub>
                            </m:sup>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𝑗</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𝑠</m:t>
                                  </m:r>
                                </m:e>
                                <m:sub>
                                  <m:r>
                                    <a:rPr kumimoji="1" lang="en-US" altLang="zh-CN" b="0" i="1" smtClean="0">
                                      <a:latin typeface="Cambria Math" panose="02040503050406030204" pitchFamily="18" charset="0"/>
                                    </a:rPr>
                                    <m:t>h</m:t>
                                  </m:r>
                                </m:sub>
                              </m:sSub>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𝑠</m:t>
                                  </m:r>
                                </m:e>
                                <m:sub>
                                  <m:r>
                                    <a:rPr kumimoji="1" lang="en-US" altLang="zh-CN" b="0" i="1" smtClean="0">
                                      <a:latin typeface="Cambria Math" panose="02040503050406030204" pitchFamily="18" charset="0"/>
                                    </a:rPr>
                                    <m:t>𝑤</m:t>
                                  </m:r>
                                </m:sub>
                              </m:sSub>
                              <m:r>
                                <a:rPr kumimoji="1" lang="en-US" altLang="zh-CN" b="0" i="1" smtClean="0">
                                  <a:latin typeface="Cambria Math" panose="02040503050406030204" pitchFamily="18" charset="0"/>
                                </a:rPr>
                                <m:t>𝑙</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b="0" i="1" smtClean="0">
                                      <a:latin typeface="Cambria Math" panose="02040503050406030204" pitchFamily="18" charset="0"/>
                                    </a:rPr>
                                    <m:t>𝑗</m:t>
                                  </m:r>
                                </m:sub>
                              </m:sSub>
                              <m:r>
                                <a:rPr kumimoji="1" lang="en-US" altLang="zh-CN" b="0" i="1" smtClean="0">
                                  <a:latin typeface="Cambria Math" panose="02040503050406030204" pitchFamily="18" charset="0"/>
                                </a:rPr>
                                <m:t>)</m:t>
                              </m:r>
                            </m:e>
                          </m:nary>
                        </m:e>
                      </m:nary>
                    </m:oMath>
                  </m:oMathPara>
                </a14:m>
                <a:endParaRPr kumimoji="1" lang="zh-CN" altLang="en-US" b="0" dirty="0" err="1">
                  <a:latin typeface="+mn-lt"/>
                </a:endParaRPr>
              </a:p>
            </p:txBody>
          </p:sp>
        </mc:Choice>
        <mc:Fallback xmlns="">
          <p:sp>
            <p:nvSpPr>
              <p:cNvPr id="8" name="文本框 7">
                <a:extLst>
                  <a:ext uri="{FF2B5EF4-FFF2-40B4-BE49-F238E27FC236}">
                    <a16:creationId xmlns:a16="http://schemas.microsoft.com/office/drawing/2014/main" id="{38BB5AAA-2608-874F-A2DD-A1DC44877461}"/>
                  </a:ext>
                </a:extLst>
              </p:cNvPr>
              <p:cNvSpPr txBox="1">
                <a:spLocks noRot="1" noChangeAspect="1" noMove="1" noResize="1" noEditPoints="1" noAdjustHandles="1" noChangeArrowheads="1" noChangeShapeType="1" noTextEdit="1"/>
              </p:cNvSpPr>
              <p:nvPr/>
            </p:nvSpPr>
            <p:spPr>
              <a:xfrm>
                <a:off x="193725" y="4730921"/>
                <a:ext cx="5780365" cy="820225"/>
              </a:xfrm>
              <a:prstGeom prst="rect">
                <a:avLst/>
              </a:prstGeom>
              <a:blipFill>
                <a:blip r:embed="rId3"/>
                <a:stretch>
                  <a:fillRect l="-658" t="-109231" r="-877" b="-156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936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7EB66-6D15-7747-8928-69DD6F9B1ACC}"/>
              </a:ext>
            </a:extLst>
          </p:cNvPr>
          <p:cNvSpPr>
            <a:spLocks noGrp="1"/>
          </p:cNvSpPr>
          <p:nvPr>
            <p:ph type="title"/>
          </p:nvPr>
        </p:nvSpPr>
        <p:spPr/>
        <p:txBody>
          <a:bodyPr/>
          <a:lstStyle/>
          <a:p>
            <a:r>
              <a:rPr lang="en-US" altLang="zh-CN" dirty="0"/>
              <a:t>nc4hw4</a:t>
            </a:r>
            <a:r>
              <a:rPr lang="zh-CN" altLang="en-US" dirty="0"/>
              <a:t> 提升卷积推理性能</a:t>
            </a:r>
          </a:p>
        </p:txBody>
      </p:sp>
      <p:sp>
        <p:nvSpPr>
          <p:cNvPr id="8" name="内容占位符 7">
            <a:extLst>
              <a:ext uri="{FF2B5EF4-FFF2-40B4-BE49-F238E27FC236}">
                <a16:creationId xmlns:a16="http://schemas.microsoft.com/office/drawing/2014/main" id="{58C1C964-6CC0-4A40-AE7A-0F205505AE09}"/>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nc4hw4</a:t>
            </a:r>
            <a:r>
              <a:rPr lang="zh-CN" altLang="en-US" dirty="0">
                <a:latin typeface="Gill Sans MT" panose="020B0502020104020203" pitchFamily="34" charset="0"/>
              </a:rPr>
              <a:t> 是为了配合 </a:t>
            </a:r>
            <a:r>
              <a:rPr lang="en-US" altLang="zh-CN" dirty="0">
                <a:latin typeface="Gill Sans MT" panose="020B0502020104020203" pitchFamily="34" charset="0"/>
              </a:rPr>
              <a:t>Vector</a:t>
            </a:r>
            <a:r>
              <a:rPr lang="zh-CN" altLang="en-US" dirty="0">
                <a:latin typeface="Gill Sans MT" panose="020B0502020104020203" pitchFamily="34" charset="0"/>
              </a:rPr>
              <a:t> 操作，如对 </a:t>
            </a:r>
            <a:r>
              <a:rPr lang="en-US" altLang="zh-CN" dirty="0">
                <a:latin typeface="Gill Sans MT" panose="020B0502020104020203" pitchFamily="34" charset="0"/>
              </a:rPr>
              <a:t>Vector</a:t>
            </a:r>
            <a:r>
              <a:rPr lang="zh-CN" altLang="en-US" dirty="0">
                <a:latin typeface="Gill Sans MT" panose="020B0502020104020203" pitchFamily="34" charset="0"/>
              </a:rPr>
              <a:t> 的读写</a:t>
            </a:r>
            <a:r>
              <a:rPr lang="en-US" altLang="zh-CN" dirty="0">
                <a:latin typeface="Gill Sans MT" panose="020B0502020104020203" pitchFamily="34" charset="0"/>
              </a:rPr>
              <a:t>/</a:t>
            </a:r>
            <a:r>
              <a:rPr lang="zh-CN" altLang="en-US" dirty="0">
                <a:latin typeface="Gill Sans MT" panose="020B0502020104020203" pitchFamily="34" charset="0"/>
              </a:rPr>
              <a:t>乘累加，在</a:t>
            </a:r>
            <a:r>
              <a:rPr lang="en-US" altLang="zh-CN" dirty="0">
                <a:latin typeface="Gill Sans MT" panose="020B0502020104020203" pitchFamily="34" charset="0"/>
              </a:rPr>
              <a:t>arm</a:t>
            </a:r>
            <a:r>
              <a:rPr lang="zh-CN" altLang="en-US" dirty="0">
                <a:latin typeface="Gill Sans MT" panose="020B0502020104020203" pitchFamily="34" charset="0"/>
              </a:rPr>
              <a:t>上可以利用 </a:t>
            </a:r>
            <a:r>
              <a:rPr lang="en-US" altLang="zh-CN" dirty="0">
                <a:latin typeface="Gill Sans MT" panose="020B0502020104020203" pitchFamily="34" charset="0"/>
              </a:rPr>
              <a:t>neon</a:t>
            </a:r>
            <a:r>
              <a:rPr lang="zh-CN" altLang="en-US" dirty="0">
                <a:latin typeface="Gill Sans MT" panose="020B0502020104020203" pitchFamily="34" charset="0"/>
              </a:rPr>
              <a:t>指令。由于在进行 </a:t>
            </a:r>
            <a:r>
              <a:rPr lang="en-US" altLang="zh-CN" dirty="0">
                <a:latin typeface="Gill Sans MT" panose="020B0502020104020203" pitchFamily="34" charset="0"/>
              </a:rPr>
              <a:t>HW</a:t>
            </a:r>
            <a:r>
              <a:rPr lang="zh-CN" altLang="en-US" dirty="0">
                <a:latin typeface="Gill Sans MT" panose="020B0502020104020203" pitchFamily="34" charset="0"/>
              </a:rPr>
              <a:t> 维度上 </a:t>
            </a:r>
            <a:r>
              <a:rPr lang="en-US" altLang="zh-CN" dirty="0">
                <a:latin typeface="Gill Sans MT" panose="020B0502020104020203" pitchFamily="34" charset="0"/>
              </a:rPr>
              <a:t>GEMM</a:t>
            </a:r>
            <a:r>
              <a:rPr lang="zh-CN" altLang="en-US" dirty="0">
                <a:latin typeface="Gill Sans MT" panose="020B0502020104020203" pitchFamily="34" charset="0"/>
              </a:rPr>
              <a:t> 计算时，不同 </a:t>
            </a:r>
            <a:r>
              <a:rPr lang="en-US" altLang="zh-CN" dirty="0">
                <a:latin typeface="Gill Sans MT" panose="020B0502020104020203" pitchFamily="34" charset="0"/>
              </a:rPr>
              <a:t>Channel</a:t>
            </a:r>
            <a:r>
              <a:rPr lang="zh-CN" altLang="en-US" dirty="0">
                <a:latin typeface="Gill Sans MT" panose="020B0502020104020203" pitchFamily="34" charset="0"/>
              </a:rPr>
              <a:t> 维度之间是互不影响，正适合作为</a:t>
            </a:r>
            <a:r>
              <a:rPr lang="en-US" altLang="zh-CN" dirty="0">
                <a:latin typeface="Gill Sans MT" panose="020B0502020104020203" pitchFamily="34" charset="0"/>
              </a:rPr>
              <a:t>Vector</a:t>
            </a:r>
            <a:r>
              <a:rPr lang="zh-CN" altLang="en-US" dirty="0">
                <a:latin typeface="Gill Sans MT" panose="020B0502020104020203" pitchFamily="34" charset="0"/>
              </a:rPr>
              <a:t> 操作的不同元素。</a:t>
            </a:r>
            <a:r>
              <a:rPr lang="en-US" altLang="zh-CN" dirty="0">
                <a:latin typeface="Gill Sans MT" panose="020B0502020104020203" pitchFamily="34" charset="0"/>
              </a:rPr>
              <a:t>nc4hw4</a:t>
            </a:r>
            <a:r>
              <a:rPr lang="zh-CN" altLang="en-US" dirty="0">
                <a:latin typeface="Gill Sans MT" panose="020B0502020104020203" pitchFamily="34" charset="0"/>
              </a:rPr>
              <a:t> 排布配合 </a:t>
            </a:r>
            <a:r>
              <a:rPr lang="en-US" altLang="zh-CN" dirty="0">
                <a:latin typeface="Gill Sans MT" panose="020B0502020104020203" pitchFamily="34" charset="0"/>
              </a:rPr>
              <a:t>neon</a:t>
            </a:r>
            <a:r>
              <a:rPr lang="zh-CN" altLang="en-US" dirty="0">
                <a:latin typeface="Gill Sans MT" panose="020B0502020104020203" pitchFamily="34" charset="0"/>
              </a:rPr>
              <a:t> 指令加速 </a:t>
            </a:r>
            <a:r>
              <a:rPr lang="en-US" altLang="zh-CN" dirty="0">
                <a:latin typeface="Gill Sans MT" panose="020B0502020104020203" pitchFamily="34" charset="0"/>
              </a:rPr>
              <a:t>im2col+gemm</a:t>
            </a:r>
            <a:r>
              <a:rPr lang="zh-CN" altLang="en-US" dirty="0">
                <a:latin typeface="Gill Sans MT" panose="020B0502020104020203" pitchFamily="34" charset="0"/>
              </a:rPr>
              <a:t> 卷积推理的具体过程如下：</a:t>
            </a:r>
            <a:endParaRPr lang="en-US" altLang="zh-CN" dirty="0">
              <a:latin typeface="Gill Sans MT" panose="020B0502020104020203" pitchFamily="34" charset="0"/>
            </a:endParaRPr>
          </a:p>
          <a:p>
            <a:pPr>
              <a:lnSpc>
                <a:spcPct val="150000"/>
              </a:lnSpc>
            </a:pPr>
            <a:r>
              <a:rPr lang="zh-CN" altLang="en-US" b="1" dirty="0">
                <a:latin typeface="Gill Sans MT" panose="020B0502020104020203" pitchFamily="34" charset="0"/>
              </a:rPr>
              <a:t>深度学习的</a:t>
            </a:r>
            <a:r>
              <a:rPr lang="en-US" altLang="zh-CN" b="1" dirty="0">
                <a:latin typeface="Gill Sans MT" panose="020B0502020104020203" pitchFamily="34" charset="0"/>
              </a:rPr>
              <a:t>CV</a:t>
            </a:r>
            <a:r>
              <a:rPr lang="zh-CN" altLang="en-US" b="1" dirty="0">
                <a:latin typeface="Gill Sans MT" panose="020B0502020104020203" pitchFamily="34" charset="0"/>
              </a:rPr>
              <a:t>算子往往具有如下计算特性，在</a:t>
            </a:r>
            <a:r>
              <a:rPr lang="en-US" altLang="zh-CN" b="1" dirty="0">
                <a:latin typeface="Gill Sans MT" panose="020B0502020104020203" pitchFamily="34" charset="0"/>
              </a:rPr>
              <a:t>C</a:t>
            </a:r>
            <a:r>
              <a:rPr lang="zh-CN" altLang="en-US" b="1" dirty="0">
                <a:latin typeface="Gill Sans MT" panose="020B0502020104020203" pitchFamily="34" charset="0"/>
              </a:rPr>
              <a:t>方向上计算可并行，但需要读取</a:t>
            </a:r>
            <a:r>
              <a:rPr lang="en-US" altLang="zh-CN" b="1" dirty="0">
                <a:latin typeface="Gill Sans MT" panose="020B0502020104020203" pitchFamily="34" charset="0"/>
              </a:rPr>
              <a:t>HW</a:t>
            </a:r>
            <a:r>
              <a:rPr lang="zh-CN" altLang="en-US" b="1" dirty="0">
                <a:latin typeface="Gill Sans MT" panose="020B0502020104020203" pitchFamily="34" charset="0"/>
              </a:rPr>
              <a:t>方向相邻数据。为了充分利用 </a:t>
            </a:r>
            <a:r>
              <a:rPr lang="en-US" altLang="zh-CN" b="1" dirty="0">
                <a:latin typeface="Gill Sans MT" panose="020B0502020104020203" pitchFamily="34" charset="0"/>
              </a:rPr>
              <a:t>SIMD </a:t>
            </a:r>
            <a:r>
              <a:rPr lang="zh-CN" altLang="en-US" b="1" dirty="0">
                <a:latin typeface="Gill Sans MT" panose="020B0502020104020203" pitchFamily="34" charset="0"/>
              </a:rPr>
              <a:t>加速能力，</a:t>
            </a:r>
            <a:r>
              <a:rPr lang="en-US" altLang="zh-CN" b="1" dirty="0">
                <a:latin typeface="Gill Sans MT" panose="020B0502020104020203" pitchFamily="34" charset="0"/>
              </a:rPr>
              <a:t>NC4HW4 </a:t>
            </a:r>
            <a:r>
              <a:rPr lang="zh-CN" altLang="en-US" b="1" dirty="0">
                <a:latin typeface="Gill Sans MT" panose="020B0502020104020203" pitchFamily="34" charset="0"/>
              </a:rPr>
              <a:t>布局可以兼顾 </a:t>
            </a:r>
            <a:r>
              <a:rPr lang="en-US" altLang="zh-CN" b="1" dirty="0">
                <a:latin typeface="Gill Sans MT" panose="020B0502020104020203" pitchFamily="34" charset="0"/>
              </a:rPr>
              <a:t>SIMD </a:t>
            </a:r>
            <a:r>
              <a:rPr lang="zh-CN" altLang="en-US" b="1" dirty="0">
                <a:latin typeface="Gill Sans MT" panose="020B0502020104020203" pitchFamily="34" charset="0"/>
              </a:rPr>
              <a:t>使用和内存访问连续的需求。</a:t>
            </a:r>
            <a:br>
              <a:rPr lang="zh-CN" altLang="en-US" dirty="0"/>
            </a:br>
            <a:endParaRPr lang="zh-CN" altLang="en-US" dirty="0"/>
          </a:p>
          <a:p>
            <a:endParaRPr lang="zh-CN" altLang="en-US" dirty="0"/>
          </a:p>
        </p:txBody>
      </p:sp>
    </p:spTree>
    <p:extLst>
      <p:ext uri="{BB962C8B-B14F-4D97-AF65-F5344CB8AC3E}">
        <p14:creationId xmlns:p14="http://schemas.microsoft.com/office/powerpoint/2010/main" val="1204376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6DBF2-F248-E84E-9524-882E814C921B}"/>
              </a:ext>
            </a:extLst>
          </p:cNvPr>
          <p:cNvSpPr>
            <a:spLocks noGrp="1"/>
          </p:cNvSpPr>
          <p:nvPr>
            <p:ph type="title"/>
          </p:nvPr>
        </p:nvSpPr>
        <p:spPr/>
        <p:txBody>
          <a:bodyPr/>
          <a:lstStyle/>
          <a:p>
            <a:r>
              <a:rPr kumimoji="1" lang="zh-CN" altLang="en-US" dirty="0"/>
              <a:t>对计算图的要求</a:t>
            </a:r>
          </a:p>
        </p:txBody>
      </p:sp>
      <p:sp>
        <p:nvSpPr>
          <p:cNvPr id="3" name="内容占位符 2">
            <a:extLst>
              <a:ext uri="{FF2B5EF4-FFF2-40B4-BE49-F238E27FC236}">
                <a16:creationId xmlns:a16="http://schemas.microsoft.com/office/drawing/2014/main" id="{5A572956-12F0-FA49-8A34-11C67E20D1BD}"/>
              </a:ext>
            </a:extLst>
          </p:cNvPr>
          <p:cNvSpPr>
            <a:spLocks noGrp="1"/>
          </p:cNvSpPr>
          <p:nvPr>
            <p:ph sz="half" idx="1"/>
          </p:nvPr>
        </p:nvSpPr>
        <p:spPr>
          <a:xfrm>
            <a:off x="623636" y="1484784"/>
            <a:ext cx="10875346" cy="1069352"/>
          </a:xfrm>
        </p:spPr>
        <p:txBody>
          <a:bodyPr/>
          <a:lstStyle/>
          <a:p>
            <a:pPr>
              <a:lnSpc>
                <a:spcPct val="150000"/>
              </a:lnSpc>
            </a:pPr>
            <a:r>
              <a:rPr kumimoji="1" lang="zh-CN" altLang="en-US" dirty="0">
                <a:latin typeface="Gill Sans MT" panose="020B0502020104020203" pitchFamily="34" charset="0"/>
              </a:rPr>
              <a:t>不同数据格式（</a:t>
            </a:r>
            <a:r>
              <a:rPr kumimoji="1" lang="en-US" altLang="zh-CN" dirty="0">
                <a:latin typeface="Gill Sans MT" panose="020B0502020104020203" pitchFamily="34" charset="0"/>
              </a:rPr>
              <a:t>NCHW</a:t>
            </a:r>
            <a:r>
              <a:rPr kumimoji="1" lang="zh-CN" altLang="en-US" dirty="0">
                <a:latin typeface="Gill Sans MT" panose="020B0502020104020203" pitchFamily="34" charset="0"/>
              </a:rPr>
              <a:t>、</a:t>
            </a:r>
            <a:r>
              <a:rPr kumimoji="1" lang="en-US" altLang="zh-CN" dirty="0">
                <a:latin typeface="Gill Sans MT" panose="020B0502020104020203" pitchFamily="34" charset="0"/>
              </a:rPr>
              <a:t>NHWC</a:t>
            </a:r>
            <a:r>
              <a:rPr kumimoji="1" lang="zh-CN" altLang="en-US" dirty="0">
                <a:latin typeface="Gill Sans MT" panose="020B0502020104020203" pitchFamily="34" charset="0"/>
              </a:rPr>
              <a:t>）在不同 </a:t>
            </a:r>
            <a:r>
              <a:rPr kumimoji="1" lang="en-US" altLang="zh-CN" dirty="0">
                <a:latin typeface="Gill Sans MT" panose="020B0502020104020203" pitchFamily="34" charset="0"/>
              </a:rPr>
              <a:t>Kernel</a:t>
            </a:r>
            <a:r>
              <a:rPr kumimoji="1" lang="zh-CN" altLang="en-US" dirty="0">
                <a:latin typeface="Gill Sans MT" panose="020B0502020104020203" pitchFamily="34" charset="0"/>
              </a:rPr>
              <a:t> 计算的时候是会带来效率提升，但是也有代价：需要额外进行内存排布的转换，除非整个网络所有 </a:t>
            </a:r>
            <a:r>
              <a:rPr kumimoji="1" lang="en-US" altLang="zh-CN" dirty="0">
                <a:latin typeface="Gill Sans MT" panose="020B0502020104020203" pitchFamily="34" charset="0"/>
              </a:rPr>
              <a:t>Op</a:t>
            </a:r>
            <a:r>
              <a:rPr kumimoji="1" lang="zh-CN" altLang="en-US" dirty="0">
                <a:latin typeface="Gill Sans MT" panose="020B0502020104020203" pitchFamily="34" charset="0"/>
              </a:rPr>
              <a:t> 推理实现都是以相同数据排布。</a:t>
            </a:r>
            <a:endParaRPr kumimoji="1" lang="en-US" altLang="zh-CN" dirty="0">
              <a:latin typeface="Gill Sans MT" panose="020B0502020104020203" pitchFamily="34" charset="0"/>
            </a:endParaRPr>
          </a:p>
        </p:txBody>
      </p:sp>
    </p:spTree>
    <p:extLst>
      <p:ext uri="{BB962C8B-B14F-4D97-AF65-F5344CB8AC3E}">
        <p14:creationId xmlns:p14="http://schemas.microsoft.com/office/powerpoint/2010/main" val="154966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6DBF2-F248-E84E-9524-882E814C921B}"/>
              </a:ext>
            </a:extLst>
          </p:cNvPr>
          <p:cNvSpPr>
            <a:spLocks noGrp="1"/>
          </p:cNvSpPr>
          <p:nvPr>
            <p:ph type="title"/>
          </p:nvPr>
        </p:nvSpPr>
        <p:spPr/>
        <p:txBody>
          <a:bodyPr/>
          <a:lstStyle/>
          <a:p>
            <a:r>
              <a:rPr kumimoji="1" lang="zh-CN" altLang="en-US" dirty="0"/>
              <a:t>对计算图的要求</a:t>
            </a:r>
          </a:p>
        </p:txBody>
      </p:sp>
      <p:pic>
        <p:nvPicPr>
          <p:cNvPr id="9" name="图片 8">
            <a:extLst>
              <a:ext uri="{FF2B5EF4-FFF2-40B4-BE49-F238E27FC236}">
                <a16:creationId xmlns:a16="http://schemas.microsoft.com/office/drawing/2014/main" id="{DF3BB92C-CC9D-7F47-9CED-B3C7CDAF27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01837" y="2081656"/>
            <a:ext cx="3456384" cy="4039516"/>
          </a:xfrm>
          <a:prstGeom prst="rect">
            <a:avLst/>
          </a:prstGeom>
        </p:spPr>
      </p:pic>
      <p:pic>
        <p:nvPicPr>
          <p:cNvPr id="11" name="图片 10">
            <a:extLst>
              <a:ext uri="{FF2B5EF4-FFF2-40B4-BE49-F238E27FC236}">
                <a16:creationId xmlns:a16="http://schemas.microsoft.com/office/drawing/2014/main" id="{F456E440-33A4-EE48-A2A2-AD09CCF18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18461" y="2096358"/>
            <a:ext cx="4357588" cy="4039516"/>
          </a:xfrm>
          <a:prstGeom prst="rect">
            <a:avLst/>
          </a:prstGeom>
        </p:spPr>
      </p:pic>
      <p:sp>
        <p:nvSpPr>
          <p:cNvPr id="12" name="矩形 11">
            <a:extLst>
              <a:ext uri="{FF2B5EF4-FFF2-40B4-BE49-F238E27FC236}">
                <a16:creationId xmlns:a16="http://schemas.microsoft.com/office/drawing/2014/main" id="{B4BC1029-2FCD-F548-856F-364630F46545}"/>
              </a:ext>
            </a:extLst>
          </p:cNvPr>
          <p:cNvSpPr/>
          <p:nvPr/>
        </p:nvSpPr>
        <p:spPr>
          <a:xfrm>
            <a:off x="2068254" y="1492918"/>
            <a:ext cx="1723549" cy="461665"/>
          </a:xfrm>
          <a:prstGeom prst="rect">
            <a:avLst/>
          </a:prstGeom>
          <a:solidFill>
            <a:srgbClr val="FFC000"/>
          </a:solidFill>
        </p:spPr>
        <p:txBody>
          <a:bodyPr wrap="none">
            <a:spAutoFit/>
          </a:bodyPr>
          <a:lstStyle/>
          <a:p>
            <a:r>
              <a:rPr kumimoji="1" lang="zh-CN" altLang="en-US" sz="2400" b="1" dirty="0">
                <a:solidFill>
                  <a:schemeClr val="bg1"/>
                </a:solidFill>
                <a:latin typeface="Microsoft YaHei" panose="020B0503020204020204" pitchFamily="34" charset="-122"/>
                <a:ea typeface="Microsoft YaHei" panose="020B0503020204020204" pitchFamily="34" charset="-122"/>
              </a:rPr>
              <a:t>正常计算图</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3FBB04EE-08A7-2C42-967E-25A8A2BD85D4}"/>
              </a:ext>
            </a:extLst>
          </p:cNvPr>
          <p:cNvSpPr/>
          <p:nvPr/>
        </p:nvSpPr>
        <p:spPr>
          <a:xfrm>
            <a:off x="7854344" y="1492919"/>
            <a:ext cx="1723549" cy="461665"/>
          </a:xfrm>
          <a:prstGeom prst="rect">
            <a:avLst/>
          </a:prstGeom>
          <a:solidFill>
            <a:srgbClr val="FFC000"/>
          </a:solidFill>
        </p:spPr>
        <p:txBody>
          <a:bodyPr wrap="none">
            <a:spAutoFit/>
          </a:bodyPr>
          <a:lstStyle/>
          <a:p>
            <a:r>
              <a:rPr kumimoji="1" lang="zh-CN" altLang="en-US" sz="2400" b="1" dirty="0">
                <a:solidFill>
                  <a:schemeClr val="bg1"/>
                </a:solidFill>
                <a:latin typeface="Microsoft YaHei" panose="020B0503020204020204" pitchFamily="34" charset="-122"/>
                <a:ea typeface="Microsoft YaHei" panose="020B0503020204020204" pitchFamily="34" charset="-122"/>
              </a:rPr>
              <a:t>目标计算图</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cxnSp>
        <p:nvCxnSpPr>
          <p:cNvPr id="7" name="直线连接符 6">
            <a:extLst>
              <a:ext uri="{FF2B5EF4-FFF2-40B4-BE49-F238E27FC236}">
                <a16:creationId xmlns:a16="http://schemas.microsoft.com/office/drawing/2014/main" id="{3464BE38-246C-9E49-9140-CFD7D1D08AEC}"/>
              </a:ext>
            </a:extLst>
          </p:cNvPr>
          <p:cNvCxnSpPr>
            <a:cxnSpLocks/>
          </p:cNvCxnSpPr>
          <p:nvPr/>
        </p:nvCxnSpPr>
        <p:spPr bwMode="auto">
          <a:xfrm>
            <a:off x="5882357" y="1556792"/>
            <a:ext cx="0" cy="4685512"/>
          </a:xfrm>
          <a:prstGeom prst="line">
            <a:avLst/>
          </a:prstGeom>
          <a:noFill/>
          <a:ln w="38100" cap="flat" cmpd="sng" algn="ctr">
            <a:solidFill>
              <a:schemeClr val="bg1">
                <a:lumMod val="75000"/>
              </a:schemeClr>
            </a:solidFill>
            <a:prstDash val="sysDash"/>
            <a:round/>
            <a:headEnd type="none" w="med" len="med"/>
            <a:tailEnd type="none" w="med" len="med"/>
          </a:ln>
          <a:effectLst/>
        </p:spPr>
      </p:cxnSp>
    </p:spTree>
    <p:extLst>
      <p:ext uri="{BB962C8B-B14F-4D97-AF65-F5344CB8AC3E}">
        <p14:creationId xmlns:p14="http://schemas.microsoft.com/office/powerpoint/2010/main" val="3347385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6DBF2-F248-E84E-9524-882E814C921B}"/>
              </a:ext>
            </a:extLst>
          </p:cNvPr>
          <p:cNvSpPr>
            <a:spLocks noGrp="1"/>
          </p:cNvSpPr>
          <p:nvPr>
            <p:ph type="title"/>
          </p:nvPr>
        </p:nvSpPr>
        <p:spPr/>
        <p:txBody>
          <a:bodyPr/>
          <a:lstStyle/>
          <a:p>
            <a:r>
              <a:rPr kumimoji="1" lang="zh-CN" altLang="en-US" dirty="0"/>
              <a:t>优缺点</a:t>
            </a:r>
          </a:p>
        </p:txBody>
      </p:sp>
      <p:sp>
        <p:nvSpPr>
          <p:cNvPr id="4" name="内容占位符 3">
            <a:extLst>
              <a:ext uri="{FF2B5EF4-FFF2-40B4-BE49-F238E27FC236}">
                <a16:creationId xmlns:a16="http://schemas.microsoft.com/office/drawing/2014/main" id="{A42BE330-49E4-AE4D-B83C-4D75A91B370B}"/>
              </a:ext>
            </a:extLst>
          </p:cNvPr>
          <p:cNvSpPr>
            <a:spLocks noGrp="1"/>
          </p:cNvSpPr>
          <p:nvPr>
            <p:ph sz="half" idx="10"/>
          </p:nvPr>
        </p:nvSpPr>
        <p:spPr>
          <a:xfrm>
            <a:off x="1057821" y="2242223"/>
            <a:ext cx="9793088" cy="1125524"/>
          </a:xfrm>
        </p:spPr>
        <p:txBody>
          <a:bodyPr/>
          <a:lstStyle/>
          <a:p>
            <a:pPr>
              <a:lnSpc>
                <a:spcPct val="150000"/>
              </a:lnSpc>
            </a:pPr>
            <a:r>
              <a:rPr lang="zh-CN" altLang="en-US" dirty="0">
                <a:latin typeface="Gill Sans MT" panose="020B0502020104020203" pitchFamily="34" charset="0"/>
              </a:rPr>
              <a:t>进行 </a:t>
            </a:r>
            <a:r>
              <a:rPr lang="en-US" altLang="zh-CN" dirty="0">
                <a:latin typeface="Gill Sans MT" panose="020B0502020104020203" pitchFamily="34" charset="0"/>
              </a:rPr>
              <a:t>NC4HW4</a:t>
            </a:r>
            <a:r>
              <a:rPr lang="zh-CN" altLang="en-US" dirty="0">
                <a:latin typeface="Gill Sans MT" panose="020B0502020104020203" pitchFamily="34" charset="0"/>
              </a:rPr>
              <a:t> 重排后，可以充分利用 </a:t>
            </a:r>
            <a:r>
              <a:rPr lang="en-US" altLang="zh-CN" dirty="0">
                <a:latin typeface="Gill Sans MT" panose="020B0502020104020203" pitchFamily="34" charset="0"/>
              </a:rPr>
              <a:t>ARM</a:t>
            </a:r>
            <a:r>
              <a:rPr lang="zh-CN" altLang="en-US" dirty="0">
                <a:latin typeface="Gill Sans MT" panose="020B0502020104020203" pitchFamily="34" charset="0"/>
              </a:rPr>
              <a:t> </a:t>
            </a:r>
            <a:r>
              <a:rPr lang="en-US" altLang="zh-CN" dirty="0">
                <a:latin typeface="Gill Sans MT" panose="020B0502020104020203" pitchFamily="34" charset="0"/>
              </a:rPr>
              <a:t>CPU</a:t>
            </a:r>
            <a:r>
              <a:rPr lang="zh-CN" altLang="en-US" dirty="0">
                <a:latin typeface="Gill Sans MT" panose="020B0502020104020203" pitchFamily="34" charset="0"/>
              </a:rPr>
              <a:t> 指令集的特性，实现对卷积等操作进行加速；同时可以较少 </a:t>
            </a:r>
            <a:r>
              <a:rPr lang="en-US" altLang="zh-CN" dirty="0">
                <a:latin typeface="Gill Sans MT" panose="020B0502020104020203" pitchFamily="34" charset="0"/>
              </a:rPr>
              <a:t>cache miss</a:t>
            </a:r>
            <a:r>
              <a:rPr lang="zh-CN" altLang="en-US" dirty="0">
                <a:latin typeface="Gill Sans MT" panose="020B0502020104020203" pitchFamily="34" charset="0"/>
              </a:rPr>
              <a:t>，提高内存命中率。</a:t>
            </a:r>
            <a:endParaRPr kumimoji="1" lang="zh-CN" altLang="en-US" dirty="0">
              <a:latin typeface="Gill Sans MT" panose="020B0502020104020203" pitchFamily="34" charset="0"/>
            </a:endParaRPr>
          </a:p>
        </p:txBody>
      </p:sp>
      <p:sp>
        <p:nvSpPr>
          <p:cNvPr id="9" name="矩形 8">
            <a:extLst>
              <a:ext uri="{FF2B5EF4-FFF2-40B4-BE49-F238E27FC236}">
                <a16:creationId xmlns:a16="http://schemas.microsoft.com/office/drawing/2014/main" id="{0E8F88D1-01DE-714E-ADCD-C57E5711DBFF}"/>
              </a:ext>
            </a:extLst>
          </p:cNvPr>
          <p:cNvSpPr/>
          <p:nvPr/>
        </p:nvSpPr>
        <p:spPr bwMode="auto">
          <a:xfrm>
            <a:off x="769789" y="1484784"/>
            <a:ext cx="1296144" cy="648072"/>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2400" b="1" i="0" u="none" strike="noStrike" cap="none" normalizeH="0" baseline="0" dirty="0">
                <a:ln>
                  <a:noFill/>
                </a:ln>
                <a:solidFill>
                  <a:schemeClr val="bg1"/>
                </a:solidFill>
                <a:effectLst/>
                <a:latin typeface="+mj-ea"/>
                <a:ea typeface="+mj-ea"/>
              </a:rPr>
              <a:t>优点</a:t>
            </a:r>
          </a:p>
        </p:txBody>
      </p:sp>
      <p:sp>
        <p:nvSpPr>
          <p:cNvPr id="10" name="内容占位符 3">
            <a:extLst>
              <a:ext uri="{FF2B5EF4-FFF2-40B4-BE49-F238E27FC236}">
                <a16:creationId xmlns:a16="http://schemas.microsoft.com/office/drawing/2014/main" id="{B15C5769-0261-A047-AC57-BE20DC3D9A6F}"/>
              </a:ext>
            </a:extLst>
          </p:cNvPr>
          <p:cNvSpPr txBox="1">
            <a:spLocks/>
          </p:cNvSpPr>
          <p:nvPr/>
        </p:nvSpPr>
        <p:spPr>
          <a:xfrm>
            <a:off x="1057821" y="4581128"/>
            <a:ext cx="9793088" cy="1125524"/>
          </a:xfrm>
          <a:prstGeom prst="rect">
            <a:avLst/>
          </a:prstGeom>
          <a:noFill/>
        </p:spPr>
        <p:txBody>
          <a:bodyPr/>
          <a:lstStyle>
            <a:lvl1pPr marL="239106" indent="-239106" algn="l" rtl="0" eaLnBrk="1" fontAlgn="base" hangingPunct="1">
              <a:lnSpc>
                <a:spcPct val="120000"/>
              </a:lnSpc>
              <a:spcBef>
                <a:spcPts val="0"/>
              </a:spcBef>
              <a:spcAft>
                <a:spcPct val="0"/>
              </a:spcAft>
              <a:buClr>
                <a:schemeClr val="accent2">
                  <a:lumMod val="90000"/>
                </a:schemeClr>
              </a:buClr>
              <a:buChar char="•"/>
              <a:defRPr sz="2000" b="0">
                <a:solidFill>
                  <a:srgbClr val="374154"/>
                </a:solidFill>
                <a:latin typeface="微软雅黑" panose="020B0503020204020204" pitchFamily="34" charset="-122"/>
                <a:ea typeface="微软雅黑" panose="020B0503020204020204" pitchFamily="34" charset="-122"/>
                <a:cs typeface="+mn-cs"/>
              </a:defRPr>
            </a:lvl1pPr>
            <a:lvl2pPr marL="476096" indent="-236990" algn="l" rtl="0" eaLnBrk="1" fontAlgn="base" hangingPunct="1">
              <a:lnSpc>
                <a:spcPct val="120000"/>
              </a:lnSpc>
              <a:spcBef>
                <a:spcPts val="0"/>
              </a:spcBef>
              <a:spcAft>
                <a:spcPct val="0"/>
              </a:spcAft>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cs typeface="+mn-cs"/>
              </a:defRPr>
            </a:lvl2pPr>
            <a:lvl3pPr marL="833696" indent="-236990" algn="l" rtl="0" eaLnBrk="1" fontAlgn="base" hangingPunct="1">
              <a:lnSpc>
                <a:spcPct val="120000"/>
              </a:lnSpc>
              <a:spcBef>
                <a:spcPts val="0"/>
              </a:spcBef>
              <a:spcAft>
                <a:spcPct val="0"/>
              </a:spcAft>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50000"/>
              </a:lnSpc>
            </a:pPr>
            <a:r>
              <a:rPr lang="zh-CN" altLang="en-US" kern="0" dirty="0">
                <a:latin typeface="Gill Sans MT" panose="020B0502020104020203" pitchFamily="34" charset="0"/>
              </a:rPr>
              <a:t>对于较大的 </a:t>
            </a:r>
            <a:r>
              <a:rPr lang="en-US" altLang="zh-CN" kern="0" dirty="0">
                <a:latin typeface="Gill Sans MT" panose="020B0502020104020203" pitchFamily="34" charset="0"/>
              </a:rPr>
              <a:t>feature</a:t>
            </a:r>
            <a:r>
              <a:rPr lang="zh-CN" altLang="en-US" kern="0" dirty="0">
                <a:latin typeface="Gill Sans MT" panose="020B0502020104020203" pitchFamily="34" charset="0"/>
              </a:rPr>
              <a:t> 特征图，如果其 </a:t>
            </a:r>
            <a:r>
              <a:rPr lang="en-US" altLang="zh-CN" kern="0" dirty="0">
                <a:latin typeface="Gill Sans MT" panose="020B0502020104020203" pitchFamily="34" charset="0"/>
              </a:rPr>
              <a:t>channel</a:t>
            </a:r>
            <a:r>
              <a:rPr lang="zh-CN" altLang="en-US" kern="0" dirty="0">
                <a:latin typeface="Gill Sans MT" panose="020B0502020104020203" pitchFamily="34" charset="0"/>
              </a:rPr>
              <a:t> 不是 </a:t>
            </a:r>
            <a:r>
              <a:rPr lang="en-US" altLang="zh-CN" kern="0" dirty="0">
                <a:latin typeface="Gill Sans MT" panose="020B0502020104020203" pitchFamily="34" charset="0"/>
              </a:rPr>
              <a:t>4</a:t>
            </a:r>
            <a:r>
              <a:rPr lang="zh-CN" altLang="en-US" kern="0" dirty="0">
                <a:latin typeface="Gill Sans MT" panose="020B0502020104020203" pitchFamily="34" charset="0"/>
              </a:rPr>
              <a:t> 的倍数，则会导致补充 </a:t>
            </a:r>
            <a:r>
              <a:rPr lang="en-US" altLang="zh-CN" kern="0" dirty="0">
                <a:latin typeface="Gill Sans MT" panose="020B0502020104020203" pitchFamily="34" charset="0"/>
              </a:rPr>
              <a:t>0</a:t>
            </a:r>
            <a:r>
              <a:rPr lang="zh-CN" altLang="en-US" kern="0" dirty="0">
                <a:latin typeface="Gill Sans MT" panose="020B0502020104020203" pitchFamily="34" charset="0"/>
              </a:rPr>
              <a:t> 过多，导致内存占用过高，同时也相应的增加计算量。</a:t>
            </a:r>
          </a:p>
          <a:p>
            <a:pPr>
              <a:lnSpc>
                <a:spcPct val="150000"/>
              </a:lnSpc>
            </a:pPr>
            <a:endParaRPr kumimoji="1" lang="zh-CN" altLang="en-US" kern="0" dirty="0">
              <a:latin typeface="Gill Sans MT" panose="020B0502020104020203" pitchFamily="34" charset="0"/>
            </a:endParaRPr>
          </a:p>
        </p:txBody>
      </p:sp>
      <p:sp>
        <p:nvSpPr>
          <p:cNvPr id="11" name="矩形 10">
            <a:extLst>
              <a:ext uri="{FF2B5EF4-FFF2-40B4-BE49-F238E27FC236}">
                <a16:creationId xmlns:a16="http://schemas.microsoft.com/office/drawing/2014/main" id="{4E4F1531-D03D-4045-B1B7-A5C767D48DFF}"/>
              </a:ext>
            </a:extLst>
          </p:cNvPr>
          <p:cNvSpPr/>
          <p:nvPr/>
        </p:nvSpPr>
        <p:spPr bwMode="auto">
          <a:xfrm>
            <a:off x="769789" y="3789040"/>
            <a:ext cx="1296144" cy="648072"/>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2400" b="1" i="0" u="none" strike="noStrike" cap="none" normalizeH="0" baseline="0" dirty="0">
                <a:ln>
                  <a:noFill/>
                </a:ln>
                <a:solidFill>
                  <a:schemeClr val="bg1"/>
                </a:solidFill>
                <a:effectLst/>
                <a:latin typeface="+mj-ea"/>
                <a:ea typeface="+mj-ea"/>
              </a:rPr>
              <a:t>缺点</a:t>
            </a:r>
          </a:p>
        </p:txBody>
      </p:sp>
    </p:spTree>
    <p:extLst>
      <p:ext uri="{BB962C8B-B14F-4D97-AF65-F5344CB8AC3E}">
        <p14:creationId xmlns:p14="http://schemas.microsoft.com/office/powerpoint/2010/main" val="2782447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模型转换细节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62675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836712"/>
            <a:ext cx="10963473" cy="338437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en-US" altLang="zh-CN" sz="9600" dirty="0">
                <a:solidFill>
                  <a:srgbClr val="C00000"/>
                </a:solidFill>
                <a:latin typeface="Futura Medium" panose="020B0602020204020303" pitchFamily="34" charset="-79"/>
                <a:cs typeface="Futura Medium" panose="020B0602020204020303" pitchFamily="34" charset="-79"/>
              </a:rPr>
              <a:t>Tensor</a:t>
            </a:r>
            <a:r>
              <a:rPr lang="zh-CN" altLang="en-US" sz="9600" dirty="0">
                <a:solidFill>
                  <a:srgbClr val="C00000"/>
                </a:solidFill>
                <a:latin typeface="Futura Medium" panose="020B0602020204020303" pitchFamily="34" charset="-79"/>
                <a:cs typeface="Futura Medium" panose="020B0602020204020303" pitchFamily="34" charset="-79"/>
              </a:rPr>
              <a:t> 内存</a:t>
            </a:r>
            <a:r>
              <a:rPr kumimoji="1" lang="zh-CN" altLang="en-US" sz="9600" dirty="0">
                <a:solidFill>
                  <a:srgbClr val="C00000"/>
                </a:solidFill>
                <a:latin typeface="Futura Medium" panose="020B0602020204020303" pitchFamily="34" charset="-79"/>
                <a:cs typeface="Futura Medium" panose="020B0602020204020303" pitchFamily="34" charset="-79"/>
              </a:rPr>
              <a:t>排布</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5DB2AFD8-D6D0-084A-9BB2-555AEB288412}"/>
              </a:ext>
            </a:extLst>
          </p:cNvPr>
          <p:cNvSpPr/>
          <p:nvPr/>
        </p:nvSpPr>
        <p:spPr>
          <a:xfrm>
            <a:off x="616645" y="4005064"/>
            <a:ext cx="10810328" cy="874470"/>
          </a:xfrm>
          <a:prstGeom prst="rect">
            <a:avLst/>
          </a:prstGeom>
        </p:spPr>
        <p:txBody>
          <a:bodyPr wrap="square">
            <a:spAutoFit/>
          </a:bodyPr>
          <a:lstStyle/>
          <a:p>
            <a:pPr algn="ctr">
              <a:lnSpc>
                <a:spcPct val="150000"/>
              </a:lnSpc>
            </a:pPr>
            <a:r>
              <a:rPr lang="en-US" altLang="zh-CN" dirty="0">
                <a:solidFill>
                  <a:srgbClr val="374154"/>
                </a:solidFill>
                <a:latin typeface="Gill Sans MT" panose="020B0502020104020203" pitchFamily="34" charset="0"/>
                <a:ea typeface="Microsoft YaHei" panose="020B0503020204020204" pitchFamily="34" charset="-122"/>
              </a:rPr>
              <a:t>Tensor</a:t>
            </a:r>
            <a:r>
              <a:rPr lang="zh-CN" altLang="en-US" dirty="0">
                <a:solidFill>
                  <a:srgbClr val="374154"/>
                </a:solidFill>
                <a:latin typeface="Gill Sans MT" panose="020B0502020104020203" pitchFamily="34" charset="0"/>
                <a:ea typeface="Microsoft YaHei" panose="020B0503020204020204" pitchFamily="34" charset="-122"/>
              </a:rPr>
              <a:t> 常见的内存排布有 </a:t>
            </a:r>
            <a:r>
              <a:rPr lang="en-US" altLang="zh-CN" dirty="0">
                <a:solidFill>
                  <a:srgbClr val="374154"/>
                </a:solidFill>
                <a:latin typeface="Gill Sans MT" panose="020B0502020104020203" pitchFamily="34" charset="0"/>
                <a:ea typeface="Microsoft YaHei" panose="020B0503020204020204" pitchFamily="34" charset="-122"/>
              </a:rPr>
              <a:t>NCHW</a:t>
            </a:r>
            <a:r>
              <a:rPr lang="zh-CN" altLang="en-US" dirty="0">
                <a:solidFill>
                  <a:srgbClr val="374154"/>
                </a:solidFill>
                <a:latin typeface="Gill Sans MT" panose="020B0502020104020203" pitchFamily="34" charset="0"/>
                <a:ea typeface="Microsoft YaHei" panose="020B0503020204020204" pitchFamily="34" charset="-122"/>
              </a:rPr>
              <a:t> 和 </a:t>
            </a:r>
            <a:r>
              <a:rPr lang="en-US" altLang="zh-CN" dirty="0">
                <a:solidFill>
                  <a:srgbClr val="374154"/>
                </a:solidFill>
                <a:latin typeface="Gill Sans MT" panose="020B0502020104020203" pitchFamily="34" charset="0"/>
                <a:ea typeface="Microsoft YaHei" panose="020B0503020204020204" pitchFamily="34" charset="-122"/>
              </a:rPr>
              <a:t>NHWC</a:t>
            </a:r>
            <a:r>
              <a:rPr lang="zh-CN" altLang="en-US" dirty="0">
                <a:solidFill>
                  <a:srgbClr val="374154"/>
                </a:solidFill>
                <a:latin typeface="Gill Sans MT" panose="020B0502020104020203" pitchFamily="34" charset="0"/>
                <a:ea typeface="Microsoft YaHei" panose="020B0503020204020204" pitchFamily="34" charset="-122"/>
              </a:rPr>
              <a:t>，除此之外，现在以内存排布方式 </a:t>
            </a:r>
            <a:r>
              <a:rPr lang="en-US" altLang="zh-CN" dirty="0">
                <a:solidFill>
                  <a:srgbClr val="374154"/>
                </a:solidFill>
                <a:latin typeface="Gill Sans MT" panose="020B0502020104020203" pitchFamily="34" charset="0"/>
                <a:ea typeface="Microsoft YaHei" panose="020B0503020204020204" pitchFamily="34" charset="-122"/>
              </a:rPr>
              <a:t>NC4HW4</a:t>
            </a:r>
            <a:r>
              <a:rPr lang="zh-CN" altLang="en-US" dirty="0">
                <a:solidFill>
                  <a:srgbClr val="374154"/>
                </a:solidFill>
                <a:latin typeface="Gill Sans MT" panose="020B0502020104020203" pitchFamily="34" charset="0"/>
                <a:ea typeface="Microsoft YaHei" panose="020B0503020204020204" pitchFamily="34" charset="-122"/>
              </a:rPr>
              <a:t>为例子，讲讲在 </a:t>
            </a:r>
            <a:r>
              <a:rPr lang="en-US" altLang="zh-CN" dirty="0">
                <a:solidFill>
                  <a:srgbClr val="374154"/>
                </a:solidFill>
                <a:latin typeface="Gill Sans MT" panose="020B0502020104020203" pitchFamily="34" charset="0"/>
                <a:ea typeface="Microsoft YaHei" panose="020B0503020204020204" pitchFamily="34" charset="-122"/>
              </a:rPr>
              <a:t>ARM</a:t>
            </a:r>
            <a:r>
              <a:rPr lang="zh-CN" altLang="en-US" dirty="0">
                <a:solidFill>
                  <a:srgbClr val="374154"/>
                </a:solidFill>
                <a:latin typeface="Gill Sans MT" panose="020B0502020104020203" pitchFamily="34" charset="0"/>
                <a:ea typeface="Microsoft YaHei" panose="020B0503020204020204" pitchFamily="34" charset="-122"/>
              </a:rPr>
              <a:t> 上如何数据排布？这种排布对性能又有什么提升呢？</a:t>
            </a:r>
            <a:endParaRPr lang="en-US" altLang="zh-CN" dirty="0">
              <a:solidFill>
                <a:srgbClr val="374154"/>
              </a:solidFill>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420104811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B1CF401-3CFA-1E45-9E82-7B823D07DA16}"/>
              </a:ext>
            </a:extLst>
          </p:cNvPr>
          <p:cNvSpPr>
            <a:spLocks noGrp="1"/>
          </p:cNvSpPr>
          <p:nvPr>
            <p:ph type="title"/>
          </p:nvPr>
        </p:nvSpPr>
        <p:spPr/>
        <p:txBody>
          <a:bodyPr/>
          <a:lstStyle/>
          <a:p>
            <a:r>
              <a:rPr lang="zh-CN" altLang="en-US" dirty="0"/>
              <a:t>张量内存排布 </a:t>
            </a:r>
            <a:r>
              <a:rPr lang="en-US" altLang="zh-CN" dirty="0"/>
              <a:t>-</a:t>
            </a:r>
            <a:r>
              <a:rPr lang="zh-CN" altLang="en-US" dirty="0"/>
              <a:t> </a:t>
            </a:r>
            <a:r>
              <a:rPr lang="en-US" altLang="zh-CN" dirty="0"/>
              <a:t>NCHW</a:t>
            </a:r>
            <a:endParaRPr lang="zh-CN" altLang="en-US" dirty="0"/>
          </a:p>
        </p:txBody>
      </p:sp>
      <p:sp>
        <p:nvSpPr>
          <p:cNvPr id="3" name="内容占位符 2">
            <a:extLst>
              <a:ext uri="{FF2B5EF4-FFF2-40B4-BE49-F238E27FC236}">
                <a16:creationId xmlns:a16="http://schemas.microsoft.com/office/drawing/2014/main" id="{771F8C11-89DD-8C47-91F3-147CA53888FF}"/>
              </a:ext>
            </a:extLst>
          </p:cNvPr>
          <p:cNvSpPr>
            <a:spLocks noGrp="1"/>
          </p:cNvSpPr>
          <p:nvPr>
            <p:ph sz="half" idx="1"/>
          </p:nvPr>
        </p:nvSpPr>
        <p:spPr>
          <a:xfrm>
            <a:off x="623636" y="1412775"/>
            <a:ext cx="10659321" cy="1656185"/>
          </a:xfrm>
        </p:spPr>
        <p:txBody>
          <a:bodyPr/>
          <a:lstStyle/>
          <a:p>
            <a:pPr>
              <a:lnSpc>
                <a:spcPct val="150000"/>
              </a:lnSpc>
            </a:pPr>
            <a:r>
              <a:rPr lang="zh-CN" altLang="en-US" dirty="0">
                <a:latin typeface="Gill Sans MT" panose="020B0502020104020203" pitchFamily="34" charset="0"/>
                <a:cs typeface="Futura Medium" panose="020B0602020204020303" pitchFamily="34" charset="-79"/>
              </a:rPr>
              <a:t>当一条指令处理一个数据时，卷积操作需要做循环乘累加。如图所示，与 </a:t>
            </a:r>
            <a:r>
              <a:rPr lang="en-US" altLang="zh-CN" dirty="0">
                <a:latin typeface="Gill Sans MT" panose="020B0502020104020203" pitchFamily="34" charset="0"/>
                <a:cs typeface="Futura Medium" panose="020B0602020204020303" pitchFamily="34" charset="-79"/>
              </a:rPr>
              <a:t>kernel</a:t>
            </a:r>
            <a:r>
              <a:rPr lang="zh-CN" altLang="en-US" dirty="0">
                <a:latin typeface="Gill Sans MT" panose="020B0502020104020203" pitchFamily="34" charset="0"/>
                <a:cs typeface="Futura Medium" panose="020B0602020204020303" pitchFamily="34" charset="-79"/>
              </a:rPr>
              <a:t> 对应的</a:t>
            </a:r>
            <a:r>
              <a:rPr lang="en-US" altLang="zh-CN" dirty="0">
                <a:latin typeface="Gill Sans MT" panose="020B0502020104020203" pitchFamily="34" charset="0"/>
                <a:cs typeface="Futura Medium" panose="020B0602020204020303" pitchFamily="34" charset="-79"/>
              </a:rPr>
              <a:t>feature</a:t>
            </a:r>
            <a:r>
              <a:rPr lang="zh-CN" altLang="en-US" dirty="0">
                <a:latin typeface="Gill Sans MT" panose="020B0502020104020203" pitchFamily="34" charset="0"/>
                <a:cs typeface="Futura Medium" panose="020B0602020204020303" pitchFamily="34" charset="-79"/>
              </a:rPr>
              <a:t> </a:t>
            </a:r>
            <a:r>
              <a:rPr lang="en-US" altLang="zh-CN" dirty="0">
                <a:latin typeface="Gill Sans MT" panose="020B0502020104020203" pitchFamily="34" charset="0"/>
                <a:cs typeface="Futura Medium" panose="020B0602020204020303" pitchFamily="34" charset="-79"/>
              </a:rPr>
              <a:t>map</a:t>
            </a:r>
            <a:r>
              <a:rPr lang="zh-CN" altLang="en-US" dirty="0">
                <a:latin typeface="Gill Sans MT" panose="020B0502020104020203" pitchFamily="34" charset="0"/>
                <a:cs typeface="Futura Medium" panose="020B0602020204020303" pitchFamily="34" charset="-79"/>
              </a:rPr>
              <a:t> 中的数据不是连续分布的。如果 </a:t>
            </a:r>
            <a:r>
              <a:rPr lang="en-US" altLang="zh-CN" dirty="0">
                <a:latin typeface="Gill Sans MT" panose="020B0502020104020203" pitchFamily="34" charset="0"/>
                <a:cs typeface="Futura Medium" panose="020B0602020204020303" pitchFamily="34" charset="-79"/>
              </a:rPr>
              <a:t>feature map</a:t>
            </a:r>
            <a:r>
              <a:rPr lang="zh-CN" altLang="en-US" dirty="0">
                <a:latin typeface="Gill Sans MT" panose="020B0502020104020203" pitchFamily="34" charset="0"/>
                <a:cs typeface="Futura Medium" panose="020B0602020204020303" pitchFamily="34" charset="-79"/>
              </a:rPr>
              <a:t> 空间很大的话，这样不是按照通道顺序取数据，指针会不断来回地在内存空间移动，还会造成 </a:t>
            </a:r>
            <a:r>
              <a:rPr lang="en-US" altLang="zh-CN" dirty="0">
                <a:latin typeface="Gill Sans MT" panose="020B0502020104020203" pitchFamily="34" charset="0"/>
                <a:cs typeface="Futura Medium" panose="020B0602020204020303" pitchFamily="34" charset="-79"/>
              </a:rPr>
              <a:t>cache miss</a:t>
            </a:r>
            <a:r>
              <a:rPr lang="zh-CN" altLang="en-US" dirty="0">
                <a:latin typeface="Gill Sans MT" panose="020B0502020104020203" pitchFamily="34" charset="0"/>
                <a:cs typeface="Futura Medium" panose="020B0602020204020303" pitchFamily="34" charset="-79"/>
              </a:rPr>
              <a:t> 严重影响运行性能。</a:t>
            </a:r>
          </a:p>
        </p:txBody>
      </p:sp>
      <p:pic>
        <p:nvPicPr>
          <p:cNvPr id="7" name="图片 6">
            <a:extLst>
              <a:ext uri="{FF2B5EF4-FFF2-40B4-BE49-F238E27FC236}">
                <a16:creationId xmlns:a16="http://schemas.microsoft.com/office/drawing/2014/main" id="{408435A7-FDB8-1646-9E8B-C37DEA8A086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74045" y="3103288"/>
            <a:ext cx="6535925" cy="3109470"/>
          </a:xfrm>
          <a:prstGeom prst="rect">
            <a:avLst/>
          </a:prstGeom>
        </p:spPr>
      </p:pic>
    </p:spTree>
    <p:extLst>
      <p:ext uri="{BB962C8B-B14F-4D97-AF65-F5344CB8AC3E}">
        <p14:creationId xmlns:p14="http://schemas.microsoft.com/office/powerpoint/2010/main" val="1686678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88170-FF0D-D04F-BC33-6D8B3572B405}"/>
              </a:ext>
            </a:extLst>
          </p:cNvPr>
          <p:cNvSpPr>
            <a:spLocks noGrp="1"/>
          </p:cNvSpPr>
          <p:nvPr>
            <p:ph type="title"/>
          </p:nvPr>
        </p:nvSpPr>
        <p:spPr/>
        <p:txBody>
          <a:bodyPr/>
          <a:lstStyle/>
          <a:p>
            <a:r>
              <a:rPr lang="zh-CN" altLang="en-US" dirty="0"/>
              <a:t>张量内存排布 </a:t>
            </a:r>
            <a:r>
              <a:rPr lang="en-US" altLang="zh-CN" dirty="0"/>
              <a:t>-</a:t>
            </a:r>
            <a:r>
              <a:rPr lang="zh-CN" altLang="en-US" dirty="0"/>
              <a:t> 卷积操作</a:t>
            </a:r>
            <a:endParaRPr kumimoji="1" lang="zh-CN" altLang="en-US" dirty="0"/>
          </a:p>
        </p:txBody>
      </p:sp>
      <p:pic>
        <p:nvPicPr>
          <p:cNvPr id="6" name="图片 5">
            <a:extLst>
              <a:ext uri="{FF2B5EF4-FFF2-40B4-BE49-F238E27FC236}">
                <a16:creationId xmlns:a16="http://schemas.microsoft.com/office/drawing/2014/main" id="{B7F9D3D2-EA83-114B-A611-DCF1FA5EC55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09949" y="1628800"/>
            <a:ext cx="7507817" cy="4459188"/>
          </a:xfrm>
          <a:prstGeom prst="rect">
            <a:avLst/>
          </a:prstGeom>
        </p:spPr>
      </p:pic>
    </p:spTree>
    <p:extLst>
      <p:ext uri="{BB962C8B-B14F-4D97-AF65-F5344CB8AC3E}">
        <p14:creationId xmlns:p14="http://schemas.microsoft.com/office/powerpoint/2010/main" val="3556188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88170-FF0D-D04F-BC33-6D8B3572B405}"/>
              </a:ext>
            </a:extLst>
          </p:cNvPr>
          <p:cNvSpPr>
            <a:spLocks noGrp="1"/>
          </p:cNvSpPr>
          <p:nvPr>
            <p:ph type="title"/>
          </p:nvPr>
        </p:nvSpPr>
        <p:spPr/>
        <p:txBody>
          <a:bodyPr/>
          <a:lstStyle/>
          <a:p>
            <a:r>
              <a:rPr lang="zh-CN" altLang="en-US" dirty="0">
                <a:latin typeface="Futura Medium" panose="020B0602020204020303" pitchFamily="34" charset="-79"/>
                <a:cs typeface="Futura Medium" panose="020B0602020204020303" pitchFamily="34" charset="-79"/>
              </a:rPr>
              <a:t>张量内存排布 </a:t>
            </a:r>
            <a:r>
              <a:rPr lang="en-US" altLang="zh-CN" dirty="0">
                <a:latin typeface="Futura Medium" panose="020B0602020204020303" pitchFamily="34" charset="-79"/>
                <a:cs typeface="Futura Medium" panose="020B0602020204020303" pitchFamily="34" charset="-79"/>
              </a:rPr>
              <a:t>-</a:t>
            </a:r>
            <a:r>
              <a:rPr lang="zh-CN" altLang="en-US" dirty="0">
                <a:latin typeface="Futura Medium" panose="020B0602020204020303" pitchFamily="34" charset="-79"/>
                <a:cs typeface="Futura Medium" panose="020B0602020204020303" pitchFamily="34" charset="-79"/>
              </a:rPr>
              <a:t> 卷积操作</a:t>
            </a:r>
            <a:endParaRPr kumimoji="1" lang="zh-CN" altLang="en-US" dirty="0">
              <a:latin typeface="Futura Medium" panose="020B0602020204020303" pitchFamily="34" charset="-79"/>
              <a:cs typeface="Futura Medium" panose="020B0602020204020303" pitchFamily="34" charset="-79"/>
            </a:endParaRPr>
          </a:p>
        </p:txBody>
      </p:sp>
      <p:pic>
        <p:nvPicPr>
          <p:cNvPr id="4" name="图片 3">
            <a:extLst>
              <a:ext uri="{FF2B5EF4-FFF2-40B4-BE49-F238E27FC236}">
                <a16:creationId xmlns:a16="http://schemas.microsoft.com/office/drawing/2014/main" id="{26AB41EF-E7B4-C849-9368-9A3CCAD1C43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90964" y="1634108"/>
            <a:ext cx="7507817" cy="4459188"/>
          </a:xfrm>
          <a:prstGeom prst="rect">
            <a:avLst/>
          </a:prstGeom>
        </p:spPr>
      </p:pic>
    </p:spTree>
    <p:extLst>
      <p:ext uri="{BB962C8B-B14F-4D97-AF65-F5344CB8AC3E}">
        <p14:creationId xmlns:p14="http://schemas.microsoft.com/office/powerpoint/2010/main" val="1064054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C97A7-34FF-8348-BF60-6202C8674631}"/>
              </a:ext>
            </a:extLst>
          </p:cNvPr>
          <p:cNvSpPr>
            <a:spLocks noGrp="1"/>
          </p:cNvSpPr>
          <p:nvPr>
            <p:ph type="title"/>
          </p:nvPr>
        </p:nvSpPr>
        <p:spPr/>
        <p:txBody>
          <a:bodyPr/>
          <a:lstStyle/>
          <a:p>
            <a:r>
              <a:rPr lang="zh-CN" altLang="en-US" dirty="0">
                <a:latin typeface="Futura Medium" panose="020B0602020204020303" pitchFamily="34" charset="-79"/>
                <a:cs typeface="Futura Medium" panose="020B0602020204020303" pitchFamily="34" charset="-79"/>
              </a:rPr>
              <a:t>张量内存排布 </a:t>
            </a:r>
            <a:r>
              <a:rPr lang="en-US" altLang="zh-CN" dirty="0">
                <a:latin typeface="Futura Medium" panose="020B0602020204020303" pitchFamily="34" charset="-79"/>
                <a:cs typeface="Futura Medium" panose="020B0602020204020303" pitchFamily="34" charset="-79"/>
              </a:rPr>
              <a:t>–</a:t>
            </a:r>
            <a:r>
              <a:rPr lang="zh-CN" altLang="en-US" dirty="0">
                <a:latin typeface="Futura Medium" panose="020B0602020204020303" pitchFamily="34" charset="-79"/>
                <a:cs typeface="Futura Medium" panose="020B0602020204020303" pitchFamily="34" charset="-79"/>
              </a:rPr>
              <a:t> </a:t>
            </a:r>
            <a:r>
              <a:rPr lang="en-US" altLang="zh-CN" dirty="0">
                <a:latin typeface="Futura Medium" panose="020B0602020204020303" pitchFamily="34" charset="-79"/>
                <a:cs typeface="Futura Medium" panose="020B0602020204020303" pitchFamily="34" charset="-79"/>
              </a:rPr>
              <a:t>HC4HW4</a:t>
            </a:r>
            <a:endParaRPr kumimoji="1" lang="zh-CN" altLang="en-US" dirty="0">
              <a:latin typeface="Futura Medium" panose="020B0602020204020303" pitchFamily="34" charset="-79"/>
              <a:cs typeface="Futura Medium" panose="020B0602020204020303" pitchFamily="34" charset="-79"/>
            </a:endParaRPr>
          </a:p>
        </p:txBody>
      </p:sp>
      <p:sp>
        <p:nvSpPr>
          <p:cNvPr id="3" name="内容占位符 2">
            <a:extLst>
              <a:ext uri="{FF2B5EF4-FFF2-40B4-BE49-F238E27FC236}">
                <a16:creationId xmlns:a16="http://schemas.microsoft.com/office/drawing/2014/main" id="{1873BB97-8CF7-0E47-AE02-0FBB2D14280A}"/>
              </a:ext>
            </a:extLst>
          </p:cNvPr>
          <p:cNvSpPr>
            <a:spLocks noGrp="1"/>
          </p:cNvSpPr>
          <p:nvPr>
            <p:ph sz="half" idx="1"/>
          </p:nvPr>
        </p:nvSpPr>
        <p:spPr>
          <a:xfrm>
            <a:off x="623635" y="1495552"/>
            <a:ext cx="10659322" cy="4525736"/>
          </a:xfrm>
        </p:spPr>
        <p:txBody>
          <a:bodyPr/>
          <a:lstStyle/>
          <a:p>
            <a:pPr>
              <a:lnSpc>
                <a:spcPct val="150000"/>
              </a:lnSpc>
            </a:pPr>
            <a:r>
              <a:rPr lang="zh-CN" altLang="en-US" dirty="0">
                <a:latin typeface="Gill Sans MT" panose="020B0502020104020203" pitchFamily="34" charset="0"/>
              </a:rPr>
              <a:t>当 </a:t>
            </a:r>
            <a:r>
              <a:rPr lang="en-US" altLang="zh-CN" dirty="0">
                <a:latin typeface="Gill Sans MT" panose="020B0502020104020203" pitchFamily="34" charset="0"/>
              </a:rPr>
              <a:t>kernel size </a:t>
            </a:r>
            <a:r>
              <a:rPr lang="zh-CN" altLang="en-US" dirty="0">
                <a:latin typeface="Gill Sans MT" panose="020B0502020104020203" pitchFamily="34" charset="0"/>
              </a:rPr>
              <a:t>不为 </a:t>
            </a:r>
            <a:r>
              <a:rPr lang="en-US" altLang="zh-CN" dirty="0">
                <a:latin typeface="Gill Sans MT" panose="020B0502020104020203" pitchFamily="34" charset="0"/>
              </a:rPr>
              <a:t>4</a:t>
            </a:r>
            <a:r>
              <a:rPr lang="zh-CN" altLang="en-US" dirty="0">
                <a:latin typeface="Gill Sans MT" panose="020B0502020104020203" pitchFamily="34" charset="0"/>
              </a:rPr>
              <a:t> 的倍数时，想使用诸如 </a:t>
            </a:r>
            <a:r>
              <a:rPr lang="en-US" altLang="zh-CN" dirty="0">
                <a:latin typeface="Gill Sans MT" panose="020B0502020104020203" pitchFamily="34" charset="0"/>
              </a:rPr>
              <a:t>x86</a:t>
            </a:r>
            <a:r>
              <a:rPr lang="zh-CN" altLang="en-US" dirty="0">
                <a:latin typeface="Gill Sans MT" panose="020B0502020104020203" pitchFamily="34" charset="0"/>
              </a:rPr>
              <a:t> 结构 </a:t>
            </a:r>
            <a:r>
              <a:rPr lang="en-US" altLang="zh-CN" dirty="0">
                <a:latin typeface="Gill Sans MT" panose="020B0502020104020203" pitchFamily="34" charset="0"/>
              </a:rPr>
              <a:t>SSE</a:t>
            </a:r>
            <a:r>
              <a:rPr lang="zh-CN" altLang="en-US" dirty="0">
                <a:latin typeface="Gill Sans MT" panose="020B0502020104020203" pitchFamily="34" charset="0"/>
              </a:rPr>
              <a:t> 指令</a:t>
            </a:r>
            <a:r>
              <a:rPr lang="en-US" altLang="zh-CN" dirty="0">
                <a:latin typeface="Gill Sans MT" panose="020B0502020104020203" pitchFamily="34" charset="0"/>
              </a:rPr>
              <a:t>/arm</a:t>
            </a:r>
            <a:r>
              <a:rPr lang="zh-CN" altLang="en-US" dirty="0">
                <a:latin typeface="Gill Sans MT" panose="020B0502020104020203" pitchFamily="34" charset="0"/>
              </a:rPr>
              <a:t> 结构 </a:t>
            </a:r>
            <a:r>
              <a:rPr lang="en-US" altLang="zh-CN" dirty="0">
                <a:latin typeface="Gill Sans MT" panose="020B0502020104020203" pitchFamily="34" charset="0"/>
              </a:rPr>
              <a:t>neon</a:t>
            </a:r>
            <a:r>
              <a:rPr lang="zh-CN" altLang="en-US" dirty="0">
                <a:latin typeface="Gill Sans MT" panose="020B0502020104020203" pitchFamily="34" charset="0"/>
              </a:rPr>
              <a:t> 指令，以及端侧 </a:t>
            </a:r>
            <a:r>
              <a:rPr lang="en-US" altLang="zh-CN" dirty="0">
                <a:latin typeface="Gill Sans MT" panose="020B0502020104020203" pitchFamily="34" charset="0"/>
              </a:rPr>
              <a:t>GPU</a:t>
            </a:r>
            <a:r>
              <a:rPr lang="zh-CN" altLang="en-US" dirty="0">
                <a:latin typeface="Gill Sans MT" panose="020B0502020104020203" pitchFamily="34" charset="0"/>
              </a:rPr>
              <a:t> 的 </a:t>
            </a:r>
            <a:r>
              <a:rPr lang="en-US" altLang="zh-CN" dirty="0">
                <a:latin typeface="Gill Sans MT" panose="020B0502020104020203" pitchFamily="34" charset="0"/>
              </a:rPr>
              <a:t>OpenGL</a:t>
            </a:r>
            <a:r>
              <a:rPr lang="zh-CN" altLang="en-US" dirty="0">
                <a:latin typeface="Gill Sans MT" panose="020B0502020104020203" pitchFamily="34" charset="0"/>
              </a:rPr>
              <a:t> 和 </a:t>
            </a:r>
            <a:r>
              <a:rPr lang="en-US" altLang="zh-CN" dirty="0">
                <a:latin typeface="Gill Sans MT" panose="020B0502020104020203" pitchFamily="34" charset="0"/>
              </a:rPr>
              <a:t>OpenCL</a:t>
            </a:r>
            <a:r>
              <a:rPr lang="zh-CN" altLang="en-US" dirty="0">
                <a:latin typeface="Gill Sans MT" panose="020B0502020104020203" pitchFamily="34" charset="0"/>
              </a:rPr>
              <a:t> 等，可以单指令处理 </a:t>
            </a:r>
            <a:r>
              <a:rPr lang="en-US" altLang="zh-CN" dirty="0">
                <a:latin typeface="Gill Sans MT" panose="020B0502020104020203" pitchFamily="34" charset="0"/>
              </a:rPr>
              <a:t>4</a:t>
            </a:r>
            <a:r>
              <a:rPr lang="zh-CN" altLang="en-US" dirty="0">
                <a:latin typeface="Gill Sans MT" panose="020B0502020104020203" pitchFamily="34" charset="0"/>
              </a:rPr>
              <a:t> 组数据的指令集时，使用</a:t>
            </a:r>
            <a:r>
              <a:rPr lang="en-US" altLang="zh-CN" dirty="0">
                <a:latin typeface="Gill Sans MT" panose="020B0502020104020203" pitchFamily="34" charset="0"/>
              </a:rPr>
              <a:t>NCHW</a:t>
            </a:r>
            <a:r>
              <a:rPr lang="zh-CN" altLang="en-US" dirty="0">
                <a:latin typeface="Gill Sans MT" panose="020B0502020104020203" pitchFamily="34" charset="0"/>
              </a:rPr>
              <a:t> 内存排布同样不方便。</a:t>
            </a:r>
            <a:endParaRPr lang="en-US" altLang="zh-CN" dirty="0">
              <a:latin typeface="Gill Sans MT" panose="020B0502020104020203" pitchFamily="34" charset="0"/>
            </a:endParaRPr>
          </a:p>
        </p:txBody>
      </p:sp>
      <p:pic>
        <p:nvPicPr>
          <p:cNvPr id="6" name="图片 5">
            <a:extLst>
              <a:ext uri="{FF2B5EF4-FFF2-40B4-BE49-F238E27FC236}">
                <a16:creationId xmlns:a16="http://schemas.microsoft.com/office/drawing/2014/main" id="{CCFE1B3A-7260-2E48-ACAA-89FF456C102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34085" y="2837007"/>
            <a:ext cx="5735538" cy="3406562"/>
          </a:xfrm>
          <a:prstGeom prst="rect">
            <a:avLst/>
          </a:prstGeom>
        </p:spPr>
      </p:pic>
    </p:spTree>
    <p:extLst>
      <p:ext uri="{BB962C8B-B14F-4D97-AF65-F5344CB8AC3E}">
        <p14:creationId xmlns:p14="http://schemas.microsoft.com/office/powerpoint/2010/main" val="924074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94A1D3E-6BD9-3F4F-8888-57FFE62E49DC}"/>
              </a:ext>
            </a:extLst>
          </p:cNvPr>
          <p:cNvSpPr>
            <a:spLocks noGrp="1"/>
          </p:cNvSpPr>
          <p:nvPr>
            <p:ph type="title"/>
          </p:nvPr>
        </p:nvSpPr>
        <p:spPr/>
        <p:txBody>
          <a:bodyPr/>
          <a:lstStyle/>
          <a:p>
            <a:r>
              <a:rPr lang="en-US" altLang="zh-CN" dirty="0">
                <a:latin typeface="Futura Medium" panose="020B0602020204020303" pitchFamily="34" charset="-79"/>
                <a:cs typeface="Futura Medium" panose="020B0602020204020303" pitchFamily="34" charset="-79"/>
              </a:rPr>
              <a:t>NC4HW4</a:t>
            </a:r>
            <a:endParaRPr lang="zh-CN" altLang="en-US" dirty="0">
              <a:latin typeface="Futura Medium" panose="020B0602020204020303" pitchFamily="34" charset="-79"/>
              <a:cs typeface="Futura Medium" panose="020B0602020204020303" pitchFamily="34" charset="-79"/>
            </a:endParaRPr>
          </a:p>
        </p:txBody>
      </p:sp>
      <p:sp>
        <p:nvSpPr>
          <p:cNvPr id="5" name="内容占位符 4">
            <a:extLst>
              <a:ext uri="{FF2B5EF4-FFF2-40B4-BE49-F238E27FC236}">
                <a16:creationId xmlns:a16="http://schemas.microsoft.com/office/drawing/2014/main" id="{DB008B26-15FA-9947-80E2-143FAD90E38E}"/>
              </a:ext>
            </a:extLst>
          </p:cNvPr>
          <p:cNvSpPr>
            <a:spLocks noGrp="1"/>
          </p:cNvSpPr>
          <p:nvPr>
            <p:ph sz="half" idx="1"/>
          </p:nvPr>
        </p:nvSpPr>
        <p:spPr>
          <a:xfrm>
            <a:off x="623636" y="1340768"/>
            <a:ext cx="10917212" cy="1080120"/>
          </a:xfrm>
        </p:spPr>
        <p:txBody>
          <a:bodyPr/>
          <a:lstStyle/>
          <a:p>
            <a:pPr>
              <a:lnSpc>
                <a:spcPct val="150000"/>
              </a:lnSpc>
            </a:pPr>
            <a:r>
              <a:rPr lang="en-US" altLang="zh-CN" dirty="0">
                <a:latin typeface="Gill Sans MT" panose="020B0502020104020203" pitchFamily="34" charset="0"/>
              </a:rPr>
              <a:t>HC4HW4</a:t>
            </a:r>
            <a:r>
              <a:rPr lang="zh-CN" altLang="en-US" dirty="0">
                <a:latin typeface="Gill Sans MT" panose="020B0502020104020203" pitchFamily="34" charset="0"/>
              </a:rPr>
              <a:t> 准确的说是：</a:t>
            </a:r>
            <a:r>
              <a:rPr lang="en-US" altLang="zh-CN" dirty="0">
                <a:latin typeface="Gill Sans MT" panose="020B0502020104020203" pitchFamily="34" charset="0"/>
              </a:rPr>
              <a:t>N(C/4)H(W</a:t>
            </a:r>
            <a:r>
              <a:rPr lang="zh-CN" altLang="en-US" dirty="0">
                <a:latin typeface="Gill Sans MT" panose="020B0502020104020203" pitchFamily="34" charset="0"/>
              </a:rPr>
              <a:t>*</a:t>
            </a:r>
            <a:r>
              <a:rPr lang="en-US" altLang="zh-CN" dirty="0">
                <a:latin typeface="Gill Sans MT" panose="020B0502020104020203" pitchFamily="34" charset="0"/>
              </a:rPr>
              <a:t>4)</a:t>
            </a:r>
          </a:p>
          <a:p>
            <a:pPr>
              <a:lnSpc>
                <a:spcPct val="150000"/>
              </a:lnSpc>
            </a:pPr>
            <a:r>
              <a:rPr lang="zh-CN" altLang="en-US" dirty="0">
                <a:latin typeface="Gill Sans MT" panose="020B0502020104020203" pitchFamily="34" charset="0"/>
              </a:rPr>
              <a:t>即沿着 </a:t>
            </a:r>
            <a:r>
              <a:rPr lang="en-US" altLang="zh-CN" dirty="0">
                <a:latin typeface="Gill Sans MT" panose="020B0502020104020203" pitchFamily="34" charset="0"/>
              </a:rPr>
              <a:t>Channel</a:t>
            </a:r>
            <a:r>
              <a:rPr lang="zh-CN" altLang="en-US" dirty="0">
                <a:latin typeface="Gill Sans MT" panose="020B0502020104020203" pitchFamily="34" charset="0"/>
              </a:rPr>
              <a:t> 方向取</a:t>
            </a:r>
            <a:r>
              <a:rPr lang="en-US" altLang="zh-CN" dirty="0">
                <a:latin typeface="Gill Sans MT" panose="020B0502020104020203" pitchFamily="34" charset="0"/>
              </a:rPr>
              <a:t>4</a:t>
            </a:r>
            <a:r>
              <a:rPr lang="zh-CN" altLang="en-US" dirty="0">
                <a:latin typeface="Gill Sans MT" panose="020B0502020104020203" pitchFamily="34" charset="0"/>
              </a:rPr>
              <a:t>个数按照 </a:t>
            </a:r>
            <a:r>
              <a:rPr lang="en-US" altLang="zh-CN" dirty="0">
                <a:latin typeface="Gill Sans MT" panose="020B0502020104020203" pitchFamily="34" charset="0"/>
              </a:rPr>
              <a:t>W</a:t>
            </a:r>
            <a:r>
              <a:rPr lang="zh-CN" altLang="en-US" dirty="0">
                <a:latin typeface="Gill Sans MT" panose="020B0502020104020203" pitchFamily="34" charset="0"/>
              </a:rPr>
              <a:t> 方向排列，如果</a:t>
            </a:r>
            <a:r>
              <a:rPr lang="en-US" altLang="zh-CN" dirty="0">
                <a:latin typeface="Gill Sans MT" panose="020B0502020104020203" pitchFamily="34" charset="0"/>
              </a:rPr>
              <a:t>c</a:t>
            </a:r>
            <a:r>
              <a:rPr lang="zh-CN" altLang="en-US" dirty="0">
                <a:latin typeface="Gill Sans MT" panose="020B0502020104020203" pitchFamily="34" charset="0"/>
              </a:rPr>
              <a:t>不是 </a:t>
            </a:r>
            <a:r>
              <a:rPr lang="en-US" altLang="zh-CN" dirty="0">
                <a:latin typeface="Gill Sans MT" panose="020B0502020104020203" pitchFamily="34" charset="0"/>
              </a:rPr>
              <a:t>4</a:t>
            </a:r>
            <a:r>
              <a:rPr lang="zh-CN" altLang="en-US" dirty="0">
                <a:latin typeface="Gill Sans MT" panose="020B0502020104020203" pitchFamily="34" charset="0"/>
              </a:rPr>
              <a:t> 的倍数，则全用 </a:t>
            </a:r>
            <a:r>
              <a:rPr lang="en-US" altLang="zh-CN" dirty="0">
                <a:latin typeface="Gill Sans MT" panose="020B0502020104020203" pitchFamily="34" charset="0"/>
              </a:rPr>
              <a:t>0</a:t>
            </a:r>
            <a:r>
              <a:rPr lang="zh-CN" altLang="en-US" dirty="0">
                <a:latin typeface="Gill Sans MT" panose="020B0502020104020203" pitchFamily="34" charset="0"/>
              </a:rPr>
              <a:t> 补上。</a:t>
            </a:r>
            <a:endParaRPr lang="en-US" altLang="zh-CN" dirty="0">
              <a:latin typeface="Gill Sans MT" panose="020B0502020104020203" pitchFamily="34" charset="0"/>
            </a:endParaRPr>
          </a:p>
        </p:txBody>
      </p:sp>
      <p:pic>
        <p:nvPicPr>
          <p:cNvPr id="3" name="图片 2">
            <a:extLst>
              <a:ext uri="{FF2B5EF4-FFF2-40B4-BE49-F238E27FC236}">
                <a16:creationId xmlns:a16="http://schemas.microsoft.com/office/drawing/2014/main" id="{0BDCA616-2243-9C40-B13B-92493D48512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80892" y="2636913"/>
            <a:ext cx="6845881" cy="3541518"/>
          </a:xfrm>
          <a:prstGeom prst="rect">
            <a:avLst/>
          </a:prstGeom>
        </p:spPr>
      </p:pic>
    </p:spTree>
    <p:extLst>
      <p:ext uri="{BB962C8B-B14F-4D97-AF65-F5344CB8AC3E}">
        <p14:creationId xmlns:p14="http://schemas.microsoft.com/office/powerpoint/2010/main" val="2223944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34014</TotalTime>
  <Words>681</Words>
  <Application>Microsoft Macintosh PowerPoint</Application>
  <PresentationFormat>自定义</PresentationFormat>
  <Paragraphs>57</Paragraphs>
  <Slides>17</Slides>
  <Notes>1</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17</vt:i4>
      </vt:variant>
    </vt:vector>
  </HeadingPairs>
  <TitlesOfParts>
    <vt:vector size="39"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Cambria Math</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推理引擎-Kernel优化</vt:lpstr>
      <vt:lpstr>PowerPoint 演示文稿</vt:lpstr>
      <vt:lpstr>推理引擎架构</vt:lpstr>
      <vt:lpstr>PowerPoint 演示文稿</vt:lpstr>
      <vt:lpstr>张量内存排布 - NCHW</vt:lpstr>
      <vt:lpstr>张量内存排布 - 卷积操作</vt:lpstr>
      <vt:lpstr>张量内存排布 - 卷积操作</vt:lpstr>
      <vt:lpstr>张量内存排布 – HC4HW4</vt:lpstr>
      <vt:lpstr>NC4HW4</vt:lpstr>
      <vt:lpstr>NC4HW4</vt:lpstr>
      <vt:lpstr>PowerPoint 演示文稿</vt:lpstr>
      <vt:lpstr>NC4HW4 特点</vt:lpstr>
      <vt:lpstr>nc4hw4 提升卷积推理性能</vt:lpstr>
      <vt:lpstr>对计算图的要求</vt:lpstr>
      <vt:lpstr>对计算图的要求</vt:lpstr>
      <vt:lpstr>优缺点</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6104</cp:revision>
  <dcterms:created xsi:type="dcterms:W3CDTF">2015-01-14T10:38:57Z</dcterms:created>
  <dcterms:modified xsi:type="dcterms:W3CDTF">2023-03-07T02:26:30Z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