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51"/>
  </p:notesMasterIdLst>
  <p:handoutMasterIdLst>
    <p:handoutMasterId r:id="rId52"/>
  </p:handoutMasterIdLst>
  <p:sldIdLst>
    <p:sldId id="603" r:id="rId8"/>
    <p:sldId id="2380" r:id="rId9"/>
    <p:sldId id="2379" r:id="rId10"/>
    <p:sldId id="739" r:id="rId11"/>
    <p:sldId id="2346" r:id="rId12"/>
    <p:sldId id="2341" r:id="rId13"/>
    <p:sldId id="2342" r:id="rId14"/>
    <p:sldId id="2343" r:id="rId15"/>
    <p:sldId id="2344" r:id="rId16"/>
    <p:sldId id="2345" r:id="rId17"/>
    <p:sldId id="2347" r:id="rId18"/>
    <p:sldId id="2348" r:id="rId19"/>
    <p:sldId id="2350" r:id="rId20"/>
    <p:sldId id="2349" r:id="rId21"/>
    <p:sldId id="2351" r:id="rId22"/>
    <p:sldId id="2352" r:id="rId23"/>
    <p:sldId id="2353" r:id="rId24"/>
    <p:sldId id="2354" r:id="rId25"/>
    <p:sldId id="2365" r:id="rId26"/>
    <p:sldId id="2361" r:id="rId27"/>
    <p:sldId id="2362" r:id="rId28"/>
    <p:sldId id="2363" r:id="rId29"/>
    <p:sldId id="2364" r:id="rId30"/>
    <p:sldId id="2366" r:id="rId31"/>
    <p:sldId id="2367" r:id="rId32"/>
    <p:sldId id="2371" r:id="rId33"/>
    <p:sldId id="2372" r:id="rId34"/>
    <p:sldId id="2373" r:id="rId35"/>
    <p:sldId id="2378" r:id="rId36"/>
    <p:sldId id="2374" r:id="rId37"/>
    <p:sldId id="2375" r:id="rId38"/>
    <p:sldId id="2376" r:id="rId39"/>
    <p:sldId id="2377" r:id="rId40"/>
    <p:sldId id="2360" r:id="rId41"/>
    <p:sldId id="2355" r:id="rId42"/>
    <p:sldId id="2356" r:id="rId43"/>
    <p:sldId id="2357" r:id="rId44"/>
    <p:sldId id="2358" r:id="rId45"/>
    <p:sldId id="2359" r:id="rId46"/>
    <p:sldId id="2368" r:id="rId47"/>
    <p:sldId id="2370" r:id="rId48"/>
    <p:sldId id="2369" r:id="rId49"/>
    <p:sldId id="582" r:id="rId5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221815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3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7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2024/6/2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14EA5B-001B-7848-8C84-FBF877FBA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9323" r="125" b="7437"/>
          <a:stretch/>
        </p:blipFill>
        <p:spPr>
          <a:xfrm>
            <a:off x="0" y="-83308"/>
            <a:ext cx="12191999" cy="694383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2770A60-C1F3-D044-AC43-902A28A2F081}"/>
              </a:ext>
            </a:extLst>
          </p:cNvPr>
          <p:cNvSpPr txBox="1">
            <a:spLocks/>
          </p:cNvSpPr>
          <p:nvPr/>
        </p:nvSpPr>
        <p:spPr>
          <a:xfrm>
            <a:off x="0" y="1366345"/>
            <a:ext cx="12192000" cy="3622415"/>
          </a:xfrm>
          <a:prstGeom prst="rect">
            <a:avLst/>
          </a:prstGeom>
          <a:solidFill>
            <a:srgbClr val="1D1D1A">
              <a:alpha val="69804"/>
            </a:srgbClr>
          </a:soli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FB090F4-2451-1E4B-9613-439DAA24113B}"/>
              </a:ext>
            </a:extLst>
          </p:cNvPr>
          <p:cNvSpPr txBox="1">
            <a:spLocks/>
          </p:cNvSpPr>
          <p:nvPr/>
        </p:nvSpPr>
        <p:spPr>
          <a:xfrm>
            <a:off x="1191023" y="1646898"/>
            <a:ext cx="6346890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大模型系列 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–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 集合通信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27EA2-2C9D-D54B-8B17-AFE1B5C3919C}"/>
              </a:ext>
            </a:extLst>
          </p:cNvPr>
          <p:cNvSpPr/>
          <p:nvPr/>
        </p:nvSpPr>
        <p:spPr>
          <a:xfrm>
            <a:off x="1023926" y="2653011"/>
            <a:ext cx="90332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500" b="1" kern="0" dirty="0">
                <a:solidFill>
                  <a:schemeClr val="tx2"/>
                </a:solidFill>
                <a:latin typeface="+mj-ea"/>
                <a:ea typeface="+mj-ea"/>
              </a:rPr>
              <a:t>集合通信概览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C30038AB-B3BE-FE49-8782-911786361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2821" y="1765738"/>
            <a:ext cx="2024146" cy="643926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48E808-2D91-4B44-A4EA-64776D2423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891" y="1807778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375267-2F7B-FB45-9197-80BA62118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集群硬件概述</a:t>
            </a:r>
          </a:p>
        </p:txBody>
      </p:sp>
    </p:spTree>
    <p:extLst>
      <p:ext uri="{BB962C8B-B14F-4D97-AF65-F5344CB8AC3E}">
        <p14:creationId xmlns:p14="http://schemas.microsoft.com/office/powerpoint/2010/main" val="423399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2565E8E-08A6-C647-BBCA-92BC6E2E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NPU</a:t>
            </a:r>
            <a:r>
              <a:rPr lang="zh-CN" altLang="en-US" dirty="0"/>
              <a:t>逻辑架构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A27D-158E-D14E-88B2-7148C2EB0D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昇腾架构图</a:t>
            </a:r>
            <a:r>
              <a:rPr lang="en-US" altLang="zh-CN" dirty="0" err="1"/>
              <a:t>hotchip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7D0F656-D090-5C4D-8959-E4DB008F02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关键特性   作用价值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SoC</a:t>
            </a:r>
            <a:r>
              <a:rPr lang="zh-CN" altLang="en-US" dirty="0"/>
              <a:t>内置</a:t>
            </a:r>
            <a:r>
              <a:rPr lang="en-US" altLang="zh-CN" dirty="0"/>
              <a:t>NIC</a:t>
            </a:r>
            <a:r>
              <a:rPr lang="zh-CN" altLang="en-US" dirty="0"/>
              <a:t>   内部总线带宽大</a:t>
            </a:r>
            <a:endParaRPr lang="en-US" altLang="zh-CN" dirty="0"/>
          </a:p>
          <a:p>
            <a:r>
              <a:rPr lang="zh-CN" altLang="en-US" dirty="0"/>
              <a:t>                       不占用</a:t>
            </a:r>
            <a:r>
              <a:rPr lang="en-US" altLang="zh-CN" dirty="0"/>
              <a:t>PCIe</a:t>
            </a:r>
            <a:r>
              <a:rPr lang="zh-CN" altLang="en-US" dirty="0"/>
              <a:t>带宽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硬化</a:t>
            </a:r>
            <a:r>
              <a:rPr lang="en-US" altLang="zh-CN" dirty="0"/>
              <a:t>STARS</a:t>
            </a:r>
            <a:r>
              <a:rPr lang="zh-CN" altLang="en-US" dirty="0"/>
              <a:t>调度    任务调度时间从</a:t>
            </a:r>
            <a:r>
              <a:rPr lang="en-US" altLang="zh-CN" dirty="0"/>
              <a:t>ms</a:t>
            </a:r>
            <a:r>
              <a:rPr lang="zh-CN" altLang="en-US" dirty="0"/>
              <a:t>级降到</a:t>
            </a:r>
            <a:r>
              <a:rPr lang="en-US" altLang="zh-CN" dirty="0"/>
              <a:t>ns</a:t>
            </a:r>
            <a:r>
              <a:rPr lang="zh-CN" altLang="en-US" dirty="0"/>
              <a:t>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911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B962-9586-9549-BBBE-C1BAD47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r>
              <a:rPr kumimoji="1" lang="en-US" altLang="zh-CN" dirty="0"/>
              <a:t>TOPO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91FC1-63FB-344A-AF84-B9B803045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1A1EE-B77C-DD44-97B5-DB8BFEE117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主要组成：</a:t>
            </a:r>
            <a:r>
              <a:rPr kumimoji="1" lang="en-US" altLang="zh-CN" dirty="0"/>
              <a:t>910</a:t>
            </a:r>
            <a:r>
              <a:rPr kumimoji="1" lang="zh-CN" altLang="en-US" dirty="0"/>
              <a:t> </a:t>
            </a:r>
            <a:r>
              <a:rPr kumimoji="1" lang="en-US" altLang="zh-CN" dirty="0"/>
              <a:t>NPU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r>
              <a:rPr kumimoji="1" lang="zh-CN" altLang="en-US" dirty="0"/>
              <a:t>芯片个数：</a:t>
            </a:r>
            <a:r>
              <a:rPr kumimoji="1" lang="en-US" altLang="zh-CN" dirty="0"/>
              <a:t>16</a:t>
            </a:r>
            <a:r>
              <a:rPr kumimoji="1" lang="zh-CN" altLang="en-US" dirty="0"/>
              <a:t> </a:t>
            </a:r>
            <a:r>
              <a:rPr kumimoji="1" lang="en-US" altLang="zh-CN" dirty="0"/>
              <a:t>NPU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r>
              <a:rPr kumimoji="1" lang="zh-CN" altLang="en-US" dirty="0"/>
              <a:t>组网方式：双</a:t>
            </a:r>
            <a:r>
              <a:rPr kumimoji="1" lang="en-US" altLang="zh-CN" dirty="0"/>
              <a:t>mesh</a:t>
            </a:r>
            <a:r>
              <a:rPr kumimoji="1" lang="zh-CN" altLang="en-US" dirty="0"/>
              <a:t>组网</a:t>
            </a:r>
            <a:endParaRPr kumimoji="1" lang="en-US" altLang="zh-CN" dirty="0"/>
          </a:p>
          <a:p>
            <a:r>
              <a:rPr kumimoji="1" lang="zh-CN" altLang="en-US" dirty="0"/>
              <a:t>主打客户：高性能场景</a:t>
            </a:r>
          </a:p>
        </p:txBody>
      </p:sp>
    </p:spTree>
    <p:extLst>
      <p:ext uri="{BB962C8B-B14F-4D97-AF65-F5344CB8AC3E}">
        <p14:creationId xmlns:p14="http://schemas.microsoft.com/office/powerpoint/2010/main" val="83322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1B962-9586-9549-BBBE-C1BAD472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r>
              <a:rPr kumimoji="1" lang="en-US" altLang="zh-CN" dirty="0"/>
              <a:t>TOPO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91FC1-63FB-344A-AF84-B9B803045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双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1A1EE-B77C-DD44-97B5-DB8BFEE117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主要组成：</a:t>
            </a:r>
            <a:r>
              <a:rPr kumimoji="1" lang="en-US" altLang="zh-CN" dirty="0"/>
              <a:t>910</a:t>
            </a:r>
            <a:r>
              <a:rPr kumimoji="1" lang="zh-CN" altLang="en-US" dirty="0"/>
              <a:t> </a:t>
            </a:r>
            <a:r>
              <a:rPr kumimoji="1" lang="en-US" altLang="zh-CN" dirty="0"/>
              <a:t>NPU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r>
              <a:rPr kumimoji="1" lang="zh-CN" altLang="en-US" dirty="0"/>
              <a:t>芯片个数：</a:t>
            </a:r>
            <a:r>
              <a:rPr kumimoji="1" lang="en-US" altLang="zh-CN" dirty="0"/>
              <a:t>16</a:t>
            </a:r>
            <a:r>
              <a:rPr kumimoji="1" lang="zh-CN" altLang="en-US" dirty="0"/>
              <a:t> </a:t>
            </a:r>
            <a:r>
              <a:rPr kumimoji="1" lang="en-US" altLang="zh-CN" dirty="0"/>
              <a:t>NPU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r>
              <a:rPr kumimoji="1" lang="zh-CN" altLang="en-US" dirty="0"/>
              <a:t>组网方式：双</a:t>
            </a:r>
            <a:r>
              <a:rPr kumimoji="1" lang="en-US" altLang="zh-CN" dirty="0"/>
              <a:t>mesh</a:t>
            </a:r>
            <a:r>
              <a:rPr kumimoji="1" lang="zh-CN" altLang="en-US" dirty="0"/>
              <a:t>组网</a:t>
            </a:r>
            <a:endParaRPr kumimoji="1" lang="en-US" altLang="zh-CN" dirty="0"/>
          </a:p>
          <a:p>
            <a:r>
              <a:rPr kumimoji="1" lang="zh-CN" altLang="en-US" dirty="0"/>
              <a:t>主打客户：高性能场景</a:t>
            </a:r>
          </a:p>
        </p:txBody>
      </p:sp>
    </p:spTree>
    <p:extLst>
      <p:ext uri="{BB962C8B-B14F-4D97-AF65-F5344CB8AC3E}">
        <p14:creationId xmlns:p14="http://schemas.microsoft.com/office/powerpoint/2010/main" val="220264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F7C1F-A698-C948-823E-FB7788C2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硬件逻辑拓扑：</a:t>
            </a:r>
            <a:r>
              <a:rPr kumimoji="1" lang="en-US" altLang="zh-CN" dirty="0"/>
              <a:t>AI</a:t>
            </a:r>
            <a:r>
              <a:rPr kumimoji="1" lang="zh-CN" altLang="en-US" dirty="0"/>
              <a:t>集群参数面网络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FFED3-80FD-2840-A279-968D349F6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Sphine</a:t>
            </a:r>
            <a:endParaRPr kumimoji="1" lang="en-US" altLang="zh-CN" dirty="0"/>
          </a:p>
          <a:p>
            <a:r>
              <a:rPr kumimoji="1" lang="en-US" altLang="zh-CN" dirty="0"/>
              <a:t>left1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121F2-45A5-5949-A2B8-06A9280262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组网形式：</a:t>
            </a:r>
            <a:r>
              <a:rPr kumimoji="1" lang="en-US" altLang="zh-CN" dirty="0"/>
              <a:t>Fat-Tree</a:t>
            </a:r>
          </a:p>
          <a:p>
            <a:r>
              <a:rPr kumimoji="1" lang="zh-CN" altLang="en-US" dirty="0"/>
              <a:t>参数面：以太网交换机、</a:t>
            </a:r>
            <a:r>
              <a:rPr kumimoji="1" lang="en-US" altLang="zh-CN" dirty="0"/>
              <a:t>CE16800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CE9860</a:t>
            </a:r>
          </a:p>
          <a:p>
            <a:r>
              <a:rPr kumimoji="1" lang="zh-CN" altLang="en-US" dirty="0"/>
              <a:t>组网架构：框盒、盒盒</a:t>
            </a:r>
            <a:endParaRPr kumimoji="1" lang="en-US" altLang="zh-CN" dirty="0"/>
          </a:p>
          <a:p>
            <a:r>
              <a:rPr kumimoji="1" lang="zh-CN" altLang="en-US" dirty="0"/>
              <a:t>互联线缆：光模块、</a:t>
            </a:r>
            <a:r>
              <a:rPr kumimoji="1" lang="en-US" altLang="zh-CN" dirty="0"/>
              <a:t>AOC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63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372F2-16F7-0D4C-A78D-C0B15A8E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DGX</a:t>
            </a:r>
            <a:r>
              <a:rPr kumimoji="1" lang="zh-CN" altLang="en-US" dirty="0"/>
              <a:t> 系列服务器迭代：从 </a:t>
            </a:r>
            <a:r>
              <a:rPr kumimoji="1" lang="en-US" altLang="zh-CN" dirty="0"/>
              <a:t>DGX</a:t>
            </a:r>
            <a:r>
              <a:rPr kumimoji="1" lang="zh-CN" altLang="en-US" dirty="0"/>
              <a:t> 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DGX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H100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102E-5482-CB46-98CD-15EC196C1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DGX</a:t>
            </a:r>
            <a:r>
              <a:rPr kumimoji="1" lang="zh-CN" altLang="en-US" dirty="0"/>
              <a:t> </a:t>
            </a:r>
            <a:r>
              <a:rPr kumimoji="1" lang="en-US" altLang="zh-CN" dirty="0"/>
              <a:t>A100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 互连：</a:t>
            </a:r>
            <a:r>
              <a:rPr kumimoji="1" lang="en-US" altLang="zh-CN" dirty="0"/>
              <a:t>NV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* </a:t>
            </a:r>
            <a:r>
              <a:rPr kumimoji="1" lang="en-US" altLang="zh-CN" dirty="0"/>
              <a:t>6</a:t>
            </a:r>
          </a:p>
          <a:p>
            <a:r>
              <a:rPr kumimoji="1" lang="zh-CN" altLang="en-US" dirty="0"/>
              <a:t>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：外置网卡、支持</a:t>
            </a:r>
            <a:r>
              <a:rPr kumimoji="1" lang="en-US" altLang="zh-CN" dirty="0"/>
              <a:t>RoCE/IB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7639D-9B17-E84F-9A0D-B0855B5374E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/>
              <a:t>DGX</a:t>
            </a:r>
            <a:r>
              <a:rPr kumimoji="1" lang="zh-CN" altLang="en-US" dirty="0"/>
              <a:t> </a:t>
            </a:r>
            <a:r>
              <a:rPr kumimoji="1" lang="en-US" altLang="zh-CN" dirty="0"/>
              <a:t>H100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 互连：</a:t>
            </a:r>
            <a:r>
              <a:rPr kumimoji="1" lang="en-US" altLang="zh-CN" dirty="0"/>
              <a:t>NV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* 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：外置网卡、支持</a:t>
            </a:r>
            <a:r>
              <a:rPr kumimoji="1" lang="en-US" altLang="zh-CN" dirty="0"/>
              <a:t>RoCE/IB</a:t>
            </a:r>
            <a:r>
              <a:rPr kumimoji="1" lang="zh-CN" altLang="en-US" dirty="0"/>
              <a:t>（网卡内置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70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FF2A-D565-FD4B-9A0D-8D609041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集群规模扩展互联：</a:t>
            </a:r>
            <a:r>
              <a:rPr kumimoji="1" lang="en-US" altLang="zh-CN" dirty="0"/>
              <a:t>Multi-Rail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Signal-Rail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5D70F-934F-DE4E-AC14-4916EF04D9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Multi-Rail</a:t>
            </a:r>
            <a:r>
              <a:rPr kumimoji="1" lang="zh-CN" altLang="en-US" dirty="0"/>
              <a:t> 多轨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架构图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TOPO</a:t>
            </a:r>
            <a:r>
              <a:rPr kumimoji="1" lang="zh-CN" altLang="en-US" sz="1600" dirty="0"/>
              <a:t>：两层</a:t>
            </a:r>
            <a:r>
              <a:rPr kumimoji="1" lang="en-US" altLang="zh-CN" sz="1600" dirty="0"/>
              <a:t>Fat-Tree</a:t>
            </a:r>
          </a:p>
          <a:p>
            <a:r>
              <a:rPr kumimoji="1" lang="zh-CN" altLang="en-US" sz="1600" dirty="0"/>
              <a:t>交换机：盒式（</a:t>
            </a:r>
            <a:r>
              <a:rPr kumimoji="1" lang="en-US" altLang="zh-CN" sz="1600" dirty="0"/>
              <a:t>CE9860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32x400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Port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最大规模：</a:t>
            </a:r>
            <a:r>
              <a:rPr kumimoji="1" lang="en-US" altLang="zh-CN" sz="1600" dirty="0"/>
              <a:t>1024</a:t>
            </a:r>
          </a:p>
          <a:p>
            <a:r>
              <a:rPr kumimoji="1" lang="zh-CN" altLang="en-US" sz="1600" dirty="0"/>
              <a:t>接入方式：</a:t>
            </a:r>
            <a:r>
              <a:rPr kumimoji="1" lang="en-US" altLang="zh-CN" sz="1600" dirty="0"/>
              <a:t> Multi-Rail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8-Rail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优点：</a:t>
            </a:r>
            <a:r>
              <a:rPr kumimoji="1" lang="en-US" altLang="zh-CN" sz="1600" dirty="0"/>
              <a:t>Group</a:t>
            </a:r>
            <a:r>
              <a:rPr kumimoji="1" lang="zh-CN" altLang="en-US" sz="1600" dirty="0"/>
              <a:t> 内集合通信不跨</a:t>
            </a:r>
            <a:r>
              <a:rPr kumimoji="1" lang="en-US" altLang="zh-CN" sz="1600" dirty="0"/>
              <a:t>Spine</a:t>
            </a:r>
            <a:r>
              <a:rPr kumimoji="1" lang="zh-CN" altLang="en-US" sz="1600" dirty="0"/>
              <a:t>、减少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冲突</a:t>
            </a:r>
            <a:endParaRPr kumimoji="1" lang="en-US" altLang="zh-CN" sz="1600" dirty="0"/>
          </a:p>
          <a:p>
            <a:r>
              <a:rPr kumimoji="1" lang="zh-CN" altLang="en-US" sz="1600" dirty="0"/>
              <a:t>缺点：</a:t>
            </a:r>
            <a:r>
              <a:rPr kumimoji="1" lang="en-US" altLang="zh-CN" sz="1600" dirty="0"/>
              <a:t>LEAF</a:t>
            </a:r>
            <a:r>
              <a:rPr kumimoji="1" lang="zh-CN" altLang="en-US" sz="1600" dirty="0"/>
              <a:t>故障域大，走线复杂</a:t>
            </a:r>
            <a:endParaRPr kumimoji="1" lang="en-US" altLang="zh-CN" sz="1600" dirty="0"/>
          </a:p>
          <a:p>
            <a:r>
              <a:rPr kumimoji="1" lang="en-US" altLang="zh-CN" sz="1600" dirty="0"/>
              <a:t>NV</a:t>
            </a:r>
            <a:r>
              <a:rPr kumimoji="1" lang="zh-CN" altLang="en-US" sz="1600" dirty="0"/>
              <a:t>普遍采用方案</a:t>
            </a: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A595F-5F38-7449-BC79-7C647B41B4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/>
              <a:t>Signal-Rai</a:t>
            </a:r>
            <a:r>
              <a:rPr kumimoji="1" lang="zh-CN" altLang="en-US" dirty="0"/>
              <a:t> 单轨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架构图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1600" dirty="0"/>
              <a:t>TOPO</a:t>
            </a:r>
            <a:r>
              <a:rPr kumimoji="1" lang="zh-CN" altLang="en-US" sz="1600" dirty="0"/>
              <a:t>：两层</a:t>
            </a:r>
            <a:r>
              <a:rPr kumimoji="1" lang="en-US" altLang="zh-CN" sz="1600" dirty="0"/>
              <a:t>Fat-Tree</a:t>
            </a:r>
          </a:p>
          <a:p>
            <a:r>
              <a:rPr kumimoji="1" lang="zh-CN" altLang="en-US" sz="1600" dirty="0"/>
              <a:t>交换机：盒式（</a:t>
            </a:r>
            <a:r>
              <a:rPr kumimoji="1" lang="en-US" altLang="zh-CN" sz="1600" dirty="0"/>
              <a:t>CE9860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32x400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Port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最大规模：</a:t>
            </a:r>
            <a:r>
              <a:rPr kumimoji="1" lang="en-US" altLang="zh-CN" sz="1600" dirty="0"/>
              <a:t>1024</a:t>
            </a:r>
          </a:p>
          <a:p>
            <a:r>
              <a:rPr kumimoji="1" lang="zh-CN" altLang="en-US" sz="1600" dirty="0"/>
              <a:t>接入方式：</a:t>
            </a:r>
            <a:r>
              <a:rPr kumimoji="1" lang="en-US" altLang="zh-CN" sz="1600" dirty="0"/>
              <a:t> Signal-Rail</a:t>
            </a:r>
          </a:p>
          <a:p>
            <a:r>
              <a:rPr kumimoji="1" lang="zh-CN" altLang="en-US" sz="1600" dirty="0"/>
              <a:t>优点：</a:t>
            </a:r>
            <a:r>
              <a:rPr kumimoji="1" lang="en-US" altLang="zh-CN" sz="1600" dirty="0"/>
              <a:t>LEAF</a:t>
            </a:r>
            <a:r>
              <a:rPr kumimoji="1" lang="zh-CN" altLang="en-US" sz="1600" dirty="0"/>
              <a:t> 故障域少，走线简单</a:t>
            </a:r>
            <a:endParaRPr kumimoji="1" lang="en-US" altLang="zh-CN" sz="1600" dirty="0"/>
          </a:p>
          <a:p>
            <a:r>
              <a:rPr kumimoji="1" lang="zh-CN" altLang="en-US" sz="1600" dirty="0"/>
              <a:t>缺点：跨 </a:t>
            </a:r>
            <a:r>
              <a:rPr kumimoji="1" lang="en-US" altLang="zh-CN" sz="1600" dirty="0"/>
              <a:t>Spine</a:t>
            </a:r>
            <a:r>
              <a:rPr kumimoji="1" lang="zh-CN" altLang="en-US" sz="1600" dirty="0"/>
              <a:t> 通信多，容易 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 冲突</a:t>
            </a:r>
            <a:endParaRPr kumimoji="1" lang="en-US" altLang="zh-CN" sz="1600" dirty="0"/>
          </a:p>
          <a:p>
            <a:r>
              <a:rPr kumimoji="1" lang="en-US" altLang="zh-CN" sz="1600" dirty="0"/>
              <a:t>910</a:t>
            </a:r>
            <a:r>
              <a:rPr kumimoji="1" lang="zh-CN" altLang="en-US" sz="1600" dirty="0"/>
              <a:t> 普遍采用方案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79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B1AED-C82E-9447-9EF8-37772B05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CC320F9-0A8B-4B45-9C97-442F507807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2515288"/>
              </p:ext>
            </p:extLst>
          </p:nvPr>
        </p:nvGraphicFramePr>
        <p:xfrm>
          <a:off x="612775" y="1355725"/>
          <a:ext cx="10706865" cy="48558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68955">
                  <a:extLst>
                    <a:ext uri="{9D8B030D-6E8A-4147-A177-3AD203B41FA5}">
                      <a16:colId xmlns:a16="http://schemas.microsoft.com/office/drawing/2014/main" val="4065907157"/>
                    </a:ext>
                  </a:extLst>
                </a:gridCol>
                <a:gridCol w="3568955">
                  <a:extLst>
                    <a:ext uri="{9D8B030D-6E8A-4147-A177-3AD203B41FA5}">
                      <a16:colId xmlns:a16="http://schemas.microsoft.com/office/drawing/2014/main" val="1088679390"/>
                    </a:ext>
                  </a:extLst>
                </a:gridCol>
                <a:gridCol w="3568955">
                  <a:extLst>
                    <a:ext uri="{9D8B030D-6E8A-4147-A177-3AD203B41FA5}">
                      <a16:colId xmlns:a16="http://schemas.microsoft.com/office/drawing/2014/main" val="614546376"/>
                    </a:ext>
                  </a:extLst>
                </a:gridCol>
              </a:tblGrid>
              <a:tr h="9711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NVIDIA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52386"/>
                  </a:ext>
                </a:extLst>
              </a:tr>
              <a:tr h="971178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芯片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接口能力：支持</a:t>
                      </a:r>
                      <a:r>
                        <a:rPr lang="en-US" altLang="zh-CN" sz="1400" dirty="0"/>
                        <a:t>HCCS/PCIe/RoCE</a:t>
                      </a:r>
                    </a:p>
                    <a:p>
                      <a:r>
                        <a:rPr lang="zh-CN" altLang="en-US" sz="1400" dirty="0"/>
                        <a:t>网络</a:t>
                      </a:r>
                      <a:r>
                        <a:rPr lang="en-US" altLang="zh-CN" sz="1400" dirty="0"/>
                        <a:t>IO</a:t>
                      </a:r>
                      <a:r>
                        <a:rPr lang="zh-CN" altLang="en-US" sz="1400" dirty="0"/>
                        <a:t>：内置网卡（</a:t>
                      </a:r>
                      <a:r>
                        <a:rPr lang="en-US" altLang="zh-CN" sz="1400" dirty="0"/>
                        <a:t>SoC</a:t>
                      </a:r>
                      <a:r>
                        <a:rPr lang="zh-CN" altLang="en-US" sz="1400" dirty="0"/>
                        <a:t>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任务调度：内置硬件任务调度器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接口能力：支持 </a:t>
                      </a:r>
                      <a:r>
                        <a:rPr lang="en-US" altLang="zh-CN" sz="1400" dirty="0" err="1"/>
                        <a:t>Nvlink</a:t>
                      </a:r>
                      <a:r>
                        <a:rPr lang="en-US" altLang="zh-CN" sz="1400" dirty="0"/>
                        <a:t>/PCIe</a:t>
                      </a:r>
                    </a:p>
                    <a:p>
                      <a:r>
                        <a:rPr lang="zh-CN" altLang="en-US" sz="1400" dirty="0"/>
                        <a:t>网络</a:t>
                      </a:r>
                      <a:r>
                        <a:rPr lang="en-US" altLang="zh-CN" sz="1400" dirty="0"/>
                        <a:t>IO</a:t>
                      </a:r>
                      <a:r>
                        <a:rPr lang="zh-CN" altLang="en-US" sz="1400" dirty="0"/>
                        <a:t>：外界标准网卡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任务调度：</a:t>
                      </a:r>
                      <a:r>
                        <a:rPr lang="en-US" altLang="zh-CN" sz="1400" dirty="0"/>
                        <a:t>OS</a:t>
                      </a:r>
                      <a:r>
                        <a:rPr lang="zh-CN" altLang="en-US" sz="1400" dirty="0"/>
                        <a:t>调度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71536"/>
                  </a:ext>
                </a:extLst>
              </a:tr>
              <a:tr h="971178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AI</a:t>
                      </a:r>
                      <a:r>
                        <a:rPr lang="zh-CN" altLang="en-US" sz="1400" dirty="0"/>
                        <a:t>服务器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组网方式：</a:t>
                      </a:r>
                      <a:r>
                        <a:rPr lang="en-US" altLang="zh-CN" sz="1400" dirty="0"/>
                        <a:t>8P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Full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Mesh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DGX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A100</a:t>
                      </a:r>
                      <a:r>
                        <a:rPr lang="zh-CN" altLang="en-US" sz="1400" dirty="0"/>
                        <a:t>：</a:t>
                      </a:r>
                      <a:r>
                        <a:rPr lang="en-US" altLang="zh-CN" sz="1400" dirty="0"/>
                        <a:t>8P</a:t>
                      </a:r>
                    </a:p>
                    <a:p>
                      <a:r>
                        <a:rPr lang="en-US" altLang="zh-CN" sz="1400" dirty="0"/>
                        <a:t>8GPU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6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NV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Switch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1051"/>
                  </a:ext>
                </a:extLst>
              </a:tr>
              <a:tr h="97117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67115"/>
                  </a:ext>
                </a:extLst>
              </a:tr>
              <a:tr h="971178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集群组网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单轨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多轨组网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多轨组网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0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3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4CA952-8205-A048-9C42-8C591359C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集合通信库介绍</a:t>
            </a:r>
          </a:p>
        </p:txBody>
      </p:sp>
    </p:spTree>
    <p:extLst>
      <p:ext uri="{BB962C8B-B14F-4D97-AF65-F5344CB8AC3E}">
        <p14:creationId xmlns:p14="http://schemas.microsoft.com/office/powerpoint/2010/main" val="210534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BD6219-ED40-0D42-98AE-01EAD2B3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EF5F226-4CA3-CC48-9292-0E6AFDE72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148DB5-86F8-6B45-B69D-89CD5D97DB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B0B19F-499C-754B-870A-9A87A9BB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大模型业务全流程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80CBD20-78B8-E04A-BE23-A551F675DED9}"/>
              </a:ext>
            </a:extLst>
          </p:cNvPr>
          <p:cNvSpPr/>
          <p:nvPr/>
        </p:nvSpPr>
        <p:spPr>
          <a:xfrm>
            <a:off x="2293007" y="5934796"/>
            <a:ext cx="3553229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集群算力准备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A7A42C-550A-E441-AC50-052A1576F61C}"/>
              </a:ext>
            </a:extLst>
          </p:cNvPr>
          <p:cNvSpPr/>
          <p:nvPr/>
        </p:nvSpPr>
        <p:spPr>
          <a:xfrm>
            <a:off x="2293009" y="4421457"/>
            <a:ext cx="3553226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1.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AI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集群建设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9E098-8590-4948-88D5-BE69E12A8897}"/>
              </a:ext>
            </a:extLst>
          </p:cNvPr>
          <p:cNvSpPr/>
          <p:nvPr/>
        </p:nvSpPr>
        <p:spPr>
          <a:xfrm>
            <a:off x="2293008" y="4861392"/>
            <a:ext cx="3553227" cy="975950"/>
          </a:xfrm>
          <a:prstGeom prst="roundRect">
            <a:avLst>
              <a:gd name="adj" fmla="val 617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F392445-FD73-1A4E-9B45-806DC7DF2F0D}"/>
              </a:ext>
            </a:extLst>
          </p:cNvPr>
          <p:cNvSpPr/>
          <p:nvPr/>
        </p:nvSpPr>
        <p:spPr>
          <a:xfrm>
            <a:off x="2418934" y="4998693"/>
            <a:ext cx="1054626" cy="70134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100" dirty="0">
                <a:solidFill>
                  <a:srgbClr val="1D1D1A"/>
                </a:solidFill>
              </a:rPr>
              <a:t>计算、存储、网络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BD10A1-26FF-E248-99DA-DFB2E4A30BBD}"/>
              </a:ext>
            </a:extLst>
          </p:cNvPr>
          <p:cNvSpPr/>
          <p:nvPr/>
        </p:nvSpPr>
        <p:spPr>
          <a:xfrm>
            <a:off x="3542560" y="4998693"/>
            <a:ext cx="1054626" cy="70134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100" dirty="0">
                <a:solidFill>
                  <a:srgbClr val="1D1D1A"/>
                </a:solidFill>
              </a:rPr>
              <a:t>AI</a:t>
            </a:r>
            <a:r>
              <a:rPr kumimoji="1" lang="zh-CN" altLang="en-US" sz="1100" dirty="0">
                <a:solidFill>
                  <a:srgbClr val="1D1D1A"/>
                </a:solidFill>
              </a:rPr>
              <a:t> 集群机房建设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8CE0B8F-1F8E-CA43-9FC5-3CE58FC9A20B}"/>
              </a:ext>
            </a:extLst>
          </p:cNvPr>
          <p:cNvSpPr/>
          <p:nvPr/>
        </p:nvSpPr>
        <p:spPr>
          <a:xfrm>
            <a:off x="4666186" y="4998693"/>
            <a:ext cx="1054626" cy="70134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100" dirty="0">
                <a:solidFill>
                  <a:srgbClr val="1D1D1A"/>
                </a:solidFill>
              </a:rPr>
              <a:t>AI</a:t>
            </a:r>
            <a:r>
              <a:rPr kumimoji="1" lang="zh-CN" altLang="en-US" sz="1100" dirty="0">
                <a:solidFill>
                  <a:srgbClr val="1D1D1A"/>
                </a:solidFill>
              </a:rPr>
              <a:t> 集群上线与运维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9CADC98-7C29-C94C-8678-939463496B64}"/>
              </a:ext>
            </a:extLst>
          </p:cNvPr>
          <p:cNvSpPr/>
          <p:nvPr/>
        </p:nvSpPr>
        <p:spPr>
          <a:xfrm>
            <a:off x="469825" y="1389837"/>
            <a:ext cx="2786264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数据 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 模型算法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D72351-B007-3F4C-9777-E51502F7A45A}"/>
              </a:ext>
            </a:extLst>
          </p:cNvPr>
          <p:cNvSpPr/>
          <p:nvPr/>
        </p:nvSpPr>
        <p:spPr>
          <a:xfrm>
            <a:off x="485623" y="1883528"/>
            <a:ext cx="2786264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2.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数据处理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55BC35-A04E-194C-AD47-C2C9B741E56F}"/>
              </a:ext>
            </a:extLst>
          </p:cNvPr>
          <p:cNvSpPr/>
          <p:nvPr/>
        </p:nvSpPr>
        <p:spPr>
          <a:xfrm>
            <a:off x="485621" y="2949561"/>
            <a:ext cx="2786264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3.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模型算法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74C207A-9B1C-9D47-8A50-CD18C53E7881}"/>
              </a:ext>
            </a:extLst>
          </p:cNvPr>
          <p:cNvSpPr/>
          <p:nvPr/>
        </p:nvSpPr>
        <p:spPr>
          <a:xfrm>
            <a:off x="485622" y="2312952"/>
            <a:ext cx="2786262" cy="540883"/>
          </a:xfrm>
          <a:prstGeom prst="roundRect">
            <a:avLst>
              <a:gd name="adj" fmla="val 1507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18D350F-4981-764E-A3C8-4596DDF5E21A}"/>
              </a:ext>
            </a:extLst>
          </p:cNvPr>
          <p:cNvSpPr/>
          <p:nvPr/>
        </p:nvSpPr>
        <p:spPr>
          <a:xfrm>
            <a:off x="485622" y="3378511"/>
            <a:ext cx="2786262" cy="540884"/>
          </a:xfrm>
          <a:prstGeom prst="roundRect">
            <a:avLst>
              <a:gd name="adj" fmla="val 1685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8A599A53-BC58-0A4B-BCA2-EDBBB8E226E1}"/>
              </a:ext>
            </a:extLst>
          </p:cNvPr>
          <p:cNvSpPr/>
          <p:nvPr/>
        </p:nvSpPr>
        <p:spPr>
          <a:xfrm>
            <a:off x="604905" y="2413964"/>
            <a:ext cx="697721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开源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数据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EEB47F0-794A-5143-8807-A748492596D8}"/>
              </a:ext>
            </a:extLst>
          </p:cNvPr>
          <p:cNvSpPr/>
          <p:nvPr/>
        </p:nvSpPr>
        <p:spPr>
          <a:xfrm>
            <a:off x="1435332" y="2413964"/>
            <a:ext cx="817004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数据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预处理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C9906E98-C1E9-294A-93E7-60AA6FCCF494}"/>
              </a:ext>
            </a:extLst>
          </p:cNvPr>
          <p:cNvSpPr/>
          <p:nvPr/>
        </p:nvSpPr>
        <p:spPr>
          <a:xfrm>
            <a:off x="2385041" y="2413964"/>
            <a:ext cx="768477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向量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数据库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BC41BAF-D448-6749-9F39-387CFD8F709D}"/>
              </a:ext>
            </a:extLst>
          </p:cNvPr>
          <p:cNvSpPr/>
          <p:nvPr/>
        </p:nvSpPr>
        <p:spPr>
          <a:xfrm>
            <a:off x="610400" y="3475532"/>
            <a:ext cx="1112604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LLM</a:t>
            </a:r>
            <a:r>
              <a:rPr kumimoji="1" lang="zh-CN" altLang="en-US" sz="1000" dirty="0">
                <a:solidFill>
                  <a:srgbClr val="1D1D1A"/>
                </a:solidFill>
              </a:rPr>
              <a:t>模型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架构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0A76E66-1204-E243-BBC6-ADEC217BCE1C}"/>
              </a:ext>
            </a:extLst>
          </p:cNvPr>
          <p:cNvSpPr/>
          <p:nvPr/>
        </p:nvSpPr>
        <p:spPr>
          <a:xfrm>
            <a:off x="1833720" y="3475532"/>
            <a:ext cx="1327450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多模态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一切皆</a:t>
            </a:r>
            <a:r>
              <a:rPr kumimoji="1" lang="en-US" altLang="zh-CN" sz="1000" dirty="0">
                <a:solidFill>
                  <a:srgbClr val="1D1D1A"/>
                </a:solidFill>
              </a:rPr>
              <a:t>Tokens</a:t>
            </a:r>
            <a:endParaRPr kumimoji="1" lang="zh-CN" altLang="en-US" sz="1000" dirty="0">
              <a:solidFill>
                <a:srgbClr val="1D1D1A"/>
              </a:solidFill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363C66BD-EA59-8541-93AA-4AD048F43833}"/>
              </a:ext>
            </a:extLst>
          </p:cNvPr>
          <p:cNvSpPr/>
          <p:nvPr/>
        </p:nvSpPr>
        <p:spPr>
          <a:xfrm>
            <a:off x="7975127" y="2450680"/>
            <a:ext cx="443351" cy="40446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ECA879D-29BA-A54D-AF2B-5E10567C55C2}"/>
              </a:ext>
            </a:extLst>
          </p:cNvPr>
          <p:cNvSpPr/>
          <p:nvPr/>
        </p:nvSpPr>
        <p:spPr>
          <a:xfrm>
            <a:off x="3920988" y="1389837"/>
            <a:ext cx="3866209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模型训练 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 微调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BEB599-D7A4-1245-BF25-E7B76A2C0D00}"/>
              </a:ext>
            </a:extLst>
          </p:cNvPr>
          <p:cNvSpPr/>
          <p:nvPr/>
        </p:nvSpPr>
        <p:spPr>
          <a:xfrm>
            <a:off x="3945910" y="1890337"/>
            <a:ext cx="2301885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4.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模型训练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FF7058F-E62D-D74B-8ABC-396BCBD2E786}"/>
              </a:ext>
            </a:extLst>
          </p:cNvPr>
          <p:cNvSpPr/>
          <p:nvPr/>
        </p:nvSpPr>
        <p:spPr>
          <a:xfrm>
            <a:off x="3945904" y="2319761"/>
            <a:ext cx="2301884" cy="1592825"/>
          </a:xfrm>
          <a:prstGeom prst="roundRect">
            <a:avLst>
              <a:gd name="adj" fmla="val 742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C23B022-416C-5F45-81DF-E2D5369E64A8}"/>
              </a:ext>
            </a:extLst>
          </p:cNvPr>
          <p:cNvSpPr/>
          <p:nvPr/>
        </p:nvSpPr>
        <p:spPr>
          <a:xfrm>
            <a:off x="4083653" y="2430606"/>
            <a:ext cx="502438" cy="452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混合精度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074A579-4115-4042-AC82-BFE200BAB226}"/>
              </a:ext>
            </a:extLst>
          </p:cNvPr>
          <p:cNvSpPr/>
          <p:nvPr/>
        </p:nvSpPr>
        <p:spPr>
          <a:xfrm>
            <a:off x="4083653" y="3433701"/>
            <a:ext cx="2013386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训练集群稳定性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315ADF-F941-8B45-AE52-7A11F1D88C23}"/>
              </a:ext>
            </a:extLst>
          </p:cNvPr>
          <p:cNvSpPr/>
          <p:nvPr/>
        </p:nvSpPr>
        <p:spPr>
          <a:xfrm>
            <a:off x="6347338" y="1890337"/>
            <a:ext cx="1464780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6.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模型微调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5DCFD3E-EEFA-7348-AD00-3A001207CF2D}"/>
              </a:ext>
            </a:extLst>
          </p:cNvPr>
          <p:cNvSpPr/>
          <p:nvPr/>
        </p:nvSpPr>
        <p:spPr>
          <a:xfrm>
            <a:off x="6347338" y="2319761"/>
            <a:ext cx="1464780" cy="1592825"/>
          </a:xfrm>
          <a:prstGeom prst="roundRect">
            <a:avLst>
              <a:gd name="adj" fmla="val 850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B84AB5B-C8BD-3E44-9F29-CF18B8CAF3D7}"/>
              </a:ext>
            </a:extLst>
          </p:cNvPr>
          <p:cNvSpPr/>
          <p:nvPr/>
        </p:nvSpPr>
        <p:spPr>
          <a:xfrm>
            <a:off x="6482712" y="2484488"/>
            <a:ext cx="120869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全参微调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447E38B3-E690-8143-8B36-E6C120E625D7}"/>
              </a:ext>
            </a:extLst>
          </p:cNvPr>
          <p:cNvSpPr/>
          <p:nvPr/>
        </p:nvSpPr>
        <p:spPr>
          <a:xfrm>
            <a:off x="6482712" y="2958291"/>
            <a:ext cx="120869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低参微调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728625CD-70D4-5044-84B8-5DF42842F212}"/>
              </a:ext>
            </a:extLst>
          </p:cNvPr>
          <p:cNvSpPr/>
          <p:nvPr/>
        </p:nvSpPr>
        <p:spPr>
          <a:xfrm>
            <a:off x="6482712" y="3432095"/>
            <a:ext cx="120869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指令微调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64BE5E12-3765-A74D-A2E1-7FC6077B0937}"/>
              </a:ext>
            </a:extLst>
          </p:cNvPr>
          <p:cNvSpPr/>
          <p:nvPr/>
        </p:nvSpPr>
        <p:spPr>
          <a:xfrm>
            <a:off x="4658746" y="2430606"/>
            <a:ext cx="502438" cy="452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梯度检查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7043F888-21C7-8245-8BE5-540512ABBBF6}"/>
              </a:ext>
            </a:extLst>
          </p:cNvPr>
          <p:cNvSpPr/>
          <p:nvPr/>
        </p:nvSpPr>
        <p:spPr>
          <a:xfrm>
            <a:off x="5233838" y="2430606"/>
            <a:ext cx="502438" cy="452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梯度累积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FEFCB3D-25F6-D747-92AF-9B303D1AFCB2}"/>
              </a:ext>
            </a:extLst>
          </p:cNvPr>
          <p:cNvSpPr/>
          <p:nvPr/>
        </p:nvSpPr>
        <p:spPr>
          <a:xfrm>
            <a:off x="4083654" y="2984805"/>
            <a:ext cx="2019540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5.</a:t>
            </a:r>
            <a:r>
              <a:rPr kumimoji="1" lang="zh-CN" altLang="en-US" sz="1000" dirty="0">
                <a:solidFill>
                  <a:srgbClr val="1D1D1A"/>
                </a:solidFill>
              </a:rPr>
              <a:t> 分布式并行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BA35242-0F36-1C4C-A25A-26F19AE7B24C}"/>
              </a:ext>
            </a:extLst>
          </p:cNvPr>
          <p:cNvSpPr/>
          <p:nvPr/>
        </p:nvSpPr>
        <p:spPr>
          <a:xfrm>
            <a:off x="5793110" y="2490121"/>
            <a:ext cx="3578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…</a:t>
            </a:r>
            <a:endParaRPr kumimoji="1" lang="zh-CN" altLang="en-US" sz="1000" dirty="0">
              <a:solidFill>
                <a:srgbClr val="1D1D1A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B02FAC4-2517-5547-AC49-C3FC699FFDF8}"/>
              </a:ext>
            </a:extLst>
          </p:cNvPr>
          <p:cNvSpPr/>
          <p:nvPr/>
        </p:nvSpPr>
        <p:spPr>
          <a:xfrm>
            <a:off x="8488355" y="1389837"/>
            <a:ext cx="2973141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模型验证 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 推理部署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C160AC-5479-FF45-B4B0-B30015E44243}"/>
              </a:ext>
            </a:extLst>
          </p:cNvPr>
          <p:cNvSpPr/>
          <p:nvPr/>
        </p:nvSpPr>
        <p:spPr>
          <a:xfrm>
            <a:off x="8515489" y="1889094"/>
            <a:ext cx="2973140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7.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模型验证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BE849B-7C36-EC45-9903-81EF4BFCAF7D}"/>
              </a:ext>
            </a:extLst>
          </p:cNvPr>
          <p:cNvSpPr/>
          <p:nvPr/>
        </p:nvSpPr>
        <p:spPr>
          <a:xfrm>
            <a:off x="8515486" y="2941303"/>
            <a:ext cx="2973140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8.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推理与智能体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9E5A9AA-0708-D84F-81E8-C7934C68D631}"/>
              </a:ext>
            </a:extLst>
          </p:cNvPr>
          <p:cNvSpPr/>
          <p:nvPr/>
        </p:nvSpPr>
        <p:spPr>
          <a:xfrm>
            <a:off x="8515488" y="2318518"/>
            <a:ext cx="2973139" cy="540883"/>
          </a:xfrm>
          <a:prstGeom prst="roundRect">
            <a:avLst>
              <a:gd name="adj" fmla="val 1507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12DD2068-5B24-8C42-99A9-F333035123B7}"/>
              </a:ext>
            </a:extLst>
          </p:cNvPr>
          <p:cNvSpPr/>
          <p:nvPr/>
        </p:nvSpPr>
        <p:spPr>
          <a:xfrm>
            <a:off x="8642771" y="2415538"/>
            <a:ext cx="744517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下游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任务</a:t>
            </a: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74B9AAB-5FE0-1147-9B22-E610A589CD6C}"/>
              </a:ext>
            </a:extLst>
          </p:cNvPr>
          <p:cNvSpPr/>
          <p:nvPr/>
        </p:nvSpPr>
        <p:spPr>
          <a:xfrm>
            <a:off x="9528895" y="2415538"/>
            <a:ext cx="871801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测评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标准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6C0764A-CD12-3942-B6A5-99FBDCB760F5}"/>
              </a:ext>
            </a:extLst>
          </p:cNvPr>
          <p:cNvSpPr/>
          <p:nvPr/>
        </p:nvSpPr>
        <p:spPr>
          <a:xfrm>
            <a:off x="10542302" y="2415538"/>
            <a:ext cx="82001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bench</a:t>
            </a:r>
          </a:p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mark</a:t>
            </a:r>
            <a:endParaRPr kumimoji="1" lang="zh-CN" altLang="en-US" sz="1000" dirty="0">
              <a:solidFill>
                <a:srgbClr val="1D1D1A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6464FC8-1442-1749-8D64-C2F4FB48B780}"/>
              </a:ext>
            </a:extLst>
          </p:cNvPr>
          <p:cNvSpPr/>
          <p:nvPr/>
        </p:nvSpPr>
        <p:spPr>
          <a:xfrm>
            <a:off x="8515486" y="3372945"/>
            <a:ext cx="2973139" cy="540883"/>
          </a:xfrm>
          <a:prstGeom prst="roundRect">
            <a:avLst>
              <a:gd name="adj" fmla="val 1507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99CF600-C4F0-6F44-A366-7A030C75BBAA}"/>
              </a:ext>
            </a:extLst>
          </p:cNvPr>
          <p:cNvSpPr/>
          <p:nvPr/>
        </p:nvSpPr>
        <p:spPr>
          <a:xfrm>
            <a:off x="8642770" y="3469965"/>
            <a:ext cx="744517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量化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压缩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C7A8E40-9654-4D41-A5F6-DEDC697F99C1}"/>
              </a:ext>
            </a:extLst>
          </p:cNvPr>
          <p:cNvSpPr/>
          <p:nvPr/>
        </p:nvSpPr>
        <p:spPr>
          <a:xfrm>
            <a:off x="9528894" y="3469965"/>
            <a:ext cx="871801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推理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加速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D05732A5-4D72-924A-80D8-0B540DD4C072}"/>
              </a:ext>
            </a:extLst>
          </p:cNvPr>
          <p:cNvSpPr/>
          <p:nvPr/>
        </p:nvSpPr>
        <p:spPr>
          <a:xfrm>
            <a:off x="10542301" y="3469965"/>
            <a:ext cx="82001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9.</a:t>
            </a:r>
            <a:r>
              <a:rPr kumimoji="1" lang="zh-CN" altLang="en-US" sz="1000" dirty="0">
                <a:solidFill>
                  <a:srgbClr val="1D1D1A"/>
                </a:solidFill>
              </a:rPr>
              <a:t> </a:t>
            </a:r>
            <a:r>
              <a:rPr kumimoji="1" lang="en-US" altLang="zh-CN" sz="1000" dirty="0">
                <a:solidFill>
                  <a:srgbClr val="1D1D1A"/>
                </a:solidFill>
              </a:rPr>
              <a:t>Agent</a:t>
            </a: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智能体</a:t>
            </a: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4AC8CCC9-7B04-034B-A1DA-8F26D0F43963}"/>
              </a:ext>
            </a:extLst>
          </p:cNvPr>
          <p:cNvSpPr/>
          <p:nvPr/>
        </p:nvSpPr>
        <p:spPr>
          <a:xfrm>
            <a:off x="3383805" y="2450680"/>
            <a:ext cx="443351" cy="404466"/>
          </a:xfrm>
          <a:prstGeom prst="rightArrow">
            <a:avLst>
              <a:gd name="adj1" fmla="val 50000"/>
              <a:gd name="adj2" fmla="val 5259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D5506F47-962F-F54E-9791-A3CC8945EADE}"/>
              </a:ext>
            </a:extLst>
          </p:cNvPr>
          <p:cNvSpPr/>
          <p:nvPr/>
        </p:nvSpPr>
        <p:spPr>
          <a:xfrm rot="5400000">
            <a:off x="5878305" y="-1323453"/>
            <a:ext cx="257168" cy="1096347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3FA847-5B28-3349-B49E-BA62CB03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38" y="4466494"/>
            <a:ext cx="3830778" cy="1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094551-F45F-FB46-8792-EE823450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Baidu</a:t>
            </a:r>
            <a:r>
              <a:rPr lang="zh-CN" altLang="en-US" dirty="0"/>
              <a:t> </a:t>
            </a:r>
            <a:r>
              <a:rPr lang="en-US" altLang="zh-CN" dirty="0"/>
              <a:t>All-Reduce</a:t>
            </a:r>
            <a:r>
              <a:rPr lang="zh-CN" altLang="en-US" dirty="0"/>
              <a:t>：节点间分布式训练场景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FF410-74EC-A743-AEAE-892B4705A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Ring</a:t>
            </a:r>
            <a:r>
              <a:rPr lang="zh-CN" altLang="en-US" dirty="0"/>
              <a:t> 方式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算法提高大 </a:t>
            </a:r>
            <a:r>
              <a:rPr lang="en-US" altLang="zh-CN" dirty="0"/>
              <a:t>Message</a:t>
            </a:r>
            <a:r>
              <a:rPr lang="zh-CN" altLang="en-US" dirty="0"/>
              <a:t> 传输效率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MPI-Send</a:t>
            </a:r>
            <a:r>
              <a:rPr lang="zh-CN" altLang="en-US" dirty="0"/>
              <a:t>和 </a:t>
            </a:r>
            <a:r>
              <a:rPr lang="en-US" altLang="zh-CN" dirty="0"/>
              <a:t>MPI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点到点通信接口实现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操作；</a:t>
            </a:r>
            <a:endParaRPr lang="en-US" altLang="zh-CN" dirty="0"/>
          </a:p>
          <a:p>
            <a:r>
              <a:rPr lang="zh-CN" altLang="en-US" dirty="0"/>
              <a:t>效果：减少</a:t>
            </a:r>
            <a:r>
              <a:rPr lang="en-US" altLang="zh-CN" dirty="0"/>
              <a:t>GPU</a:t>
            </a:r>
            <a:r>
              <a:rPr lang="zh-CN" altLang="en-US" dirty="0"/>
              <a:t>间传输时间，效果是</a:t>
            </a:r>
            <a:r>
              <a:rPr lang="en-US" altLang="zh-CN" dirty="0" err="1"/>
              <a:t>OpenMPI</a:t>
            </a:r>
            <a:r>
              <a:rPr lang="zh-CN" altLang="en-US" dirty="0"/>
              <a:t>效率提升，贴论文；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7913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748FC1-729B-5B4A-97A9-FCAD952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r>
              <a:rPr lang="zh-CN" altLang="en-US" dirty="0"/>
              <a:t>：</a:t>
            </a:r>
            <a:r>
              <a:rPr lang="en-US" altLang="zh-CN" dirty="0"/>
              <a:t>NVIDIA</a:t>
            </a:r>
            <a:r>
              <a:rPr lang="zh-CN" altLang="en-US" dirty="0"/>
              <a:t> 通信库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A8AB70-6969-6A49-B99B-D860ADD75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Ring</a:t>
            </a:r>
            <a:r>
              <a:rPr lang="zh-CN" altLang="en-US" dirty="0"/>
              <a:t>型算法，单网卡一个</a:t>
            </a:r>
            <a:r>
              <a:rPr lang="en-US" altLang="zh-CN" dirty="0"/>
              <a:t>ring</a:t>
            </a:r>
            <a:r>
              <a:rPr lang="zh-CN" altLang="en-US" dirty="0"/>
              <a:t>，多网卡多个</a:t>
            </a:r>
            <a:r>
              <a:rPr lang="en-US" altLang="zh-CN" dirty="0"/>
              <a:t>ring</a:t>
            </a:r>
          </a:p>
          <a:p>
            <a:r>
              <a:rPr lang="zh-CN" altLang="en-US" dirty="0"/>
              <a:t>支持多网卡集合通信操作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RDMA</a:t>
            </a:r>
            <a:r>
              <a:rPr lang="zh-CN" altLang="en-US" dirty="0"/>
              <a:t>技术</a:t>
            </a:r>
            <a:endParaRPr lang="en-US" altLang="zh-CN" dirty="0"/>
          </a:p>
          <a:p>
            <a:r>
              <a:rPr lang="zh-CN" altLang="en-US" dirty="0"/>
              <a:t>支持节点内多进程和单进程使用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564C-09AB-0944-8866-2F8E3B7AD5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nccl2</a:t>
            </a:r>
            <a:r>
              <a:rPr lang="zh-CN" altLang="en-US" dirty="0"/>
              <a:t> </a:t>
            </a:r>
            <a:r>
              <a:rPr lang="en-US" altLang="zh-CN" dirty="0"/>
              <a:t>ring</a:t>
            </a:r>
            <a:r>
              <a:rPr lang="zh-CN" altLang="en-US" dirty="0"/>
              <a:t>的生成</a:t>
            </a:r>
            <a:endParaRPr lang="en-US" altLang="zh-CN" dirty="0"/>
          </a:p>
          <a:p>
            <a:r>
              <a:rPr lang="en-US" altLang="zh-CN" dirty="0"/>
              <a:t>nccl2</a:t>
            </a:r>
            <a:r>
              <a:rPr lang="zh-CN" altLang="en-US" dirty="0"/>
              <a:t> 性能</a:t>
            </a:r>
            <a:endParaRPr lang="en-US" altLang="zh-CN" dirty="0"/>
          </a:p>
          <a:p>
            <a:r>
              <a:rPr lang="en-US" altLang="zh-CN" dirty="0"/>
              <a:t>nccl2</a:t>
            </a:r>
            <a:r>
              <a:rPr lang="zh-CN" altLang="en-US" dirty="0"/>
              <a:t> 部署</a:t>
            </a:r>
          </a:p>
        </p:txBody>
      </p:sp>
    </p:spTree>
    <p:extLst>
      <p:ext uri="{BB962C8B-B14F-4D97-AF65-F5344CB8AC3E}">
        <p14:creationId xmlns:p14="http://schemas.microsoft.com/office/powerpoint/2010/main" val="72130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092FF-60A9-DA4D-9986-684385FB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GLOO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facebook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827F4-07CA-0341-954F-92D7BCE4D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对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提供三种集合通信算法，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ring-chunk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halving-doubling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直接使用 </a:t>
            </a:r>
            <a:r>
              <a:rPr kumimoji="1" lang="en-US" altLang="zh-CN" dirty="0"/>
              <a:t>verbs</a:t>
            </a:r>
            <a:r>
              <a:rPr kumimoji="1" lang="zh-CN" altLang="en-US" dirty="0"/>
              <a:t> 接口和 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 接口传输数据</a:t>
            </a:r>
            <a:endParaRPr kumimoji="1" lang="en-US" altLang="zh-CN" dirty="0"/>
          </a:p>
          <a:p>
            <a:r>
              <a:rPr kumimoji="1" lang="zh-CN" altLang="en-US" dirty="0"/>
              <a:t>集成</a:t>
            </a:r>
            <a:r>
              <a:rPr kumimoji="1" lang="en-US" altLang="zh-CN" dirty="0"/>
              <a:t>GPU-Direct</a:t>
            </a:r>
            <a:r>
              <a:rPr kumimoji="1" lang="zh-CN" altLang="en-US" dirty="0"/>
              <a:t>，可以实现多节点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内存缓冲区之间的数据传输，减少主机和设备间内存复制。</a:t>
            </a: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E81E2-7C5B-7C42-92E7-C7A63A5F6A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endParaRPr kumimoji="1" lang="en-US" altLang="zh-CN" dirty="0"/>
          </a:p>
          <a:p>
            <a:r>
              <a:rPr kumimoji="1" lang="en-US" altLang="zh-CN" dirty="0" err="1"/>
              <a:t>gloo</a:t>
            </a:r>
            <a:r>
              <a:rPr kumimoji="1" lang="zh-CN" altLang="en-US" dirty="0"/>
              <a:t>软件架构</a:t>
            </a:r>
            <a:endParaRPr kumimoji="1" lang="en-US" altLang="zh-CN" dirty="0"/>
          </a:p>
          <a:p>
            <a:r>
              <a:rPr kumimoji="1" lang="zh-CN" altLang="en-US" dirty="0"/>
              <a:t>性能数据</a:t>
            </a:r>
            <a:endParaRPr kumimoji="1" lang="en-US" altLang="zh-CN" dirty="0"/>
          </a:p>
          <a:p>
            <a:r>
              <a:rPr kumimoji="1" lang="zh-CN" altLang="en-US" dirty="0"/>
              <a:t>主要算法流程</a:t>
            </a:r>
          </a:p>
        </p:txBody>
      </p:sp>
    </p:spTree>
    <p:extLst>
      <p:ext uri="{BB962C8B-B14F-4D97-AF65-F5344CB8AC3E}">
        <p14:creationId xmlns:p14="http://schemas.microsoft.com/office/powerpoint/2010/main" val="2364487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73A8-E284-834A-87F1-5C5EDE99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powerAI</a:t>
            </a:r>
            <a:r>
              <a:rPr kumimoji="1" lang="zh-CN" altLang="en-US" dirty="0"/>
              <a:t> </a:t>
            </a:r>
            <a:r>
              <a:rPr kumimoji="1" lang="en-US" altLang="zh-CN" dirty="0"/>
              <a:t>DDL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IBM</a:t>
            </a:r>
            <a:r>
              <a:rPr kumimoji="1" lang="zh-CN" altLang="en-US" dirty="0"/>
              <a:t>集合通信库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5F8A-4D3A-DA4A-8584-63113C3505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使用多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型算法将相同速率链路上的节点放在同一维度的逻辑环上，建立层逻辑进行数据传输。</a:t>
            </a:r>
            <a:endParaRPr kumimoji="1" lang="en-US" altLang="zh-CN" dirty="0"/>
          </a:p>
          <a:p>
            <a:r>
              <a:rPr kumimoji="1" lang="zh-CN" altLang="en-US" dirty="0"/>
              <a:t>效果：分布式训练系统性能达到线性扩展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1D5F1-2164-5F44-B86A-A1AAB046674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endParaRPr kumimoji="1" lang="en-US" altLang="zh-CN" dirty="0"/>
          </a:p>
          <a:p>
            <a:r>
              <a:rPr kumimoji="1" lang="zh-CN" altLang="en-US" dirty="0"/>
              <a:t>单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实现原理</a:t>
            </a:r>
            <a:endParaRPr kumimoji="1" lang="en-US" altLang="zh-CN" dirty="0"/>
          </a:p>
          <a:p>
            <a:r>
              <a:rPr kumimoji="1" lang="zh-CN" altLang="en-US" dirty="0"/>
              <a:t>多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90963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17B28F2-7A0E-D341-B59A-FA84FE18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ACCL</a:t>
            </a:r>
            <a:r>
              <a:rPr lang="zh-CN" altLang="en-US" dirty="0"/>
              <a:t>：阿里集合通信库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63A0738-EFD9-E748-895E-5393893231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bigGraph</a:t>
            </a:r>
            <a:r>
              <a:rPr lang="zh-CN" altLang="en-US" dirty="0"/>
              <a:t>拓扑</a:t>
            </a:r>
            <a:endParaRPr lang="en-US" altLang="zh-CN" dirty="0"/>
          </a:p>
          <a:p>
            <a:r>
              <a:rPr lang="zh-CN" altLang="en-US" dirty="0"/>
              <a:t>两层交换机分组互联，每层一个交换机和另外一层交换机全互联。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Device</a:t>
            </a:r>
            <a:r>
              <a:rPr lang="zh-CN" altLang="en-US" dirty="0"/>
              <a:t>集群中，两层交换机之间至少存在着</a:t>
            </a:r>
            <a:r>
              <a:rPr lang="en-US" altLang="zh-CN" dirty="0"/>
              <a:t>N/2</a:t>
            </a:r>
            <a:r>
              <a:rPr lang="zh-CN" altLang="en-US" dirty="0"/>
              <a:t>个物理链路可供使用。</a:t>
            </a:r>
            <a:endParaRPr lang="en-US" altLang="zh-CN" dirty="0"/>
          </a:p>
          <a:p>
            <a:r>
              <a:rPr lang="zh-CN" altLang="en-US" dirty="0"/>
              <a:t>两层交换机之间最短路径确认，接入不同层次的任意两个</a:t>
            </a:r>
            <a:r>
              <a:rPr lang="en-US" altLang="zh-CN" dirty="0"/>
              <a:t>device</a:t>
            </a:r>
            <a:r>
              <a:rPr lang="zh-CN" altLang="en-US" dirty="0"/>
              <a:t>之间最短路径具有唯一性并等长。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定制化</a:t>
            </a:r>
            <a:r>
              <a:rPr lang="en-US" altLang="zh-CN" dirty="0"/>
              <a:t>ACCL</a:t>
            </a:r>
            <a:r>
              <a:rPr lang="zh-CN" altLang="en-US" dirty="0"/>
              <a:t>配合网络路径优化，多路径负载分担和交换机自适应路由等特性。保障网络高可靠性的同时提升网络链路利用率。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1AD1F34-0074-064F-91EC-153BD68626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集合通信：</a:t>
            </a:r>
            <a:endParaRPr lang="en-US" altLang="zh-CN" dirty="0"/>
          </a:p>
          <a:p>
            <a:r>
              <a:rPr lang="en-US" altLang="zh-CN" dirty="0"/>
              <a:t>HD</a:t>
            </a:r>
            <a:r>
              <a:rPr lang="zh-CN" altLang="en-US" dirty="0"/>
              <a:t>算法逻辑连接和</a:t>
            </a:r>
            <a:r>
              <a:rPr lang="en-US" altLang="zh-CN" dirty="0" err="1"/>
              <a:t>BigGraph</a:t>
            </a:r>
            <a:r>
              <a:rPr lang="zh-CN" altLang="en-US" dirty="0"/>
              <a:t>拓扑物理链路进行映射，避免链路争用，彻底解决网络拥塞。</a:t>
            </a:r>
            <a:endParaRPr lang="en-US" altLang="zh-CN" dirty="0"/>
          </a:p>
          <a:p>
            <a:r>
              <a:rPr lang="en-US" altLang="zh-CN" dirty="0"/>
              <a:t>Halving-Doubling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rank-mapping</a:t>
            </a:r>
            <a:r>
              <a:rPr lang="zh-CN" altLang="en-US" dirty="0"/>
              <a:t>（</a:t>
            </a:r>
            <a:r>
              <a:rPr lang="en-US" altLang="zh-CN" dirty="0"/>
              <a:t>HDRM</a:t>
            </a:r>
            <a:r>
              <a:rPr lang="zh-CN" altLang="en-US" dirty="0"/>
              <a:t>），从集合通信管理层面分配链路。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35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0D156-2F6D-8D40-A33B-C172EA44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Blink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MSCCL</a:t>
            </a:r>
            <a:r>
              <a:rPr kumimoji="1" lang="zh-CN" altLang="en-US" dirty="0"/>
              <a:t>：微软集合通信库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BF3DD-4736-034A-A599-16A9C682B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AF668-9931-7F4E-B876-14E1E13C9C3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35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5ACE6-7634-9146-8113-ED5B2E8A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TCCL</a:t>
            </a:r>
            <a:r>
              <a:rPr kumimoji="1" lang="zh-CN" altLang="en-US" dirty="0"/>
              <a:t>：腾讯集合通信库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200E4-2F45-4441-AFF4-7E7242458B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自研交换机</a:t>
            </a:r>
            <a:endParaRPr kumimoji="1" lang="en-US" altLang="zh-CN" dirty="0"/>
          </a:p>
          <a:p>
            <a:r>
              <a:rPr kumimoji="1" lang="zh-CN" altLang="en-US" dirty="0"/>
              <a:t>流量亲和性</a:t>
            </a:r>
            <a:r>
              <a:rPr kumimoji="1" lang="en-US" altLang="zh-CN" dirty="0" err="1"/>
              <a:t>fattree</a:t>
            </a:r>
            <a:r>
              <a:rPr kumimoji="1" lang="zh-CN" altLang="en-US" dirty="0"/>
              <a:t>组网</a:t>
            </a:r>
            <a:endParaRPr kumimoji="1" lang="en-US" altLang="zh-CN" dirty="0"/>
          </a:p>
          <a:p>
            <a:r>
              <a:rPr kumimoji="1" lang="zh-CN" altLang="en-US" dirty="0"/>
              <a:t>端网协同自研协议栈</a:t>
            </a:r>
            <a:endParaRPr kumimoji="1" lang="en-US" altLang="zh-CN" dirty="0"/>
          </a:p>
          <a:p>
            <a:r>
              <a:rPr kumimoji="1" lang="zh-CN" altLang="en-US" dirty="0"/>
              <a:t>可编程</a:t>
            </a:r>
            <a:r>
              <a:rPr kumimoji="1" lang="en-US" altLang="zh-CN" dirty="0"/>
              <a:t>RDMA</a:t>
            </a:r>
            <a:r>
              <a:rPr kumimoji="1" lang="zh-CN" altLang="en-US" dirty="0"/>
              <a:t>拥塞控制算法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EB2B27-C626-9544-99A4-787800A39ED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64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DA6C-8698-8143-AD5B-50546E7A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 </a:t>
            </a:r>
            <a:r>
              <a:rPr kumimoji="1" lang="en-US" altLang="zh-CN" dirty="0"/>
              <a:t>NCCL</a:t>
            </a:r>
            <a:r>
              <a:rPr kumimoji="1" lang="zh-CN" altLang="en-US" dirty="0"/>
              <a:t> 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509D-8F3D-2140-A436-7203D29C9F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基础集合通信算法创新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开源通信算子编排优化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开放基础通信算子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集合通信算子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239106" lvl="1" indent="0">
              <a:buNone/>
            </a:pPr>
            <a:r>
              <a:rPr kumimoji="1" lang="zh-CN" altLang="en-US" dirty="0"/>
              <a:t>网络传输优化：</a:t>
            </a:r>
            <a:endParaRPr kumimoji="1" lang="en-US" altLang="zh-CN" dirty="0"/>
          </a:p>
          <a:p>
            <a:pPr marL="239106" lvl="1" indent="0">
              <a:buNone/>
            </a:pPr>
            <a:r>
              <a:rPr kumimoji="1" lang="zh-CN" altLang="en-US" dirty="0"/>
              <a:t>   开源拥塞控制、路由控制框架</a:t>
            </a:r>
            <a:endParaRPr kumimoji="1" lang="en-US" altLang="zh-CN" dirty="0"/>
          </a:p>
          <a:p>
            <a:pPr marL="239106" lvl="1" indent="0">
              <a:buNone/>
            </a:pPr>
            <a:r>
              <a:rPr kumimoji="1" lang="zh-CN" altLang="en-US" dirty="0"/>
              <a:t>   开放</a:t>
            </a:r>
            <a:r>
              <a:rPr kumimoji="1" lang="en-US" altLang="zh-CN" dirty="0"/>
              <a:t>RDMA</a:t>
            </a:r>
            <a:r>
              <a:rPr kumimoji="1" lang="zh-CN" altLang="en-US" dirty="0"/>
              <a:t>传输协议层、路由协议层、端口、内存操作等基础原子接口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E00E37-7EE0-4344-9F69-40B973AD8B6A}"/>
              </a:ext>
            </a:extLst>
          </p:cNvPr>
          <p:cNvSpPr/>
          <p:nvPr/>
        </p:nvSpPr>
        <p:spPr>
          <a:xfrm>
            <a:off x="6691690" y="3492583"/>
            <a:ext cx="2238703" cy="48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communication</a:t>
            </a:r>
          </a:p>
          <a:p>
            <a:pPr algn="ctr"/>
            <a:r>
              <a:rPr kumimoji="1" lang="zh-CN" altLang="en-US" dirty="0"/>
              <a:t>建链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57B89F-0C94-AF4F-8B27-08C2C62B7DC8}"/>
              </a:ext>
            </a:extLst>
          </p:cNvPr>
          <p:cNvSpPr/>
          <p:nvPr/>
        </p:nvSpPr>
        <p:spPr>
          <a:xfrm>
            <a:off x="9011055" y="3492583"/>
            <a:ext cx="2238703" cy="48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Executor</a:t>
            </a:r>
          </a:p>
          <a:p>
            <a:pPr algn="ctr"/>
            <a:r>
              <a:rPr kumimoji="1" lang="zh-CN" altLang="en-US" dirty="0"/>
              <a:t>算法执行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FBC39-7EF2-DC43-9D51-D11B1135CDB0}"/>
              </a:ext>
            </a:extLst>
          </p:cNvPr>
          <p:cNvSpPr/>
          <p:nvPr/>
        </p:nvSpPr>
        <p:spPr>
          <a:xfrm>
            <a:off x="6691689" y="2881864"/>
            <a:ext cx="4558069" cy="48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hccllmpl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算法选择、组合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0B5291-BEC0-2D4A-9795-3B8BC8C9E6F2}"/>
              </a:ext>
            </a:extLst>
          </p:cNvPr>
          <p:cNvSpPr/>
          <p:nvPr/>
        </p:nvSpPr>
        <p:spPr>
          <a:xfrm>
            <a:off x="6691688" y="2320228"/>
            <a:ext cx="4558070" cy="48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hccl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</a:t>
            </a:r>
          </a:p>
          <a:p>
            <a:pPr algn="ctr"/>
            <a:r>
              <a:rPr kumimoji="1" lang="zh-CN" altLang="en-US" dirty="0"/>
              <a:t>通信域管理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43CE8E-56FC-F549-BA81-FD1CA67D8892}"/>
              </a:ext>
            </a:extLst>
          </p:cNvPr>
          <p:cNvSpPr/>
          <p:nvPr/>
        </p:nvSpPr>
        <p:spPr>
          <a:xfrm>
            <a:off x="6691689" y="1758593"/>
            <a:ext cx="4558069" cy="48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算子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7CC52A-195B-3345-89BF-C16E20C0ABE5}"/>
              </a:ext>
            </a:extLst>
          </p:cNvPr>
          <p:cNvGrpSpPr/>
          <p:nvPr/>
        </p:nvGrpSpPr>
        <p:grpSpPr>
          <a:xfrm>
            <a:off x="6752895" y="4251434"/>
            <a:ext cx="4599822" cy="2223412"/>
            <a:chOff x="6600495" y="3336060"/>
            <a:chExt cx="4599822" cy="298638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5441A1-F56E-9D40-B0F0-17BDF794E3E0}"/>
                </a:ext>
              </a:extLst>
            </p:cNvPr>
            <p:cNvSpPr/>
            <p:nvPr/>
          </p:nvSpPr>
          <p:spPr>
            <a:xfrm>
              <a:off x="6600497" y="5665076"/>
              <a:ext cx="2238703" cy="657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Driver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4F9BBD-FF29-004E-9A4A-DC84DC0FF1D2}"/>
                </a:ext>
              </a:extLst>
            </p:cNvPr>
            <p:cNvSpPr/>
            <p:nvPr/>
          </p:nvSpPr>
          <p:spPr>
            <a:xfrm>
              <a:off x="8919862" y="5665076"/>
              <a:ext cx="2238703" cy="657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runtime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4C6DEF-6AFF-BA4C-A78C-8DE845C8E3F5}"/>
                </a:ext>
              </a:extLst>
            </p:cNvPr>
            <p:cNvSpPr/>
            <p:nvPr/>
          </p:nvSpPr>
          <p:spPr>
            <a:xfrm>
              <a:off x="6600496" y="4844786"/>
              <a:ext cx="2238703" cy="657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stream</a:t>
              </a:r>
              <a:r>
                <a:rPr kumimoji="1" lang="zh-CN" altLang="en-US" dirty="0"/>
                <a:t>、</a:t>
              </a:r>
              <a:r>
                <a:rPr kumimoji="1" lang="en-US" altLang="zh-CN" dirty="0"/>
                <a:t>buffer</a:t>
              </a:r>
              <a:r>
                <a:rPr kumimoji="1" lang="zh-CN" altLang="en-US" dirty="0"/>
                <a:t>资源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E55C9BA-09DF-FB4D-9596-C35A4DF9B43A}"/>
                </a:ext>
              </a:extLst>
            </p:cNvPr>
            <p:cNvSpPr/>
            <p:nvPr/>
          </p:nvSpPr>
          <p:spPr>
            <a:xfrm>
              <a:off x="8961614" y="4844786"/>
              <a:ext cx="2238703" cy="657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下发</a:t>
              </a:r>
              <a:r>
                <a:rPr kumimoji="1" lang="en-US" altLang="zh-CN" dirty="0"/>
                <a:t>Dispatcher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31E9C1-DE6D-3945-988F-56E91BC4C1FB}"/>
                </a:ext>
              </a:extLst>
            </p:cNvPr>
            <p:cNvSpPr/>
            <p:nvPr/>
          </p:nvSpPr>
          <p:spPr>
            <a:xfrm>
              <a:off x="6600495" y="4090423"/>
              <a:ext cx="4558070" cy="657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Transport</a:t>
              </a:r>
              <a:r>
                <a:rPr kumimoji="1" lang="zh-CN" altLang="en-US" dirty="0"/>
                <a:t>管理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E85230-6C81-2646-8A71-A6881026C364}"/>
                </a:ext>
              </a:extLst>
            </p:cNvPr>
            <p:cNvSpPr/>
            <p:nvPr/>
          </p:nvSpPr>
          <p:spPr>
            <a:xfrm>
              <a:off x="6600496" y="3336060"/>
              <a:ext cx="4558069" cy="657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公共支撑模块（</a:t>
              </a:r>
              <a:r>
                <a:rPr kumimoji="1" lang="en-US" altLang="zh-CN" dirty="0"/>
                <a:t>HCCP</a:t>
              </a:r>
              <a:r>
                <a:rPr kumimoji="1" lang="zh-CN" altLang="en-US" dirty="0"/>
                <a:t>、</a:t>
              </a:r>
              <a:r>
                <a:rPr kumimoji="1" lang="en-US" altLang="zh-CN" dirty="0"/>
                <a:t>RTS</a:t>
              </a:r>
              <a:r>
                <a:rPr kumimoji="1" lang="zh-CN" altLang="en-US" dirty="0"/>
                <a:t>等）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94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B8AF6-84F0-3B47-AD10-C0551509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008C5-4F39-5A4A-B700-41F815F4B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英伟达对网络传输数据监测的</a:t>
            </a:r>
            <a:r>
              <a:rPr kumimoji="1" lang="en-US" altLang="zh-CN" dirty="0" err="1"/>
              <a:t>profing</a:t>
            </a:r>
            <a:r>
              <a:rPr kumimoji="1" lang="zh-CN" altLang="en-US" dirty="0"/>
              <a:t>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2E7AF-DCE3-F940-8858-A0CF29EBEA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02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329022-CD53-A646-81B8-7610EED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结合通信算法带宽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Data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num>
                      <m:den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物理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带宽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带宽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利用率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收敛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拥塞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抖动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启动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zh-CN" altLang="en-US" dirty="0"/>
                      <m:t>静态时延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CC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控制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信令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次数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 第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个数据切片在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跟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 之间的数据传输完成时间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argmax</a:t>
                </a:r>
                <a:r>
                  <a:rPr kumimoji="1" lang="zh-CN" altLang="en-US" dirty="0"/>
                  <a:t>：集合通信性能受限于短板效应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68423D8-45BB-804B-B175-B13DBE97636A}"/>
              </a:ext>
            </a:extLst>
          </p:cNvPr>
          <p:cNvSpPr/>
          <p:nvPr/>
        </p:nvSpPr>
        <p:spPr>
          <a:xfrm>
            <a:off x="5454869" y="3485821"/>
            <a:ext cx="4445876" cy="74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物理调度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路由 结合通信算法 </a:t>
            </a:r>
            <a:r>
              <a:rPr kumimoji="1" lang="en-US" altLang="zh-CN" dirty="0"/>
              <a:t>HCCL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7CAE76-9F32-3444-8172-539876A287FC}"/>
              </a:ext>
            </a:extLst>
          </p:cNvPr>
          <p:cNvCxnSpPr>
            <a:cxnSpLocks/>
          </p:cNvCxnSpPr>
          <p:nvPr/>
        </p:nvCxnSpPr>
        <p:spPr>
          <a:xfrm>
            <a:off x="7987862" y="2974428"/>
            <a:ext cx="767255" cy="39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7EB6ED9-C361-094F-A00D-EF87F90C4B70}"/>
              </a:ext>
            </a:extLst>
          </p:cNvPr>
          <p:cNvCxnSpPr>
            <a:cxnSpLocks/>
          </p:cNvCxnSpPr>
          <p:nvPr/>
        </p:nvCxnSpPr>
        <p:spPr>
          <a:xfrm>
            <a:off x="4004441" y="3429000"/>
            <a:ext cx="4903076" cy="9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E8A1699-1CFF-124C-B2FA-AB5A64F7F52A}"/>
              </a:ext>
            </a:extLst>
          </p:cNvPr>
          <p:cNvCxnSpPr>
            <a:cxnSpLocks/>
          </p:cNvCxnSpPr>
          <p:nvPr/>
        </p:nvCxnSpPr>
        <p:spPr>
          <a:xfrm>
            <a:off x="4151586" y="2627586"/>
            <a:ext cx="3836276" cy="74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24FAC4E-4365-5E46-B17F-E334597A73F6}"/>
              </a:ext>
            </a:extLst>
          </p:cNvPr>
          <p:cNvCxnSpPr>
            <a:cxnSpLocks/>
          </p:cNvCxnSpPr>
          <p:nvPr/>
        </p:nvCxnSpPr>
        <p:spPr>
          <a:xfrm>
            <a:off x="5570483" y="3090041"/>
            <a:ext cx="2569779" cy="43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5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7ECAE7-FE22-AC4A-B665-C2A23AB4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 </a:t>
            </a:r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285CEC-04D7-3549-8C4E-09CDB877B7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34393C"/>
                </a:solidFill>
              </a:rPr>
              <a:t>了解完本内容后，您将能够：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>
                <a:solidFill>
                  <a:srgbClr val="34393C"/>
                </a:solidFill>
              </a:rPr>
              <a:t>了解友商质疑我们自己捣鼓</a:t>
            </a:r>
            <a:r>
              <a:rPr lang="en-US" altLang="zh-CN" sz="1800" dirty="0">
                <a:solidFill>
                  <a:srgbClr val="34393C"/>
                </a:solidFill>
              </a:rPr>
              <a:t>AI</a:t>
            </a:r>
            <a:r>
              <a:rPr lang="zh-CN" altLang="en-US" sz="1800" dirty="0">
                <a:solidFill>
                  <a:srgbClr val="34393C"/>
                </a:solidFill>
              </a:rPr>
              <a:t>框架的意义和</a:t>
            </a:r>
            <a:r>
              <a:rPr lang="en-US" altLang="zh-CN" sz="1800" dirty="0">
                <a:solidFill>
                  <a:srgbClr val="34393C"/>
                </a:solidFill>
              </a:rPr>
              <a:t>AI</a:t>
            </a:r>
            <a:r>
              <a:rPr lang="zh-CN" altLang="en-US" sz="1800" dirty="0">
                <a:solidFill>
                  <a:srgbClr val="34393C"/>
                </a:solidFill>
              </a:rPr>
              <a:t>框架具体作用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>
                <a:solidFill>
                  <a:srgbClr val="34393C"/>
                </a:solidFill>
              </a:rPr>
              <a:t>了解到</a:t>
            </a:r>
            <a:r>
              <a:rPr lang="en-US" altLang="zh-CN" sz="1800" dirty="0">
                <a:solidFill>
                  <a:srgbClr val="34393C"/>
                </a:solidFill>
              </a:rPr>
              <a:t>AI</a:t>
            </a:r>
            <a:r>
              <a:rPr lang="zh-CN" altLang="en-US" sz="1800" dirty="0">
                <a:solidFill>
                  <a:srgbClr val="34393C"/>
                </a:solidFill>
              </a:rPr>
              <a:t>框架框架的发展历史和技术带给行业的</a:t>
            </a:r>
            <a:r>
              <a:rPr lang="en-US" altLang="zh-CN" sz="1800" dirty="0">
                <a:solidFill>
                  <a:srgbClr val="34393C"/>
                </a:solidFill>
              </a:rPr>
              <a:t>AI</a:t>
            </a:r>
            <a:r>
              <a:rPr lang="zh-CN" altLang="en-US" sz="1800" dirty="0">
                <a:solidFill>
                  <a:srgbClr val="34393C"/>
                </a:solidFill>
              </a:rPr>
              <a:t>快乐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>
                <a:solidFill>
                  <a:srgbClr val="34393C"/>
                </a:solidFill>
              </a:rPr>
              <a:t>了解了程序员天天为之吵架的编程范式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756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329022-CD53-A646-81B8-7610EED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结合通信算法带宽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Data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num>
                      <m:den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物理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带宽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带宽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利用率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收敛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拥塞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抖动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启动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zh-CN" altLang="en-US" dirty="0"/>
                      <m:t>静态时延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CC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控制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信令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次数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 第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个数据切片在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跟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 之间的数据传输完成时间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argmax</a:t>
                </a:r>
                <a:r>
                  <a:rPr kumimoji="1" lang="zh-CN" altLang="en-US" dirty="0"/>
                  <a:t>：集合通信性能受限于短板效应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19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329022-CD53-A646-81B8-7610EED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结合通信算法带宽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Data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num>
                      <m:den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物理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带宽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带宽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利用率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收敛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拥塞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抖动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启动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zh-CN" altLang="en-US" dirty="0"/>
                      <m:t>静态时延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CC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控制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信令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次数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 第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个数据切片在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跟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 之间的数据传输完成时间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argmax</a:t>
                </a:r>
                <a:r>
                  <a:rPr kumimoji="1" lang="zh-CN" altLang="en-US" dirty="0"/>
                  <a:t>：集合通信性能受限于短板效应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68423D8-45BB-804B-B175-B13DBE97636A}"/>
              </a:ext>
            </a:extLst>
          </p:cNvPr>
          <p:cNvSpPr/>
          <p:nvPr/>
        </p:nvSpPr>
        <p:spPr>
          <a:xfrm>
            <a:off x="5833241" y="3429000"/>
            <a:ext cx="1650125" cy="74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互联拓扑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6115FFB-083C-734B-97D0-5BF3A13B72B4}"/>
              </a:ext>
            </a:extLst>
          </p:cNvPr>
          <p:cNvCxnSpPr/>
          <p:nvPr/>
        </p:nvCxnSpPr>
        <p:spPr>
          <a:xfrm>
            <a:off x="4866290" y="3100552"/>
            <a:ext cx="1345324" cy="3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39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329022-CD53-A646-81B8-7610EED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结合通信算法带宽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Data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num>
                      <m:den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物理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带宽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带宽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利用率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收敛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拥塞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抖动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启动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zh-CN" altLang="en-US" dirty="0"/>
                      <m:t>静态时延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CC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控制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信令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次数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 第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个数据切片在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跟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 之间的数据传输完成时间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argmax</a:t>
                </a:r>
                <a:r>
                  <a:rPr kumimoji="1" lang="zh-CN" altLang="en-US" dirty="0"/>
                  <a:t>：集合通信性能受限于短板效应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68423D8-45BB-804B-B175-B13DBE97636A}"/>
              </a:ext>
            </a:extLst>
          </p:cNvPr>
          <p:cNvSpPr/>
          <p:nvPr/>
        </p:nvSpPr>
        <p:spPr>
          <a:xfrm>
            <a:off x="5454869" y="3485821"/>
            <a:ext cx="2942897" cy="74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硬件能力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IO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Die/</a:t>
            </a:r>
            <a:r>
              <a:rPr kumimoji="1" lang="zh-CN" altLang="en-US" dirty="0"/>
              <a:t>交换芯片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6115FFB-083C-734B-97D0-5BF3A13B72B4}"/>
              </a:ext>
            </a:extLst>
          </p:cNvPr>
          <p:cNvCxnSpPr>
            <a:cxnSpLocks/>
          </p:cNvCxnSpPr>
          <p:nvPr/>
        </p:nvCxnSpPr>
        <p:spPr>
          <a:xfrm>
            <a:off x="2343807" y="3037490"/>
            <a:ext cx="3867807" cy="3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B329022-CD53-A646-81B8-7610EED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结合通信算法带宽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Data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num>
                      <m:den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物理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带宽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带宽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利用率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收敛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拥塞</m:t>
                        </m:r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比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抖动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通信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启动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zh-CN" altLang="en-US" dirty="0"/>
                      <m:t>静态时延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CC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控制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信令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次数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 第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个数据切片在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</a:t>
                </a:r>
                <a:r>
                  <a:rPr kumimoji="1" lang="zh-CN" altLang="en-US" dirty="0"/>
                  <a:t> 跟</a:t>
                </a:r>
                <a:r>
                  <a:rPr kumimoji="1" lang="en-US" altLang="zh-CN" dirty="0"/>
                  <a:t>rank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 之间的数据传输完成时间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argmax</a:t>
                </a:r>
                <a:r>
                  <a:rPr kumimoji="1" lang="zh-CN" altLang="en-US" dirty="0"/>
                  <a:t>：集合通信性能受限于短板效应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E9ED8-756E-EF4E-BD90-24C440EC1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68423D8-45BB-804B-B175-B13DBE97636A}"/>
              </a:ext>
            </a:extLst>
          </p:cNvPr>
          <p:cNvSpPr/>
          <p:nvPr/>
        </p:nvSpPr>
        <p:spPr>
          <a:xfrm>
            <a:off x="5454869" y="3485821"/>
            <a:ext cx="4445876" cy="743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通信协议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短距离：</a:t>
            </a:r>
            <a:r>
              <a:rPr kumimoji="1" lang="en-US" altLang="zh-CN" dirty="0"/>
              <a:t>UBC/</a:t>
            </a:r>
            <a:r>
              <a:rPr kumimoji="1" lang="en-US" altLang="zh-CN" dirty="0" err="1"/>
              <a:t>Loadsto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长距离：</a:t>
            </a:r>
            <a:r>
              <a:rPr kumimoji="1" lang="en-US" altLang="zh-CN" dirty="0"/>
              <a:t>RoCE-》UBG/</a:t>
            </a:r>
            <a:r>
              <a:rPr kumimoji="1" lang="en-US" altLang="zh-CN" dirty="0" err="1"/>
              <a:t>UBoE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6115FFB-083C-734B-97D0-5BF3A13B72B4}"/>
              </a:ext>
            </a:extLst>
          </p:cNvPr>
          <p:cNvCxnSpPr>
            <a:cxnSpLocks/>
          </p:cNvCxnSpPr>
          <p:nvPr/>
        </p:nvCxnSpPr>
        <p:spPr>
          <a:xfrm>
            <a:off x="3584028" y="2995448"/>
            <a:ext cx="2627586" cy="43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217CA2B-FE95-A84A-8C32-4AC544F2A6DF}"/>
              </a:ext>
            </a:extLst>
          </p:cNvPr>
          <p:cNvCxnSpPr>
            <a:cxnSpLocks/>
          </p:cNvCxnSpPr>
          <p:nvPr/>
        </p:nvCxnSpPr>
        <p:spPr>
          <a:xfrm flipH="1">
            <a:off x="6364014" y="2837793"/>
            <a:ext cx="698938" cy="7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7CAE76-9F32-3444-8172-539876A287FC}"/>
              </a:ext>
            </a:extLst>
          </p:cNvPr>
          <p:cNvCxnSpPr>
            <a:cxnSpLocks/>
          </p:cNvCxnSpPr>
          <p:nvPr/>
        </p:nvCxnSpPr>
        <p:spPr>
          <a:xfrm>
            <a:off x="1597572" y="3429000"/>
            <a:ext cx="476644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3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4CA952-8205-A048-9C42-8C591359C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HCCL</a:t>
            </a:r>
            <a:r>
              <a:rPr lang="zh-CN" altLang="en-US" dirty="0"/>
              <a:t> 实现介绍</a:t>
            </a:r>
          </a:p>
        </p:txBody>
      </p:sp>
    </p:spTree>
    <p:extLst>
      <p:ext uri="{BB962C8B-B14F-4D97-AF65-F5344CB8AC3E}">
        <p14:creationId xmlns:p14="http://schemas.microsoft.com/office/powerpoint/2010/main" val="644032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DF589C8-7171-9D4C-8561-63CC48FB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大模型典型通信模型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E4F8E913-036E-764C-847B-BD6F296FF9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5645398"/>
              </p:ext>
            </p:extLst>
          </p:nvPr>
        </p:nvGraphicFramePr>
        <p:xfrm>
          <a:off x="590977" y="3624180"/>
          <a:ext cx="11158810" cy="27853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31762">
                  <a:extLst>
                    <a:ext uri="{9D8B030D-6E8A-4147-A177-3AD203B41FA5}">
                      <a16:colId xmlns:a16="http://schemas.microsoft.com/office/drawing/2014/main" val="3332076270"/>
                    </a:ext>
                  </a:extLst>
                </a:gridCol>
                <a:gridCol w="2231762">
                  <a:extLst>
                    <a:ext uri="{9D8B030D-6E8A-4147-A177-3AD203B41FA5}">
                      <a16:colId xmlns:a16="http://schemas.microsoft.com/office/drawing/2014/main" val="1484055343"/>
                    </a:ext>
                  </a:extLst>
                </a:gridCol>
                <a:gridCol w="2231762">
                  <a:extLst>
                    <a:ext uri="{9D8B030D-6E8A-4147-A177-3AD203B41FA5}">
                      <a16:colId xmlns:a16="http://schemas.microsoft.com/office/drawing/2014/main" val="1002612763"/>
                    </a:ext>
                  </a:extLst>
                </a:gridCol>
                <a:gridCol w="2231762">
                  <a:extLst>
                    <a:ext uri="{9D8B030D-6E8A-4147-A177-3AD203B41FA5}">
                      <a16:colId xmlns:a16="http://schemas.microsoft.com/office/drawing/2014/main" val="3403795472"/>
                    </a:ext>
                  </a:extLst>
                </a:gridCol>
                <a:gridCol w="2231762">
                  <a:extLst>
                    <a:ext uri="{9D8B030D-6E8A-4147-A177-3AD203B41FA5}">
                      <a16:colId xmlns:a16="http://schemas.microsoft.com/office/drawing/2014/main" val="272689698"/>
                    </a:ext>
                  </a:extLst>
                </a:gridCol>
              </a:tblGrid>
              <a:tr h="55707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节点规模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数据量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83421"/>
                  </a:ext>
                </a:extLst>
              </a:tr>
              <a:tr h="55707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allreduce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 err="1"/>
                        <a:t>allgather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 err="1"/>
                        <a:t>reducescatter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64chip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MB-GB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Matmul</a:t>
                      </a:r>
                      <a:r>
                        <a:rPr lang="zh-CN" altLang="en-US" sz="1400" dirty="0"/>
                        <a:t>流水，隐藏部分通信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2041"/>
                  </a:ext>
                </a:extLst>
              </a:tr>
              <a:tr h="55707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Send/Recv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2chip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KB-MB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可隐藏流水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77149"/>
                  </a:ext>
                </a:extLst>
              </a:tr>
              <a:tr h="55707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allreduce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1000+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chip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计算通信重叠，可隐藏流水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21602"/>
                  </a:ext>
                </a:extLst>
              </a:tr>
              <a:tr h="55707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all2all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256chip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KB-MB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计算通信串行，不可隐藏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24298"/>
                  </a:ext>
                </a:extLst>
              </a:tr>
            </a:tbl>
          </a:graphicData>
        </a:graphic>
      </p:graphicFrame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053AF68-B449-8D44-8B61-FCE174296AB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zh-CN" dirty="0"/>
              <a:t>PTD</a:t>
            </a:r>
            <a:r>
              <a:rPr lang="zh-CN" altLang="en-US" dirty="0"/>
              <a:t>并行架构图</a:t>
            </a:r>
          </a:p>
        </p:txBody>
      </p:sp>
    </p:spTree>
    <p:extLst>
      <p:ext uri="{BB962C8B-B14F-4D97-AF65-F5344CB8AC3E}">
        <p14:creationId xmlns:p14="http://schemas.microsoft.com/office/powerpoint/2010/main" val="3239933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96B8-C0C8-AC4F-A444-D84BBCC9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 算法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Doubling</a:t>
            </a:r>
            <a:r>
              <a:rPr kumimoji="1" lang="zh-CN" altLang="en-US" dirty="0"/>
              <a:t> 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CDF7E-9AAA-074D-BC25-EC4EE1180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r>
              <a:rPr kumimoji="1" lang="zh-CN" altLang="en-US" dirty="0"/>
              <a:t>使用拓扑：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</a:p>
          <a:p>
            <a:r>
              <a:rPr kumimoji="1" lang="zh-CN" altLang="en-US" dirty="0"/>
              <a:t>通信同步：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</a:p>
          <a:p>
            <a:r>
              <a:rPr kumimoji="1" lang="zh-CN" altLang="en-US" dirty="0"/>
              <a:t>同时并发访问节点内所有</a:t>
            </a:r>
            <a:r>
              <a:rPr kumimoji="1" lang="en-US" altLang="zh-CN" dirty="0"/>
              <a:t>NPU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996AB-081D-4448-973D-FDEBC243EF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/>
              <a:t>HD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适用拓扑：</a:t>
            </a:r>
            <a:r>
              <a:rPr kumimoji="1" lang="en-US" altLang="zh-CN" dirty="0"/>
              <a:t>Fat-Tree</a:t>
            </a:r>
          </a:p>
          <a:p>
            <a:r>
              <a:rPr kumimoji="1" lang="zh-CN" altLang="en-US" dirty="0"/>
              <a:t>通信步骤：</a:t>
            </a:r>
            <a:r>
              <a:rPr kumimoji="1" lang="en-US" altLang="zh-CN" dirty="0"/>
              <a:t>log2N</a:t>
            </a:r>
          </a:p>
          <a:p>
            <a:r>
              <a:rPr kumimoji="1" lang="zh-CN" altLang="en-US" dirty="0"/>
              <a:t>访问步长按照</a:t>
            </a:r>
            <a:r>
              <a:rPr kumimoji="1" lang="en-US" altLang="zh-CN" dirty="0"/>
              <a:t>2^N</a:t>
            </a:r>
            <a:r>
              <a:rPr kumimoji="1" lang="zh-CN" altLang="en-US" dirty="0"/>
              <a:t>增长</a:t>
            </a:r>
          </a:p>
        </p:txBody>
      </p:sp>
    </p:spTree>
    <p:extLst>
      <p:ext uri="{BB962C8B-B14F-4D97-AF65-F5344CB8AC3E}">
        <p14:creationId xmlns:p14="http://schemas.microsoft.com/office/powerpoint/2010/main" val="1699144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22E0A-CCBF-524E-8F75-3A4B7A03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151C8-7686-C04A-BD54-21CF51D46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1D0DE-9C3A-4C48-A780-C21DAE4705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887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D191-2D37-C147-A9F6-A97CAD69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集合通信实现算法：集群中完成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F17D5-07A3-B346-B46A-D4EAB29D31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架构图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F45E2-3902-DF44-8A98-EC7377DF35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节点内：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scatter</a:t>
            </a:r>
          </a:p>
          <a:p>
            <a:pPr lvl="1"/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</a:p>
          <a:p>
            <a:pPr lvl="1"/>
            <a:r>
              <a:rPr kumimoji="1" lang="en-US" altLang="zh-CN" dirty="0"/>
              <a:t>mesh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</a:p>
          <a:p>
            <a:r>
              <a:rPr kumimoji="1" lang="zh-CN" altLang="en-US" dirty="0"/>
              <a:t>节点间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</a:p>
          <a:p>
            <a:pPr lvl="1"/>
            <a:r>
              <a:rPr kumimoji="1" lang="en-US" altLang="zh-CN" dirty="0"/>
              <a:t>HD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Ring</a:t>
            </a:r>
          </a:p>
          <a:p>
            <a:pPr lvl="1"/>
            <a:r>
              <a:rPr kumimoji="1" lang="en-US" altLang="zh-CN" dirty="0"/>
              <a:t>HDlog2^N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N-1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节点内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gather</a:t>
            </a:r>
          </a:p>
          <a:p>
            <a:pPr lvl="1"/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mesh</a:t>
            </a:r>
          </a:p>
          <a:p>
            <a:pPr lvl="1"/>
            <a:r>
              <a:rPr kumimoji="1" lang="en-US" altLang="zh-CN" dirty="0"/>
              <a:t>mesh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93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C5CA4-EE72-8C4F-8104-23A9A8A4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IB</a:t>
            </a:r>
            <a:r>
              <a:rPr kumimoji="1" lang="zh-CN" altLang="en-US" dirty="0"/>
              <a:t>对比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553EC06-D2A1-864E-BDAA-66800E41E80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8168498"/>
              </p:ext>
            </p:extLst>
          </p:nvPr>
        </p:nvGraphicFramePr>
        <p:xfrm>
          <a:off x="612775" y="1355725"/>
          <a:ext cx="7890093" cy="50709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30031">
                  <a:extLst>
                    <a:ext uri="{9D8B030D-6E8A-4147-A177-3AD203B41FA5}">
                      <a16:colId xmlns:a16="http://schemas.microsoft.com/office/drawing/2014/main" val="4077393070"/>
                    </a:ext>
                  </a:extLst>
                </a:gridCol>
                <a:gridCol w="2630031">
                  <a:extLst>
                    <a:ext uri="{9D8B030D-6E8A-4147-A177-3AD203B41FA5}">
                      <a16:colId xmlns:a16="http://schemas.microsoft.com/office/drawing/2014/main" val="3035680749"/>
                    </a:ext>
                  </a:extLst>
                </a:gridCol>
                <a:gridCol w="2630031">
                  <a:extLst>
                    <a:ext uri="{9D8B030D-6E8A-4147-A177-3AD203B41FA5}">
                      <a16:colId xmlns:a16="http://schemas.microsoft.com/office/drawing/2014/main" val="3180527702"/>
                    </a:ext>
                  </a:extLst>
                </a:gridCol>
              </a:tblGrid>
              <a:tr h="413893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RoCE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89506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开放性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私有协议，专用网络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开发以太网，融合网络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23479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国产化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NVIDIA</a:t>
                      </a:r>
                      <a:r>
                        <a:rPr lang="zh-CN" altLang="en-US" sz="1400" dirty="0"/>
                        <a:t>收购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基于开放标准，自主可控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6702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69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开局部署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即插即用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较复杂，</a:t>
                      </a:r>
                      <a:r>
                        <a:rPr lang="en-US" altLang="zh-CN" sz="1400" dirty="0"/>
                        <a:t>ZTP</a:t>
                      </a:r>
                      <a:r>
                        <a:rPr lang="zh-CN" altLang="en-US" sz="1400" dirty="0"/>
                        <a:t>可简化部署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49941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演进较慢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演进快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08062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静态时延略高，总体持平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69688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流量控制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无损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dirty="0"/>
                        <a:t>信用机制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无损</a:t>
                      </a:r>
                      <a:r>
                        <a:rPr lang="en-US" altLang="zh-CN" sz="1400" dirty="0"/>
                        <a:t>-PFC</a:t>
                      </a:r>
                      <a:r>
                        <a:rPr lang="zh-CN" altLang="en-US" sz="1400" dirty="0"/>
                        <a:t>反压机制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90785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管控面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集中式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分布式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93351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兼容</a:t>
                      </a:r>
                      <a:r>
                        <a:rPr lang="en-US" altLang="zh-CN" sz="1400" dirty="0"/>
                        <a:t>IP</a:t>
                      </a:r>
                      <a:r>
                        <a:rPr lang="zh-CN" altLang="en-US" sz="1400" dirty="0"/>
                        <a:t>生态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不见荣光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兼容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83218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云化部署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一般（不支持</a:t>
                      </a:r>
                      <a:r>
                        <a:rPr lang="en-US" altLang="zh-CN" sz="1400" dirty="0"/>
                        <a:t>VXLAN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30723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产业生态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一家独大，发展受限，运维支持能力一般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规模大，发展迅速，运维支持好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53815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6F691-8A66-5540-82AA-4DAD87F120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9270124" y="1355844"/>
            <a:ext cx="2295213" cy="5053686"/>
          </a:xfrm>
        </p:spPr>
        <p:txBody>
          <a:bodyPr/>
          <a:lstStyle/>
          <a:p>
            <a:r>
              <a:rPr lang="zh-CN" altLang="en-US" dirty="0"/>
              <a:t>两者带宽、时延对比</a:t>
            </a:r>
          </a:p>
        </p:txBody>
      </p:sp>
    </p:spTree>
    <p:extLst>
      <p:ext uri="{BB962C8B-B14F-4D97-AF65-F5344CB8AC3E}">
        <p14:creationId xmlns:p14="http://schemas.microsoft.com/office/powerpoint/2010/main" val="380297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关于大模型系列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Gill Sans MT" panose="020B0502020104020203" pitchFamily="34" charset="0"/>
              </a:rPr>
              <a:t>集合通信概览：通信算法</a:t>
            </a:r>
            <a:r>
              <a:rPr lang="en-US" altLang="zh-CN" dirty="0">
                <a:latin typeface="Gill Sans MT" panose="020B0502020104020203" pitchFamily="34" charset="0"/>
              </a:rPr>
              <a:t>-</a:t>
            </a:r>
            <a:r>
              <a:rPr lang="zh-CN" altLang="en-US" dirty="0">
                <a:latin typeface="Gill Sans MT" panose="020B0502020104020203" pitchFamily="34" charset="0"/>
              </a:rPr>
              <a:t>通信链路</a:t>
            </a:r>
            <a:r>
              <a:rPr lang="en-US" altLang="zh-CN" dirty="0">
                <a:latin typeface="Gill Sans MT" panose="020B0502020104020203" pitchFamily="34" charset="0"/>
              </a:rPr>
              <a:t>-</a:t>
            </a:r>
            <a:r>
              <a:rPr lang="zh-CN" altLang="en-US" dirty="0">
                <a:latin typeface="Gill Sans MT" panose="020B0502020104020203" pitchFamily="34" charset="0"/>
              </a:rPr>
              <a:t>通信操作（原语）</a:t>
            </a:r>
            <a:r>
              <a:rPr lang="en-US" altLang="zh-CN" dirty="0">
                <a:latin typeface="Gill Sans MT" panose="020B0502020104020203" pitchFamily="34" charset="0"/>
              </a:rPr>
              <a:t>-</a:t>
            </a:r>
            <a:r>
              <a:rPr lang="zh-CN" altLang="en-US" dirty="0">
                <a:latin typeface="Gill Sans MT" panose="020B0502020104020203" pitchFamily="34" charset="0"/>
              </a:rPr>
              <a:t>通信域管理</a:t>
            </a:r>
            <a:endParaRPr lang="en-US" altLang="zh-CN" dirty="0"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Gill Sans MT" panose="020B0502020104020203" pitchFamily="34" charset="0"/>
              </a:rPr>
              <a:t>集群硬件概览：芯片</a:t>
            </a:r>
            <a:r>
              <a:rPr lang="en-US" altLang="zh-CN" dirty="0">
                <a:latin typeface="Gill Sans MT" panose="020B0502020104020203" pitchFamily="34" charset="0"/>
              </a:rPr>
              <a:t>-</a:t>
            </a:r>
            <a:r>
              <a:rPr lang="zh-CN" altLang="en-US" dirty="0">
                <a:latin typeface="Gill Sans MT" panose="020B0502020104020203" pitchFamily="34" charset="0"/>
              </a:rPr>
              <a:t>服务器</a:t>
            </a:r>
            <a:r>
              <a:rPr lang="en-US" altLang="zh-CN" dirty="0">
                <a:latin typeface="Gill Sans MT" panose="020B0502020104020203" pitchFamily="34" charset="0"/>
              </a:rPr>
              <a:t>-</a:t>
            </a:r>
            <a:r>
              <a:rPr lang="zh-CN" altLang="en-US" dirty="0">
                <a:latin typeface="Gill Sans MT" panose="020B0502020104020203" pitchFamily="34" charset="0"/>
              </a:rPr>
              <a:t>组网</a:t>
            </a:r>
            <a:r>
              <a:rPr lang="en-US" altLang="zh-CN" dirty="0">
                <a:latin typeface="Gill Sans MT" panose="020B0502020104020203" pitchFamily="34" charset="0"/>
              </a:rPr>
              <a:t>-</a:t>
            </a:r>
            <a:r>
              <a:rPr lang="zh-CN" altLang="en-US" dirty="0">
                <a:latin typeface="Gill Sans MT" panose="020B0502020104020203" pitchFamily="34" charset="0"/>
              </a:rPr>
              <a:t>集群互联方式</a:t>
            </a:r>
            <a:endParaRPr lang="en-US" altLang="zh-CN" dirty="0"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Gill Sans MT" panose="020B0502020104020203" pitchFamily="34" charset="0"/>
              </a:rPr>
              <a:t>业界集合通信库：</a:t>
            </a:r>
            <a:endParaRPr lang="en-US" altLang="zh-CN" dirty="0"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Gill Sans MT" panose="020B0502020104020203" pitchFamily="34" charset="0"/>
              </a:rPr>
              <a:t>NCCL</a:t>
            </a:r>
            <a:r>
              <a:rPr lang="zh-CN" altLang="en-US" dirty="0">
                <a:latin typeface="Gill Sans MT" panose="020B0502020104020203" pitchFamily="34" charset="0"/>
              </a:rPr>
              <a:t>实现介绍：</a:t>
            </a:r>
            <a:endParaRPr lang="en-US" altLang="zh-C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4CA952-8205-A048-9C42-8C591359C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r>
              <a:rPr lang="zh-CN" altLang="en-US" dirty="0"/>
              <a:t> 实现介绍</a:t>
            </a:r>
          </a:p>
        </p:txBody>
      </p:sp>
    </p:spTree>
    <p:extLst>
      <p:ext uri="{BB962C8B-B14F-4D97-AF65-F5344CB8AC3E}">
        <p14:creationId xmlns:p14="http://schemas.microsoft.com/office/powerpoint/2010/main" val="150470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AA00-5A72-624F-A664-88E284F7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NCCL</a:t>
            </a:r>
            <a:r>
              <a:rPr kumimoji="1" lang="zh-CN" altLang="en-US" dirty="0"/>
              <a:t>架构图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86F7-4475-0C49-BB8A-AC263F6B9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CF9BF-6A15-3240-BA1E-B60383011E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sz="1800" dirty="0"/>
              <a:t>内置集合通信接口（</a:t>
            </a:r>
            <a:r>
              <a:rPr kumimoji="1" lang="en-US" altLang="zh-CN" sz="1800" dirty="0"/>
              <a:t>all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reduce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all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gather</a:t>
            </a:r>
            <a:r>
              <a:rPr kumimoji="1" lang="zh-CN" altLang="en-US" sz="1800" dirty="0"/>
              <a:t>）等</a:t>
            </a:r>
            <a:r>
              <a:rPr kumimoji="1" lang="en-US" altLang="zh-CN" sz="1800" dirty="0"/>
              <a:t>API</a:t>
            </a:r>
          </a:p>
          <a:p>
            <a:r>
              <a:rPr kumimoji="1" lang="zh-CN" altLang="en-US" sz="1800" dirty="0"/>
              <a:t>资源管理、</a:t>
            </a:r>
            <a:r>
              <a:rPr kumimoji="1" lang="en-US" altLang="zh-CN" sz="1800" dirty="0"/>
              <a:t>send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recv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memcp</a:t>
            </a:r>
            <a:r>
              <a:rPr kumimoji="1" lang="zh-CN" altLang="en-US" sz="1800" dirty="0"/>
              <a:t>基础原子接口</a:t>
            </a:r>
            <a:endParaRPr kumimoji="1" lang="en-US" altLang="zh-CN" sz="1800" dirty="0"/>
          </a:p>
          <a:p>
            <a:r>
              <a:rPr kumimoji="1" lang="zh-CN" altLang="en-US" sz="1800" dirty="0"/>
              <a:t>通信域创建</a:t>
            </a:r>
            <a:r>
              <a:rPr kumimoji="1" lang="en-US" altLang="zh-CN" sz="1800" dirty="0"/>
              <a:t>&amp;</a:t>
            </a:r>
            <a:r>
              <a:rPr kumimoji="1" lang="zh-CN" altLang="en-US" sz="1800" dirty="0"/>
              <a:t>管理           </a:t>
            </a:r>
            <a:r>
              <a:rPr kumimoji="1" lang="en-US" altLang="zh-CN" sz="1800" dirty="0"/>
              <a:t>Transport</a:t>
            </a:r>
            <a:r>
              <a:rPr kumimoji="1" lang="zh-CN" altLang="en-US" sz="1800" dirty="0"/>
              <a:t>创建</a:t>
            </a:r>
            <a:r>
              <a:rPr kumimoji="1" lang="en-US" altLang="zh-CN" sz="1800" dirty="0"/>
              <a:t>&amp;</a:t>
            </a:r>
            <a:r>
              <a:rPr kumimoji="1" lang="zh-CN" altLang="en-US" sz="1800" dirty="0"/>
              <a:t>管理</a:t>
            </a:r>
            <a:endParaRPr kumimoji="1" lang="en-US" altLang="zh-CN" sz="1800" dirty="0"/>
          </a:p>
          <a:p>
            <a:r>
              <a:rPr kumimoji="1" lang="zh-CN" altLang="en-US" sz="1800" dirty="0"/>
              <a:t>集合通信算法编排实现                 异步聚合</a:t>
            </a:r>
            <a:endParaRPr kumimoji="1" lang="en-US" altLang="zh-CN" sz="1800" dirty="0"/>
          </a:p>
          <a:p>
            <a:r>
              <a:rPr kumimoji="1" lang="zh-CN" altLang="en-US" sz="1800" dirty="0"/>
              <a:t>容错管理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97DB3-2DE7-1C44-A49C-97470AA8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989" y="1735085"/>
            <a:ext cx="6055683" cy="4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BB05EB-7A4A-CA40-AD8E-65E6EE31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EE30-DA56-624C-8783-659E8A9E14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r>
              <a:rPr lang="zh-CN" altLang="en-US" dirty="0"/>
              <a:t>生态开源</a:t>
            </a:r>
            <a:endParaRPr lang="en-US" altLang="zh-CN" dirty="0"/>
          </a:p>
          <a:p>
            <a:pPr lvl="1"/>
            <a:r>
              <a:rPr lang="zh-CN" altLang="en-US" dirty="0"/>
              <a:t>支持用户按需自定义新的集合通信算法（</a:t>
            </a:r>
            <a:r>
              <a:rPr lang="en-US" altLang="zh-CN" dirty="0"/>
              <a:t>ACCL</a:t>
            </a:r>
            <a:r>
              <a:rPr lang="zh-CN" altLang="en-US" dirty="0"/>
              <a:t>、</a:t>
            </a:r>
            <a:r>
              <a:rPr lang="en-US" altLang="zh-CN" dirty="0"/>
              <a:t>TCCL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内置基础通信算子，开箱即用；</a:t>
            </a:r>
            <a:endParaRPr lang="en-US" altLang="zh-CN" dirty="0"/>
          </a:p>
          <a:p>
            <a:r>
              <a:rPr lang="zh-CN" altLang="en-US" dirty="0"/>
              <a:t>灵活解耦：</a:t>
            </a:r>
            <a:endParaRPr lang="en-US" altLang="zh-CN" dirty="0"/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等其他组件解耦单独商发，版本独立演进和发布；</a:t>
            </a:r>
            <a:endParaRPr lang="en-US" altLang="zh-CN" dirty="0"/>
          </a:p>
          <a:p>
            <a:pPr lvl="1"/>
            <a:r>
              <a:rPr lang="zh-CN" altLang="en-US" dirty="0"/>
              <a:t>暴漏不同层级</a:t>
            </a:r>
            <a:r>
              <a:rPr lang="en-US" altLang="zh-CN" dirty="0"/>
              <a:t>API</a:t>
            </a:r>
            <a:r>
              <a:rPr lang="zh-CN" altLang="en-US" dirty="0"/>
              <a:t>，灵活兼顾自定义性能增强与开发易用性；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NCCL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Plugin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pPr lvl="1"/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9DA136-23A8-6541-B6D7-A30F86A53A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  <a:endParaRPr lang="en-US" altLang="zh-CN" dirty="0"/>
          </a:p>
          <a:p>
            <a:r>
              <a:rPr lang="zh-CN" altLang="en-US" dirty="0"/>
              <a:t>缺乏对异构网络（</a:t>
            </a:r>
            <a:r>
              <a:rPr lang="en-US" altLang="zh-CN" dirty="0"/>
              <a:t>clos/tours/RDMA</a:t>
            </a:r>
            <a:r>
              <a:rPr lang="zh-CN" altLang="en-US" dirty="0"/>
              <a:t>）通信传输系统级优化，需要用户基于原子接口自行开发；</a:t>
            </a:r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算法编排不感知物理拓扑，当前内置</a:t>
            </a:r>
            <a:r>
              <a:rPr lang="en-US" altLang="zh-CN" dirty="0"/>
              <a:t>ring</a:t>
            </a:r>
            <a:r>
              <a:rPr lang="zh-CN" altLang="en-US" dirty="0"/>
              <a:t>、</a:t>
            </a:r>
            <a:r>
              <a:rPr lang="en-US" altLang="zh-CN" dirty="0"/>
              <a:t>tree</a:t>
            </a:r>
            <a:r>
              <a:rPr lang="zh-CN" altLang="en-US" dirty="0"/>
              <a:t>算法只适合</a:t>
            </a:r>
            <a:r>
              <a:rPr lang="en-US" altLang="zh-CN" dirty="0"/>
              <a:t>ring</a:t>
            </a:r>
            <a:r>
              <a:rPr lang="zh-CN" altLang="en-US" dirty="0"/>
              <a:t>、</a:t>
            </a:r>
            <a:r>
              <a:rPr lang="en-US" altLang="zh-CN" dirty="0"/>
              <a:t>tree</a:t>
            </a:r>
            <a:r>
              <a:rPr lang="zh-CN" altLang="en-US" dirty="0"/>
              <a:t>型物理拓扑；</a:t>
            </a:r>
            <a:endParaRPr lang="en-US" altLang="zh-CN" dirty="0"/>
          </a:p>
          <a:p>
            <a:r>
              <a:rPr lang="zh-CN" altLang="en-US" dirty="0"/>
              <a:t>容错管理粒度粗，任意执行过程出错，</a:t>
            </a:r>
            <a:r>
              <a:rPr lang="en-US" altLang="zh-CN" dirty="0" err="1"/>
              <a:t>nccl</a:t>
            </a:r>
            <a:r>
              <a:rPr lang="zh-CN" altLang="en-US" dirty="0"/>
              <a:t>重启；</a:t>
            </a:r>
          </a:p>
        </p:txBody>
      </p:sp>
    </p:spTree>
    <p:extLst>
      <p:ext uri="{BB962C8B-B14F-4D97-AF65-F5344CB8AC3E}">
        <p14:creationId xmlns:p14="http://schemas.microsoft.com/office/powerpoint/2010/main" val="350339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7EC44-C217-0D49-8CD0-7D4CAC094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集合通信概述</a:t>
            </a:r>
          </a:p>
        </p:txBody>
      </p:sp>
    </p:spTree>
    <p:extLst>
      <p:ext uri="{BB962C8B-B14F-4D97-AF65-F5344CB8AC3E}">
        <p14:creationId xmlns:p14="http://schemas.microsoft.com/office/powerpoint/2010/main" val="288260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1D62BC-60EE-E14C-BAC0-0BF6C41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HCCL/NCCL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E0B586F-D808-C44C-BEBA-C40329F6E19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6965560"/>
              </p:ext>
            </p:extLst>
          </p:nvPr>
        </p:nvGraphicFramePr>
        <p:xfrm>
          <a:off x="623888" y="1360488"/>
          <a:ext cx="10963275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54425">
                  <a:extLst>
                    <a:ext uri="{9D8B030D-6E8A-4147-A177-3AD203B41FA5}">
                      <a16:colId xmlns:a16="http://schemas.microsoft.com/office/drawing/2014/main" val="753767108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val="2711750367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val="292046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HCCL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ring/mesh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ring/HD/pair-wise/etc.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2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通信链路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HCCS/PCIE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70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allreduce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broadcast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reduce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reduce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scatter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allgather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all2all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send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recv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1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通信域管理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全局通信域、子通信域、基于全局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子通信域配置算法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2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7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533339E-D1E3-FC4B-A7AF-E2371CC2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集群训练常用并行方式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82587C4-67DE-BA4A-BBED-4663246487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数据并行</a:t>
            </a:r>
            <a:endParaRPr lang="en-US" altLang="zh-CN" dirty="0"/>
          </a:p>
          <a:p>
            <a:r>
              <a:rPr lang="zh-CN" altLang="en-US" dirty="0"/>
              <a:t>模型并行</a:t>
            </a:r>
            <a:endParaRPr lang="en-US" altLang="zh-CN" dirty="0"/>
          </a:p>
          <a:p>
            <a:pPr lvl="1"/>
            <a:r>
              <a:rPr lang="zh-CN" altLang="en-US" dirty="0"/>
              <a:t>流水并行</a:t>
            </a:r>
            <a:endParaRPr lang="en-US" altLang="zh-CN" dirty="0"/>
          </a:p>
          <a:p>
            <a:pPr lvl="1"/>
            <a:r>
              <a:rPr lang="zh-CN" altLang="en-US" dirty="0"/>
              <a:t>张量并行</a:t>
            </a:r>
            <a:endParaRPr lang="en-US" altLang="zh-CN" dirty="0"/>
          </a:p>
          <a:p>
            <a:pPr lvl="1"/>
            <a:r>
              <a:rPr lang="zh-CN" altLang="en-US" dirty="0"/>
              <a:t>专家并行</a:t>
            </a:r>
            <a:endParaRPr lang="en-US" altLang="zh-CN" dirty="0"/>
          </a:p>
          <a:p>
            <a:pPr lvl="1"/>
            <a:r>
              <a:rPr lang="zh-CN" altLang="en-US" dirty="0"/>
              <a:t>序列并行</a:t>
            </a:r>
          </a:p>
        </p:txBody>
      </p:sp>
    </p:spTree>
    <p:extLst>
      <p:ext uri="{BB962C8B-B14F-4D97-AF65-F5344CB8AC3E}">
        <p14:creationId xmlns:p14="http://schemas.microsoft.com/office/powerpoint/2010/main" val="9155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D8D58E-E63F-2A44-B706-45554713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集合通信 </a:t>
            </a:r>
            <a:r>
              <a:rPr lang="en-US" altLang="zh-CN" dirty="0"/>
              <a:t>I</a:t>
            </a:r>
            <a:r>
              <a:rPr lang="zh-CN" altLang="en-US" dirty="0"/>
              <a:t>：一对多、多对一原语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5310A4-B007-F846-907E-1B670B8B9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broadcast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个节点数据广播到其他节点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Gather</a:t>
            </a:r>
            <a:r>
              <a:rPr lang="zh-CN" altLang="en-US" dirty="0"/>
              <a:t>：多个阶段数据收集到</a:t>
            </a:r>
            <a:r>
              <a:rPr lang="en-US" altLang="zh-CN" dirty="0"/>
              <a:t>1</a:t>
            </a:r>
            <a:r>
              <a:rPr lang="zh-CN" altLang="en-US" dirty="0"/>
              <a:t>个节点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Scatter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个节点数据切片分发到其他节点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：多个节点获得数据并做规约计算</a:t>
            </a:r>
          </a:p>
        </p:txBody>
      </p:sp>
    </p:spTree>
    <p:extLst>
      <p:ext uri="{BB962C8B-B14F-4D97-AF65-F5344CB8AC3E}">
        <p14:creationId xmlns:p14="http://schemas.microsoft.com/office/powerpoint/2010/main" val="325141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BD9B09-19D7-B646-8098-BB4C2C93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集合通信 </a:t>
            </a:r>
            <a:r>
              <a:rPr lang="en-US" altLang="zh-CN" dirty="0"/>
              <a:t>II</a:t>
            </a:r>
            <a:r>
              <a:rPr lang="zh-CN" altLang="en-US" dirty="0"/>
              <a:t>：多对多原语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4B6C3E-F614-AE4D-91A6-FFEF3E94CE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All-Gather</a:t>
            </a:r>
            <a:r>
              <a:rPr lang="zh-CN" altLang="en-US" dirty="0"/>
              <a:t>：收集每个节点所有数据到每个节点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All-Reduce</a:t>
            </a:r>
            <a:r>
              <a:rPr lang="zh-CN" altLang="en-US" dirty="0"/>
              <a:t>：多个节点获取数据到所有节点并规约计算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All2All</a:t>
            </a:r>
            <a:r>
              <a:rPr lang="zh-CN" altLang="en-US" dirty="0"/>
              <a:t>：所有节点互相</a:t>
            </a:r>
            <a:r>
              <a:rPr lang="en-US" altLang="zh-CN" dirty="0"/>
              <a:t>scatter</a:t>
            </a:r>
            <a:r>
              <a:rPr lang="zh-CN" altLang="en-US" dirty="0"/>
              <a:t>和</a:t>
            </a:r>
            <a:r>
              <a:rPr lang="en-US" altLang="zh-CN" dirty="0"/>
              <a:t>gather</a:t>
            </a:r>
          </a:p>
          <a:p>
            <a:endParaRPr lang="en-US" altLang="zh-CN" dirty="0"/>
          </a:p>
          <a:p>
            <a:r>
              <a:rPr lang="en-US" altLang="zh-CN" dirty="0"/>
              <a:t>Reduce-Scatter</a:t>
            </a:r>
            <a:r>
              <a:rPr lang="zh-CN" altLang="en-US" dirty="0"/>
              <a:t>：按维度执行规约并发送到对应节点</a:t>
            </a:r>
          </a:p>
        </p:txBody>
      </p:sp>
    </p:spTree>
    <p:extLst>
      <p:ext uri="{BB962C8B-B14F-4D97-AF65-F5344CB8AC3E}">
        <p14:creationId xmlns:p14="http://schemas.microsoft.com/office/powerpoint/2010/main" val="255798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28568</TotalTime>
  <Words>2080</Words>
  <Application>Microsoft Macintosh PowerPoint</Application>
  <PresentationFormat>自定义</PresentationFormat>
  <Paragraphs>382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微软雅黑</vt:lpstr>
      <vt:lpstr>微软雅黑</vt:lpstr>
      <vt:lpstr>ACGN-MiaoGB-Flash</vt:lpstr>
      <vt:lpstr>Arial</vt:lpstr>
      <vt:lpstr>Calibri</vt:lpstr>
      <vt:lpstr>Cambria Math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大模型业务全流程</vt:lpstr>
      <vt:lpstr>学习目标 Target</vt:lpstr>
      <vt:lpstr>关于大模型系列</vt:lpstr>
      <vt:lpstr>PowerPoint 演示文稿</vt:lpstr>
      <vt:lpstr>什么是HCCL/NCCL</vt:lpstr>
      <vt:lpstr>集群训练常用并行方式</vt:lpstr>
      <vt:lpstr>集合通信 I：一对多、多对一原语</vt:lpstr>
      <vt:lpstr>集合通信 II：多对多原语</vt:lpstr>
      <vt:lpstr>PowerPoint 演示文稿</vt:lpstr>
      <vt:lpstr>NPU逻辑架构</vt:lpstr>
      <vt:lpstr>硬件TOPO</vt:lpstr>
      <vt:lpstr>硬件TOPO</vt:lpstr>
      <vt:lpstr>硬件逻辑拓扑：AI集群参数面网络</vt:lpstr>
      <vt:lpstr>DGX 系列服务器迭代：从 DGX A100  DGX H100</vt:lpstr>
      <vt:lpstr>集群规模扩展互联：Multi-Rail vs Signal-Rail</vt:lpstr>
      <vt:lpstr>总结</vt:lpstr>
      <vt:lpstr>PowerPoint 演示文稿</vt:lpstr>
      <vt:lpstr>MPI：</vt:lpstr>
      <vt:lpstr>Baidu All-Reduce：节点间分布式训练场景</vt:lpstr>
      <vt:lpstr>NCCL：NVIDIA 通信库</vt:lpstr>
      <vt:lpstr>GLOO：facebook </vt:lpstr>
      <vt:lpstr>powerAI DDL：IBM集合通信库</vt:lpstr>
      <vt:lpstr>ACCL：阿里集合通信库</vt:lpstr>
      <vt:lpstr>Blink、MSCCL：微软集合通信库</vt:lpstr>
      <vt:lpstr>TCCL：腾讯集合通信库</vt:lpstr>
      <vt:lpstr>基于 NCCL 创新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大模型典型通信模型</vt:lpstr>
      <vt:lpstr>Mesh 算法 &amp; Halving Doubling 算法</vt:lpstr>
      <vt:lpstr>PowerPoint 演示文稿</vt:lpstr>
      <vt:lpstr>集合通信实现算法：集群中完成All Reduce过程</vt:lpstr>
      <vt:lpstr>RoCE和IB对比</vt:lpstr>
      <vt:lpstr>PowerPoint 演示文稿</vt:lpstr>
      <vt:lpstr>NCCL架构图</vt:lpstr>
      <vt:lpstr>NCCL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8992</cp:revision>
  <cp:lastPrinted>2023-09-08T09:14:01Z</cp:lastPrinted>
  <dcterms:created xsi:type="dcterms:W3CDTF">2020-08-28T08:44:19Z</dcterms:created>
  <dcterms:modified xsi:type="dcterms:W3CDTF">2024-06-02T07:03:51Z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