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29"/>
  </p:notesMasterIdLst>
  <p:handoutMasterIdLst>
    <p:handoutMasterId r:id="rId30"/>
  </p:handoutMasterIdLst>
  <p:sldIdLst>
    <p:sldId id="2411" r:id="rId8"/>
    <p:sldId id="739" r:id="rId9"/>
    <p:sldId id="2447" r:id="rId10"/>
    <p:sldId id="2454" r:id="rId11"/>
    <p:sldId id="2456" r:id="rId12"/>
    <p:sldId id="2457" r:id="rId13"/>
    <p:sldId id="2458" r:id="rId14"/>
    <p:sldId id="2455" r:id="rId15"/>
    <p:sldId id="2445" r:id="rId16"/>
    <p:sldId id="2451" r:id="rId17"/>
    <p:sldId id="2450" r:id="rId18"/>
    <p:sldId id="2449" r:id="rId19"/>
    <p:sldId id="2453" r:id="rId20"/>
    <p:sldId id="2448" r:id="rId21"/>
    <p:sldId id="2452" r:id="rId22"/>
    <p:sldId id="2413" r:id="rId23"/>
    <p:sldId id="2396" r:id="rId24"/>
    <p:sldId id="2415" r:id="rId25"/>
    <p:sldId id="2412" r:id="rId26"/>
    <p:sldId id="2392" r:id="rId27"/>
    <p:sldId id="582" r:id="rId2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C00"/>
    <a:srgbClr val="1D1D1A"/>
    <a:srgbClr val="0032FF"/>
    <a:srgbClr val="595757"/>
    <a:srgbClr val="221815"/>
    <a:srgbClr val="91A2BF"/>
    <a:srgbClr val="66BA36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7" autoAdjust="0"/>
    <p:restoredTop sz="92175" autoAdjust="0"/>
  </p:normalViewPr>
  <p:slideViewPr>
    <p:cSldViewPr snapToGrid="0" snapToObjects="1">
      <p:cViewPr varScale="1">
        <p:scale>
          <a:sx n="116" d="100"/>
          <a:sy n="116" d="100"/>
        </p:scale>
        <p:origin x="5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731329" cy="589190"/>
          </a:xfrm>
          <a:prstGeom prst="rect">
            <a:avLst/>
          </a:prstGeom>
        </p:spPr>
        <p:txBody>
          <a:bodyPr/>
          <a:lstStyle>
            <a:lvl1pPr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484784"/>
            <a:ext cx="10731328" cy="452573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409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2024/6/25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A3D33A-F5DD-A22F-C031-803FCA90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536" y="-113016"/>
            <a:ext cx="12392917" cy="697101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1371600" y="1322024"/>
            <a:ext cx="9005455" cy="3558448"/>
          </a:xfrm>
          <a:prstGeom prst="rect">
            <a:avLst/>
          </a:prstGeom>
          <a:solidFill>
            <a:srgbClr val="1D1D1A">
              <a:alpha val="40000"/>
            </a:srgbClr>
          </a:soli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en-US" altLang="zh-CN" sz="9600" b="1" dirty="0">
                <a:solidFill>
                  <a:schemeClr val="tx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AICore</a:t>
            </a:r>
            <a:endParaRPr lang="en-US" altLang="zh-CN" sz="9600" dirty="0">
              <a:solidFill>
                <a:schemeClr val="tx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zh-CN" altLang="en-US" sz="9600" b="1" dirty="0">
                <a:solidFill>
                  <a:schemeClr val="tx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计算模式</a:t>
            </a:r>
            <a:endParaRPr lang="zh-CN" altLang="en-US" sz="11500" kern="0" dirty="0">
              <a:solidFill>
                <a:schemeClr val="tx2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1630" y="452124"/>
            <a:ext cx="2024146" cy="75555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272" y="563757"/>
            <a:ext cx="643926" cy="643926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742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EFAD4EE-523B-6DD7-8237-298BDE5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5B47879-9ECD-2ADC-CE54-265E9F48D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488602"/>
            <a:ext cx="10963275" cy="2738047"/>
          </a:xfrm>
        </p:spPr>
      </p:pic>
    </p:spTree>
    <p:extLst>
      <p:ext uri="{BB962C8B-B14F-4D97-AF65-F5344CB8AC3E}">
        <p14:creationId xmlns:p14="http://schemas.microsoft.com/office/powerpoint/2010/main" val="321782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576DAC4-4139-016A-2699-5431F44A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89BC74-D315-4368-6E4F-8FA0C211E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5" y="2581275"/>
            <a:ext cx="8559800" cy="2552700"/>
          </a:xfrm>
        </p:spPr>
      </p:pic>
    </p:spTree>
    <p:extLst>
      <p:ext uri="{BB962C8B-B14F-4D97-AF65-F5344CB8AC3E}">
        <p14:creationId xmlns:p14="http://schemas.microsoft.com/office/powerpoint/2010/main" val="37333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93E0B32-D7F8-7DE9-3D66-20B5710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66D95A8-C47B-01EF-B1AD-1BF967EC2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487216"/>
            <a:ext cx="10963275" cy="2740818"/>
          </a:xfrm>
        </p:spPr>
      </p:pic>
    </p:spTree>
    <p:extLst>
      <p:ext uri="{BB962C8B-B14F-4D97-AF65-F5344CB8AC3E}">
        <p14:creationId xmlns:p14="http://schemas.microsoft.com/office/powerpoint/2010/main" val="126377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AAE688D-BB72-5F87-80BF-A9946FF1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1606DA-D24F-F100-9599-41DC9387A2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05" y="1360488"/>
            <a:ext cx="9743841" cy="4994275"/>
          </a:xfrm>
        </p:spPr>
      </p:pic>
    </p:spTree>
    <p:extLst>
      <p:ext uri="{BB962C8B-B14F-4D97-AF65-F5344CB8AC3E}">
        <p14:creationId xmlns:p14="http://schemas.microsoft.com/office/powerpoint/2010/main" val="185751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6B669DD-2F2A-094F-8006-91CB596C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6C8374-B5F5-AB90-B976-13937BC038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35" y="1360488"/>
            <a:ext cx="8424980" cy="4994275"/>
          </a:xfrm>
        </p:spPr>
      </p:pic>
    </p:spTree>
    <p:extLst>
      <p:ext uri="{BB962C8B-B14F-4D97-AF65-F5344CB8AC3E}">
        <p14:creationId xmlns:p14="http://schemas.microsoft.com/office/powerpoint/2010/main" val="402998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FB86431-8C4D-65EF-C88A-946C04D2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C0FA5A-D977-D17B-3D2C-8A2C75A42B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814969"/>
            <a:ext cx="10963275" cy="4085313"/>
          </a:xfrm>
        </p:spPr>
      </p:pic>
    </p:spTree>
    <p:extLst>
      <p:ext uri="{BB962C8B-B14F-4D97-AF65-F5344CB8AC3E}">
        <p14:creationId xmlns:p14="http://schemas.microsoft.com/office/powerpoint/2010/main" val="79546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886A44-E4B7-BAD6-B0F6-B2C995C47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芯片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lang="zh-CN" altLang="en-US" sz="9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服务器形态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99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54A829C-4476-8FB6-F539-CF2269A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服务器的一般架构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2F0B27-A214-28DC-1832-D21989DC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6022" y="1360170"/>
            <a:ext cx="4241085" cy="4994910"/>
          </a:xfrm>
        </p:spPr>
        <p:txBody>
          <a:bodyPr/>
          <a:lstStyle/>
          <a:p>
            <a:r>
              <a:rPr lang="zh-CN" altLang="en-US" dirty="0"/>
              <a:t>一般形态，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，</a:t>
            </a:r>
            <a:r>
              <a:rPr lang="en-US" altLang="zh-CN" dirty="0"/>
              <a:t>NPU/GPU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，</a:t>
            </a:r>
            <a:r>
              <a:rPr lang="en-US" altLang="zh-CN" dirty="0"/>
              <a:t>CPU </a:t>
            </a:r>
            <a:r>
              <a:rPr lang="zh-CN" altLang="en-US" dirty="0"/>
              <a:t>和</a:t>
            </a:r>
            <a:r>
              <a:rPr lang="en-US" altLang="zh-CN" dirty="0"/>
              <a:t> NPU </a:t>
            </a:r>
            <a:r>
              <a:rPr lang="zh-CN" altLang="en-US" dirty="0"/>
              <a:t>各有自己的本地内存；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AI</a:t>
            </a:r>
            <a:r>
              <a:rPr lang="zh-CN" altLang="en-US" dirty="0"/>
              <a:t> 集群下，</a:t>
            </a:r>
            <a:r>
              <a:rPr lang="en-US" altLang="zh-CN" dirty="0"/>
              <a:t>NPU</a:t>
            </a:r>
            <a:r>
              <a:rPr lang="zh-CN" altLang="en-US" dirty="0"/>
              <a:t> 之间需要高速交换数据，为了保证通信性能，</a:t>
            </a:r>
            <a:r>
              <a:rPr lang="en-US" altLang="zh-CN" dirty="0"/>
              <a:t>NPU</a:t>
            </a:r>
            <a:r>
              <a:rPr lang="zh-CN" altLang="en-US" dirty="0"/>
              <a:t> 之间设计专用高速互联通道；</a:t>
            </a:r>
            <a:endParaRPr lang="en-US" altLang="zh-CN" dirty="0"/>
          </a:p>
          <a:p>
            <a:r>
              <a:rPr lang="en-US" altLang="zh-CN" dirty="0"/>
              <a:t>Ascend</a:t>
            </a:r>
            <a:r>
              <a:rPr lang="zh-CN" altLang="en-US" dirty="0"/>
              <a:t> 服务器 </a:t>
            </a:r>
            <a:r>
              <a:rPr lang="en-US" altLang="zh-CN" dirty="0"/>
              <a:t>NPU </a:t>
            </a:r>
            <a:r>
              <a:rPr lang="zh-CN" altLang="en-US" dirty="0"/>
              <a:t>卡间通过灵渠总线互联，每张卡出</a:t>
            </a:r>
            <a:r>
              <a:rPr lang="en-US" altLang="zh-CN" dirty="0"/>
              <a:t> Eth </a:t>
            </a:r>
            <a:r>
              <a:rPr lang="zh-CN" altLang="en-US" dirty="0"/>
              <a:t>网口，连接到</a:t>
            </a:r>
            <a:r>
              <a:rPr lang="en-US" altLang="zh-CN" dirty="0"/>
              <a:t> AI </a:t>
            </a:r>
            <a:r>
              <a:rPr lang="zh-CN" altLang="en-US" dirty="0"/>
              <a:t>参数面，通过</a:t>
            </a:r>
            <a:r>
              <a:rPr lang="en-US" altLang="zh-CN" dirty="0"/>
              <a:t> ROCE </a:t>
            </a:r>
            <a:r>
              <a:rPr lang="zh-CN" altLang="en-US" dirty="0"/>
              <a:t>互联。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9370A3-FFCA-705E-3AD5-F8F32D01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0" y="1634902"/>
            <a:ext cx="6479514" cy="40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912E80B-1697-530D-41F5-E3BE3E67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Helvetica Neue" panose="02000503000000020004" pitchFamily="2" charset="0"/>
              </a:rPr>
              <a:t>昇腾全栈 </a:t>
            </a:r>
            <a:r>
              <a:rPr lang="en" altLang="zh-CN" i="0" dirty="0">
                <a:effectLst/>
                <a:latin typeface="Helvetica Neue" panose="02000503000000020004" pitchFamily="2" charset="0"/>
              </a:rPr>
              <a:t>AI </a:t>
            </a:r>
            <a:r>
              <a:rPr lang="zh-CN" altLang="en-US" i="0" dirty="0">
                <a:effectLst/>
                <a:latin typeface="Helvetica Neue" panose="02000503000000020004" pitchFamily="2" charset="0"/>
              </a:rPr>
              <a:t>软硬件平台，构筑智能世界的基石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EF7910-AB1A-24EA-D7AA-22FED796C0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2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886A44-E4B7-BAD6-B0F6-B2C995C47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小结与思考</a:t>
            </a:r>
          </a:p>
        </p:txBody>
      </p:sp>
    </p:spTree>
    <p:extLst>
      <p:ext uri="{BB962C8B-B14F-4D97-AF65-F5344CB8AC3E}">
        <p14:creationId xmlns:p14="http://schemas.microsoft.com/office/powerpoint/2010/main" val="225611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  <a:sym typeface="Huawei Sans" panose="020C0503030203020204" pitchFamily="34" charset="0"/>
              </a:rPr>
              <a:t>About</a:t>
            </a:r>
            <a:endParaRPr lang="zh-CN" altLang="en-US" dirty="0">
              <a:solidFill>
                <a:srgbClr val="C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昇腾 </a:t>
            </a:r>
            <a:r>
              <a:rPr lang="en-US" altLang="zh-CN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SOC </a:t>
            </a: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架构：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昇腾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310 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芯片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–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昇腾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910 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芯片</a:t>
            </a:r>
            <a:endParaRPr lang="en-US" altLang="zh-CN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AICore</a:t>
            </a: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的灵魂：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达芬奇架构内部细节</a:t>
            </a:r>
            <a:endParaRPr lang="en-US" altLang="zh-CN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AICore</a:t>
            </a: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计算模式：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和 </a:t>
            </a:r>
            <a:r>
              <a:rPr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Cube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计算方法</a:t>
            </a:r>
            <a:endParaRPr lang="en-US" altLang="zh-CN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服务器爆炸图：</a:t>
            </a:r>
            <a:r>
              <a:rPr lang="zh-CN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从芯片到服务器</a:t>
            </a:r>
            <a:endParaRPr lang="en-US" altLang="zh-CN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1432694-84B9-ABE2-2877-8E170C19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思考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489B53-8770-1888-D77A-815559F35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那么多不同的训练和推理产品形态，对应的 </a:t>
            </a:r>
            <a:r>
              <a:rPr lang="en-US" altLang="zh-CN" dirty="0"/>
              <a:t>AI</a:t>
            </a:r>
            <a:r>
              <a:rPr lang="zh-CN" altLang="en-US" dirty="0"/>
              <a:t> 芯片到底有多少种？怎么组合？</a:t>
            </a:r>
            <a:endParaRPr lang="en-US" altLang="zh-CN" dirty="0"/>
          </a:p>
          <a:p>
            <a:r>
              <a:rPr lang="zh-CN" altLang="en-US" dirty="0"/>
              <a:t>你还想了解昇腾哪些内容呢？</a:t>
            </a:r>
          </a:p>
        </p:txBody>
      </p:sp>
    </p:spTree>
    <p:extLst>
      <p:ext uri="{BB962C8B-B14F-4D97-AF65-F5344CB8AC3E}">
        <p14:creationId xmlns:p14="http://schemas.microsoft.com/office/powerpoint/2010/main" val="278619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886A44-E4B7-BAD6-B0F6-B2C995C47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AICore</a:t>
            </a:r>
          </a:p>
          <a:p>
            <a:r>
              <a:rPr kumimoji="1" lang="zh-CN" altLang="en-US" dirty="0"/>
              <a:t>数据通路</a:t>
            </a:r>
          </a:p>
        </p:txBody>
      </p:sp>
    </p:spTree>
    <p:extLst>
      <p:ext uri="{BB962C8B-B14F-4D97-AF65-F5344CB8AC3E}">
        <p14:creationId xmlns:p14="http://schemas.microsoft.com/office/powerpoint/2010/main" val="44073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7AC22B2-B49B-10EE-FDB3-51A195B1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矩阵乘与卷积计算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5755310-5D67-D8AE-9448-15D49DA77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517151"/>
            <a:ext cx="10963275" cy="4680948"/>
          </a:xfrm>
        </p:spPr>
      </p:pic>
    </p:spTree>
    <p:extLst>
      <p:ext uri="{BB962C8B-B14F-4D97-AF65-F5344CB8AC3E}">
        <p14:creationId xmlns:p14="http://schemas.microsoft.com/office/powerpoint/2010/main" val="169007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B17ADE-8C1A-146A-6A91-D520CF40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1" y="2600719"/>
            <a:ext cx="7772400" cy="393572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98D8A18-95C5-B9B8-85BA-B72A0AEE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" altLang="zh-CN" dirty="0"/>
              <a:t>AI Core </a:t>
            </a:r>
            <a:r>
              <a:rPr lang="zh-CN" altLang="en-US" dirty="0"/>
              <a:t>来加速 </a:t>
            </a:r>
            <a:r>
              <a:rPr lang="en-US" altLang="zh-CN" dirty="0"/>
              <a:t>GEMM</a:t>
            </a:r>
            <a:r>
              <a:rPr lang="zh-CN" altLang="en-US" dirty="0"/>
              <a:t> 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A21315-1CD5-12B5-CF76-ED4BE54F6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总线接口从核外 </a:t>
            </a:r>
            <a:r>
              <a:rPr lang="en" altLang="zh-CN" dirty="0"/>
              <a:t>L2 </a:t>
            </a:r>
            <a:r>
              <a:rPr lang="zh-CN" altLang="en-US" dirty="0"/>
              <a:t>缓冲区</a:t>
            </a:r>
            <a:r>
              <a:rPr lang="en-US" altLang="zh-CN" dirty="0"/>
              <a:t>/</a:t>
            </a:r>
            <a:r>
              <a:rPr lang="zh-CN" altLang="en-US" dirty="0"/>
              <a:t>内存中读取计算指令，送入指令缓存，完成指令预取等操作；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等待标量指令处理队列进行译码，当前无执行指令则读入指令，并进行地址和参数配置；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073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BB17ADE-8C1A-146A-6A91-D520CF40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1" y="2600719"/>
            <a:ext cx="7772400" cy="393572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298D8A18-95C5-B9B8-85BA-B72A0AEE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" altLang="zh-CN" dirty="0"/>
              <a:t>AI Core </a:t>
            </a:r>
            <a:r>
              <a:rPr lang="zh-CN" altLang="en-US" dirty="0"/>
              <a:t>来加速 </a:t>
            </a:r>
            <a:r>
              <a:rPr lang="en-US" altLang="zh-CN" dirty="0"/>
              <a:t>GEMM</a:t>
            </a:r>
            <a:r>
              <a:rPr lang="zh-CN" altLang="en-US" dirty="0"/>
              <a:t> 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A21315-1CD5-12B5-CF76-ED4BE54F6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 startAt="3"/>
            </a:pPr>
            <a:r>
              <a:rPr lang="zh-CN" altLang="en-US" dirty="0"/>
              <a:t>指令发射模块按照指令类型，分别送入相应指令队列进行执行；</a:t>
            </a:r>
            <a:endParaRPr lang="en-US" altLang="zh-CN" dirty="0"/>
          </a:p>
          <a:p>
            <a:pPr marL="457200" indent="-457200" algn="l">
              <a:buFont typeface="+mj-lt"/>
              <a:buAutoNum type="arabicPeriod" startAt="3"/>
            </a:pPr>
            <a:r>
              <a:rPr lang="en-US" altLang="zh-CN" dirty="0"/>
              <a:t>GEMM</a:t>
            </a:r>
            <a:r>
              <a:rPr lang="zh-CN" altLang="en-US" dirty="0"/>
              <a:t> 计算首先发射数据搬运指令，被发送到存储转换队列中，最终转发到存储转换单元。</a:t>
            </a:r>
          </a:p>
        </p:txBody>
      </p:sp>
    </p:spTree>
    <p:extLst>
      <p:ext uri="{BB962C8B-B14F-4D97-AF65-F5344CB8AC3E}">
        <p14:creationId xmlns:p14="http://schemas.microsoft.com/office/powerpoint/2010/main" val="357333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8D8A18-95C5-B9B8-85BA-B72A0AEE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 </a:t>
            </a:r>
            <a:r>
              <a:rPr lang="en" altLang="zh-CN" dirty="0"/>
              <a:t>AI Core </a:t>
            </a:r>
            <a:r>
              <a:rPr lang="zh-CN" altLang="en-US" dirty="0"/>
              <a:t>来加速 </a:t>
            </a:r>
            <a:r>
              <a:rPr lang="en-US" altLang="zh-CN" dirty="0"/>
              <a:t>GEMM</a:t>
            </a:r>
            <a:r>
              <a:rPr lang="zh-CN" altLang="en-US" dirty="0"/>
              <a:t> 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A21315-1CD5-12B5-CF76-ED4BE54F6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总线接口从核外 </a:t>
            </a:r>
            <a:r>
              <a:rPr lang="en" altLang="zh-CN" dirty="0"/>
              <a:t>L2 </a:t>
            </a:r>
            <a:r>
              <a:rPr lang="zh-CN" altLang="en-US" dirty="0"/>
              <a:t>缓冲区</a:t>
            </a:r>
            <a:r>
              <a:rPr lang="en-US" altLang="zh-CN" dirty="0"/>
              <a:t>/</a:t>
            </a:r>
            <a:r>
              <a:rPr lang="zh-CN" altLang="en-US" dirty="0"/>
              <a:t>内存中读取计算指令，送入指令缓存，完成指令预取等操作；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等待标量指令处理队列进行译码，当前无执行指令则读入指令，并进行地址和参数配置；</a:t>
            </a:r>
            <a:endParaRPr lang="en-US" altLang="zh-CN"/>
          </a:p>
          <a:p>
            <a:pPr marL="457200" indent="-457200" algn="l">
              <a:buFont typeface="+mj-lt"/>
              <a:buAutoNum type="arabicPeriod" startAt="3"/>
            </a:pPr>
            <a:r>
              <a:rPr lang="zh-CN" altLang="en-US"/>
              <a:t>指令</a:t>
            </a:r>
            <a:r>
              <a:rPr lang="zh-CN" altLang="en-US" dirty="0"/>
              <a:t>发射模块按照指令类型，分别送入相应指令队列进行执行；</a:t>
            </a:r>
            <a:endParaRPr lang="en-US" altLang="zh-CN" dirty="0"/>
          </a:p>
          <a:p>
            <a:pPr marL="457200" indent="-457200" algn="l">
              <a:buFont typeface="+mj-lt"/>
              <a:buAutoNum type="arabicPeriod" startAt="3"/>
            </a:pPr>
            <a:r>
              <a:rPr lang="en-US" altLang="zh-CN" dirty="0"/>
              <a:t>GEMM</a:t>
            </a:r>
            <a:r>
              <a:rPr lang="zh-CN" altLang="en-US" dirty="0"/>
              <a:t> 计算首先发射数据搬运指令，被发送到存储转换队列中，最终转发到存储转换单元。</a:t>
            </a:r>
          </a:p>
        </p:txBody>
      </p:sp>
    </p:spTree>
    <p:extLst>
      <p:ext uri="{BB962C8B-B14F-4D97-AF65-F5344CB8AC3E}">
        <p14:creationId xmlns:p14="http://schemas.microsoft.com/office/powerpoint/2010/main" val="4081590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656DD0-FE0D-A264-E513-69E0BC6C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矩阵乘的数据通路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5E970D-959F-BE95-7F06-DC8521F0A8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71" y="1426497"/>
            <a:ext cx="9111419" cy="4994275"/>
          </a:xfrm>
        </p:spPr>
      </p:pic>
    </p:spTree>
    <p:extLst>
      <p:ext uri="{BB962C8B-B14F-4D97-AF65-F5344CB8AC3E}">
        <p14:creationId xmlns:p14="http://schemas.microsoft.com/office/powerpoint/2010/main" val="244373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D4C806-CB02-5AC4-4CBB-B4AF326D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</p:spPr>
        <p:txBody>
          <a:bodyPr/>
          <a:lstStyle/>
          <a:p>
            <a:r>
              <a:rPr lang="en-US" altLang="zh-CN" dirty="0"/>
              <a:t>AI Core</a:t>
            </a:r>
            <a:r>
              <a:rPr lang="zh-CN" altLang="en-US" dirty="0"/>
              <a:t>：计算单元 </a:t>
            </a:r>
            <a:r>
              <a:rPr lang="en-US" altLang="zh-CN" dirty="0"/>
              <a:t>Vector Unit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A0164-EE35-BCC3-B7F8-8F02AAF6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80478"/>
            <a:ext cx="10963275" cy="4994275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CN" dirty="0"/>
              <a:t>Vector Unit</a:t>
            </a:r>
            <a:r>
              <a:rPr lang="zh-CN" altLang="en-US" dirty="0"/>
              <a:t> </a:t>
            </a:r>
            <a:r>
              <a:rPr lang="zh-CN" altLang="zh-CN" dirty="0"/>
              <a:t>主要负责完成和向量相关运算，能够实现向量</a:t>
            </a:r>
            <a:r>
              <a:rPr lang="en-US" altLang="zh-CN" dirty="0"/>
              <a:t>/</a:t>
            </a:r>
            <a:r>
              <a:rPr lang="zh-CN" altLang="zh-CN" dirty="0"/>
              <a:t>标量</a:t>
            </a:r>
            <a:r>
              <a:rPr lang="en-US" altLang="zh-CN" dirty="0"/>
              <a:t>/</a:t>
            </a:r>
            <a:r>
              <a:rPr lang="zh-CN" altLang="zh-CN" dirty="0"/>
              <a:t>双向量间计算，功能覆盖各种基本和多种定制计算类型，包括</a:t>
            </a:r>
            <a:r>
              <a:rPr lang="en-US" altLang="zh-CN" dirty="0"/>
              <a:t>FP32</a:t>
            </a:r>
            <a:r>
              <a:rPr lang="zh-CN" altLang="zh-CN" dirty="0"/>
              <a:t>、</a:t>
            </a:r>
            <a:r>
              <a:rPr lang="en-US" altLang="zh-CN" dirty="0"/>
              <a:t>FP16</a:t>
            </a:r>
            <a:r>
              <a:rPr lang="zh-CN" altLang="zh-CN" dirty="0"/>
              <a:t>、</a:t>
            </a:r>
            <a:r>
              <a:rPr lang="en-US" altLang="zh-CN" dirty="0"/>
              <a:t>INT32</a:t>
            </a:r>
            <a:r>
              <a:rPr lang="zh-CN" altLang="zh-CN" dirty="0"/>
              <a:t>和</a:t>
            </a:r>
            <a:r>
              <a:rPr lang="en-US" altLang="zh-CN" dirty="0"/>
              <a:t>INT8</a:t>
            </a:r>
            <a:r>
              <a:rPr lang="zh-CN" altLang="zh-CN" dirty="0"/>
              <a:t>等数据类型计算。</a:t>
            </a:r>
            <a:endParaRPr lang="en-US" altLang="zh-CN" dirty="0"/>
          </a:p>
          <a:p>
            <a:pPr lvl="1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zh-CN" altLang="zh-CN" dirty="0"/>
              <a:t>可快速完成两个</a:t>
            </a:r>
            <a:r>
              <a:rPr lang="zh-CN" altLang="en-US" dirty="0"/>
              <a:t> </a:t>
            </a:r>
            <a:r>
              <a:rPr lang="en-US" altLang="zh-CN" dirty="0"/>
              <a:t>FP16</a:t>
            </a:r>
            <a:r>
              <a:rPr lang="zh-CN" altLang="en-US" dirty="0"/>
              <a:t> </a:t>
            </a:r>
            <a:r>
              <a:rPr lang="zh-CN" altLang="zh-CN" dirty="0"/>
              <a:t>向量相加或者相乘。源操作数和目的操作数</a:t>
            </a:r>
            <a:r>
              <a:rPr lang="zh-CN" altLang="en-US" dirty="0"/>
              <a:t>，</a:t>
            </a:r>
            <a:r>
              <a:rPr lang="zh-CN" altLang="zh-CN" dirty="0"/>
              <a:t>通常保存在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imp.</a:t>
            </a:r>
            <a:r>
              <a:rPr lang="zh-CN" altLang="en-US" dirty="0"/>
              <a:t> </a:t>
            </a:r>
            <a:r>
              <a:rPr lang="zh-CN" altLang="zh-CN" dirty="0"/>
              <a:t>对</a:t>
            </a:r>
            <a:r>
              <a:rPr lang="en-US" altLang="zh-CN" dirty="0"/>
              <a:t>Vector Unit</a:t>
            </a:r>
            <a:r>
              <a:rPr lang="zh-CN" altLang="en-US" dirty="0"/>
              <a:t> </a:t>
            </a:r>
            <a:r>
              <a:rPr lang="zh-CN" altLang="zh-CN" dirty="0"/>
              <a:t>输入数据可以不连续，这取决于输入数据寻址模式。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1103CA-5077-016C-D97E-F3298106B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60" y="3646556"/>
            <a:ext cx="9409302" cy="265303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8CCA4C2-8508-0846-CA32-62376308BF2B}"/>
              </a:ext>
            </a:extLst>
          </p:cNvPr>
          <p:cNvCxnSpPr/>
          <p:nvPr/>
        </p:nvCxnSpPr>
        <p:spPr>
          <a:xfrm>
            <a:off x="5629619" y="3646556"/>
            <a:ext cx="0" cy="25448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8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30797</TotalTime>
  <Words>486</Words>
  <Application>Microsoft Macintosh PowerPoint</Application>
  <PresentationFormat>自定义</PresentationFormat>
  <Paragraphs>39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Microsoft YaHei</vt:lpstr>
      <vt:lpstr>Microsoft YaHei</vt:lpstr>
      <vt:lpstr>ACGN-MiaoGB-Flash</vt:lpstr>
      <vt:lpstr>Arial</vt:lpstr>
      <vt:lpstr>Calibri</vt:lpstr>
      <vt:lpstr>Futura Medium</vt:lpstr>
      <vt:lpstr>Futura Medium</vt:lpstr>
      <vt:lpstr>Gill Sans MT</vt:lpstr>
      <vt:lpstr>Helvetica Neue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About</vt:lpstr>
      <vt:lpstr>PowerPoint 演示文稿</vt:lpstr>
      <vt:lpstr>矩阵乘与卷积计算</vt:lpstr>
      <vt:lpstr>利用 AI Core 来加速 GEMM 计算</vt:lpstr>
      <vt:lpstr>利用 AI Core 来加速 GEMM 计算</vt:lpstr>
      <vt:lpstr>利用 AI Core 来加速 GEMM 计算</vt:lpstr>
      <vt:lpstr>矩阵乘的数据通路</vt:lpstr>
      <vt:lpstr>AI Core：计算单元 Vector Unit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AI 服务器的一般架构</vt:lpstr>
      <vt:lpstr>昇腾全栈 AI 软硬件平台，构筑智能世界的基石</vt:lpstr>
      <vt:lpstr>PowerPoint 演示文稿</vt:lpstr>
      <vt:lpstr>思考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9953</cp:revision>
  <cp:lastPrinted>2023-09-08T09:14:01Z</cp:lastPrinted>
  <dcterms:created xsi:type="dcterms:W3CDTF">2020-08-28T08:44:19Z</dcterms:created>
  <dcterms:modified xsi:type="dcterms:W3CDTF">2024-06-25T08:09:55Z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