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1779" r:id="rId7"/>
    <p:sldId id="739" r:id="rId8"/>
    <p:sldId id="286" r:id="rId9"/>
    <p:sldId id="2028" r:id="rId10"/>
    <p:sldId id="1973"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4E9AEE"/>
    <a:srgbClr val="59595A"/>
    <a:srgbClr val="00FA00"/>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7" autoAdjust="0"/>
    <p:restoredTop sz="96291" autoAdjust="0"/>
  </p:normalViewPr>
  <p:slideViewPr>
    <p:cSldViewPr showGuides="1">
      <p:cViewPr>
        <p:scale>
          <a:sx n="91" d="100"/>
          <a:sy n="91" d="100"/>
        </p:scale>
        <p:origin x="1264" y="88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2024/6/25</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66694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374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hyperlink" Target="http://www.mindspore.cn/" TargetMode="External"/><Relationship Id="rId4" Type="http://schemas.openxmlformats.org/officeDocument/2006/relationships/slideLayout" Target="../slideLayouts/slideLayout6.xml"/><Relationship Id="rId9" Type="http://schemas.openxmlformats.org/officeDocument/2006/relationships/hyperlink" Target="http://www.hiascend.com/"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7" cstate="print">
              <a:alphaModFix amt="17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val="0"/>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11161240"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前端优化</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3CF00009-9A0B-FE42-A068-F4907FEE972D}"/>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4" name="内容占位符 2">
            <a:extLst>
              <a:ext uri="{FF2B5EF4-FFF2-40B4-BE49-F238E27FC236}">
                <a16:creationId xmlns:a16="http://schemas.microsoft.com/office/drawing/2014/main" id="{18A6FBCD-8ABE-A14B-B9BE-0D842E2B680A}"/>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title"/>
          </p:nvPr>
        </p:nvSpPr>
        <p:spPr>
          <a:prstGeom prst="rect">
            <a:avLst/>
          </a:prstGeom>
          <a:noFill/>
          <a:ln w="0">
            <a:noFill/>
          </a:ln>
        </p:spPr>
        <p:txBody>
          <a:bodyPr lIns="0" tIns="0" rIns="0" bIns="0" anchor="ctr">
            <a:noAutofit/>
          </a:bodyPr>
          <a:lstStyle/>
          <a:p>
            <a:pPr>
              <a:lnSpc>
                <a:spcPct val="100000"/>
              </a:lnSpc>
              <a:buNone/>
            </a:pPr>
            <a:r>
              <a:rPr lang="zh-CN" altLang="en-US" spc="-52" dirty="0">
                <a:latin typeface="Segoe UI Semibold"/>
              </a:rPr>
              <a:t>前端优化</a:t>
            </a:r>
            <a:endParaRPr lang="en-US" b="0" spc="-1" dirty="0">
              <a:solidFill>
                <a:srgbClr val="1A1A1A"/>
              </a:solidFill>
              <a:latin typeface="Segoe UI"/>
            </a:endParaRPr>
          </a:p>
        </p:txBody>
      </p:sp>
      <p:pic>
        <p:nvPicPr>
          <p:cNvPr id="7" name="图片 6">
            <a:extLst>
              <a:ext uri="{FF2B5EF4-FFF2-40B4-BE49-F238E27FC236}">
                <a16:creationId xmlns:a16="http://schemas.microsoft.com/office/drawing/2014/main" id="{44098058-6672-D34C-89C7-4F17478C7C98}"/>
              </a:ext>
            </a:extLst>
          </p:cNvPr>
          <p:cNvPicPr>
            <a:picLocks noChangeAspect="1"/>
          </p:cNvPicPr>
          <p:nvPr/>
        </p:nvPicPr>
        <p:blipFill>
          <a:blip r:embed="rId2"/>
          <a:stretch>
            <a:fillRect/>
          </a:stretch>
        </p:blipFill>
        <p:spPr>
          <a:xfrm>
            <a:off x="2169794" y="1124744"/>
            <a:ext cx="7857173" cy="5328592"/>
          </a:xfrm>
          <a:prstGeom prst="rect">
            <a:avLst/>
          </a:prstGeom>
        </p:spPr>
      </p:pic>
    </p:spTree>
    <p:extLst>
      <p:ext uri="{BB962C8B-B14F-4D97-AF65-F5344CB8AC3E}">
        <p14:creationId xmlns:p14="http://schemas.microsoft.com/office/powerpoint/2010/main" val="417510194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C0956D0-84BE-3043-85C7-BDCCA2CB7AFD}"/>
              </a:ext>
            </a:extLst>
          </p:cNvPr>
          <p:cNvSpPr>
            <a:spLocks noGrp="1"/>
          </p:cNvSpPr>
          <p:nvPr>
            <p:ph type="title"/>
          </p:nvPr>
        </p:nvSpPr>
        <p:spPr/>
        <p:txBody>
          <a:bodyPr/>
          <a:lstStyle/>
          <a:p>
            <a:r>
              <a:rPr lang="en-US" altLang="zh-CN" dirty="0"/>
              <a:t>Where</a:t>
            </a:r>
            <a:r>
              <a:rPr lang="zh-CN" altLang="en-US" dirty="0"/>
              <a:t> </a:t>
            </a:r>
            <a:r>
              <a:rPr lang="en-US" altLang="zh-CN" dirty="0"/>
              <a:t>are</a:t>
            </a:r>
            <a:r>
              <a:rPr lang="zh-CN" altLang="en-US" dirty="0"/>
              <a:t> </a:t>
            </a:r>
            <a:r>
              <a:rPr lang="en-US" altLang="zh-CN" dirty="0"/>
              <a:t>we</a:t>
            </a:r>
            <a:r>
              <a:rPr lang="zh-CN" altLang="en-US" dirty="0"/>
              <a:t>？</a:t>
            </a:r>
          </a:p>
        </p:txBody>
      </p:sp>
      <p:pic>
        <p:nvPicPr>
          <p:cNvPr id="6" name="图片 5">
            <a:extLst>
              <a:ext uri="{FF2B5EF4-FFF2-40B4-BE49-F238E27FC236}">
                <a16:creationId xmlns:a16="http://schemas.microsoft.com/office/drawing/2014/main" id="{D052E259-4C87-B146-8C88-A61D04F1C351}"/>
              </a:ext>
            </a:extLst>
          </p:cNvPr>
          <p:cNvPicPr>
            <a:picLocks noChangeAspect="1"/>
          </p:cNvPicPr>
          <p:nvPr/>
        </p:nvPicPr>
        <p:blipFill>
          <a:blip r:embed="rId2"/>
          <a:stretch>
            <a:fillRect/>
          </a:stretch>
        </p:blipFill>
        <p:spPr>
          <a:xfrm>
            <a:off x="1489869" y="1296507"/>
            <a:ext cx="8609406" cy="5152942"/>
          </a:xfrm>
          <a:prstGeom prst="rect">
            <a:avLst/>
          </a:prstGeom>
        </p:spPr>
      </p:pic>
      <p:sp>
        <p:nvSpPr>
          <p:cNvPr id="7" name="矩形 6">
            <a:extLst>
              <a:ext uri="{FF2B5EF4-FFF2-40B4-BE49-F238E27FC236}">
                <a16:creationId xmlns:a16="http://schemas.microsoft.com/office/drawing/2014/main" id="{7E261008-AF94-104F-AF37-7CB082BC5CF1}"/>
              </a:ext>
            </a:extLst>
          </p:cNvPr>
          <p:cNvSpPr/>
          <p:nvPr/>
        </p:nvSpPr>
        <p:spPr bwMode="auto">
          <a:xfrm>
            <a:off x="1489869" y="1988840"/>
            <a:ext cx="2592288" cy="1080120"/>
          </a:xfrm>
          <a:prstGeom prst="rect">
            <a:avLst/>
          </a:prstGeom>
          <a:noFill/>
          <a:ln w="5715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628848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title"/>
          </p:nvPr>
        </p:nvSpPr>
        <p:spPr>
          <a:prstGeom prst="rect">
            <a:avLst/>
          </a:prstGeom>
          <a:noFill/>
          <a:ln w="0">
            <a:noFill/>
          </a:ln>
        </p:spPr>
        <p:txBody>
          <a:bodyPr lIns="0" tIns="0" rIns="0" bIns="0" anchor="t">
            <a:noAutofit/>
          </a:bodyPr>
          <a:lstStyle/>
          <a:p>
            <a:pPr>
              <a:lnSpc>
                <a:spcPct val="100000"/>
              </a:lnSpc>
              <a:buNone/>
            </a:pPr>
            <a:r>
              <a:rPr lang="zh-CN" altLang="en-US" spc="-52" dirty="0">
                <a:latin typeface="Segoe UI Semibold"/>
              </a:rPr>
              <a:t>前端优化</a:t>
            </a:r>
            <a:endParaRPr lang="en-US" b="0" spc="-1" dirty="0">
              <a:solidFill>
                <a:srgbClr val="1A1A1A"/>
              </a:solidFill>
              <a:latin typeface="Segoe UI"/>
            </a:endParaRPr>
          </a:p>
        </p:txBody>
      </p:sp>
      <p:sp>
        <p:nvSpPr>
          <p:cNvPr id="1384" name="Rectangle: Rounded Corners 60"/>
          <p:cNvSpPr/>
          <p:nvPr/>
        </p:nvSpPr>
        <p:spPr>
          <a:xfrm>
            <a:off x="699881" y="3055833"/>
            <a:ext cx="10589400" cy="1115280"/>
          </a:xfrm>
          <a:prstGeom prst="roundRect">
            <a:avLst>
              <a:gd name="adj" fmla="val 5855"/>
            </a:avLst>
          </a:prstGeom>
          <a:noFill/>
          <a:ln w="38100">
            <a:solidFill>
              <a:srgbClr val="C00000"/>
            </a:solidFill>
            <a:prstDash val="dash"/>
            <a:round/>
            <a:extLst>
              <a:ext uri="{C807C97D-BFC1-408E-A445-0C87EB9F89A2}">
                <ask:lineSketchStyleProps xmlns:ask="http://schemas.microsoft.com/office/drawing/2018/sketchyshapes">
                  <ask:type>
                    <ask:lineSketchNone/>
                  </ask:type>
                </ask:lineSketchStyleProps>
              </a:ext>
            </a:extLst>
          </a:ln>
        </p:spPr>
        <p:style>
          <a:lnRef idx="2">
            <a:schemeClr val="dk1"/>
          </a:lnRef>
          <a:fillRef idx="1">
            <a:schemeClr val="lt1"/>
          </a:fillRef>
          <a:effectRef idx="0">
            <a:schemeClr val="dk1"/>
          </a:effectRef>
          <a:fontRef idx="minor"/>
        </p:style>
      </p:sp>
      <p:sp>
        <p:nvSpPr>
          <p:cNvPr id="1387" name="Rectangle 63"/>
          <p:cNvSpPr/>
          <p:nvPr/>
        </p:nvSpPr>
        <p:spPr>
          <a:xfrm>
            <a:off x="5524829" y="3218291"/>
            <a:ext cx="1618882"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表达式简化</a:t>
            </a:r>
            <a:endParaRPr lang="en-US" spc="-1" dirty="0">
              <a:latin typeface="+mj-ea"/>
              <a:ea typeface="+mj-ea"/>
            </a:endParaRPr>
          </a:p>
        </p:txBody>
      </p:sp>
      <p:sp>
        <p:nvSpPr>
          <p:cNvPr id="1388" name="Rectangle 64"/>
          <p:cNvSpPr/>
          <p:nvPr/>
        </p:nvSpPr>
        <p:spPr>
          <a:xfrm>
            <a:off x="9050709" y="3218291"/>
            <a:ext cx="1779875"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公共子表达式消除</a:t>
            </a:r>
            <a:endParaRPr lang="en-US" spc="-1" dirty="0">
              <a:latin typeface="+mj-ea"/>
              <a:ea typeface="+mj-ea"/>
            </a:endParaRPr>
          </a:p>
        </p:txBody>
      </p:sp>
      <p:sp>
        <p:nvSpPr>
          <p:cNvPr id="1389" name="Rectangle 65"/>
          <p:cNvSpPr/>
          <p:nvPr/>
        </p:nvSpPr>
        <p:spPr>
          <a:xfrm>
            <a:off x="913805" y="3218291"/>
            <a:ext cx="1366962"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常量折叠</a:t>
            </a:r>
            <a:endParaRPr lang="en-US" spc="-1" dirty="0">
              <a:latin typeface="+mj-ea"/>
              <a:ea typeface="+mj-ea"/>
            </a:endParaRPr>
          </a:p>
        </p:txBody>
      </p:sp>
      <p:sp>
        <p:nvSpPr>
          <p:cNvPr id="1391" name="Rectangle 67"/>
          <p:cNvSpPr/>
          <p:nvPr/>
        </p:nvSpPr>
        <p:spPr>
          <a:xfrm>
            <a:off x="7299731" y="3218291"/>
            <a:ext cx="1594959"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表达式替换</a:t>
            </a:r>
            <a:endParaRPr lang="en-US" spc="-1" dirty="0">
              <a:latin typeface="+mj-ea"/>
              <a:ea typeface="+mj-ea"/>
            </a:endParaRPr>
          </a:p>
        </p:txBody>
      </p:sp>
      <p:sp>
        <p:nvSpPr>
          <p:cNvPr id="1392" name="Rectangle 68"/>
          <p:cNvSpPr/>
          <p:nvPr/>
        </p:nvSpPr>
        <p:spPr>
          <a:xfrm>
            <a:off x="3959769" y="3218291"/>
            <a:ext cx="1409040"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算子融合</a:t>
            </a:r>
            <a:endParaRPr lang="en-US" spc="-1" dirty="0">
              <a:latin typeface="+mj-ea"/>
              <a:ea typeface="+mj-ea"/>
            </a:endParaRPr>
          </a:p>
        </p:txBody>
      </p:sp>
      <p:sp>
        <p:nvSpPr>
          <p:cNvPr id="1393" name="TextBox 69"/>
          <p:cNvSpPr/>
          <p:nvPr/>
        </p:nvSpPr>
        <p:spPr>
          <a:xfrm>
            <a:off x="10962739" y="3397834"/>
            <a:ext cx="176202" cy="307777"/>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spAutoFit/>
          </a:bodyPr>
          <a:lstStyle/>
          <a:p>
            <a:pPr>
              <a:lnSpc>
                <a:spcPct val="100000"/>
              </a:lnSpc>
              <a:buNone/>
            </a:pPr>
            <a:r>
              <a:rPr lang="en-US" sz="2000" spc="-1" dirty="0">
                <a:solidFill>
                  <a:srgbClr val="1A1A1A"/>
                </a:solidFill>
                <a:latin typeface="Segoe UI"/>
              </a:rPr>
              <a:t>…</a:t>
            </a:r>
            <a:endParaRPr lang="en-US" sz="2000" spc="-1" dirty="0">
              <a:latin typeface="Arial"/>
            </a:endParaRPr>
          </a:p>
        </p:txBody>
      </p:sp>
      <p:pic>
        <p:nvPicPr>
          <p:cNvPr id="41" name="图片 40">
            <a:extLst>
              <a:ext uri="{FF2B5EF4-FFF2-40B4-BE49-F238E27FC236}">
                <a16:creationId xmlns:a16="http://schemas.microsoft.com/office/drawing/2014/main" id="{AA368682-7DDB-1347-B9A6-792FB600ABDB}"/>
              </a:ext>
            </a:extLst>
          </p:cNvPr>
          <p:cNvPicPr>
            <a:picLocks noChangeAspect="1"/>
          </p:cNvPicPr>
          <p:nvPr/>
        </p:nvPicPr>
        <p:blipFill rotWithShape="1">
          <a:blip r:embed="rId2">
            <a:extLst>
              <a:ext uri="{28A0092B-C50C-407E-A947-70E740481C1C}">
                <a14:useLocalDpi xmlns:a14="http://schemas.microsoft.com/office/drawing/2010/main" val="0"/>
              </a:ext>
            </a:extLst>
          </a:blip>
          <a:srcRect t="14999" b="13003"/>
          <a:stretch/>
        </p:blipFill>
        <p:spPr>
          <a:xfrm>
            <a:off x="4149598" y="980728"/>
            <a:ext cx="4171408" cy="1571050"/>
          </a:xfrm>
          <a:prstGeom prst="rect">
            <a:avLst/>
          </a:prstGeom>
        </p:spPr>
      </p:pic>
      <p:sp>
        <p:nvSpPr>
          <p:cNvPr id="43" name="Rectangle 65">
            <a:extLst>
              <a:ext uri="{FF2B5EF4-FFF2-40B4-BE49-F238E27FC236}">
                <a16:creationId xmlns:a16="http://schemas.microsoft.com/office/drawing/2014/main" id="{8D6BF5FC-9133-C94C-A6DD-19D48B7516A6}"/>
              </a:ext>
            </a:extLst>
          </p:cNvPr>
          <p:cNvSpPr/>
          <p:nvPr/>
        </p:nvSpPr>
        <p:spPr>
          <a:xfrm>
            <a:off x="2436787" y="3218291"/>
            <a:ext cx="1366962" cy="789120"/>
          </a:xfrm>
          <a:prstGeom prst="rect">
            <a:avLst/>
          </a:prstGeom>
          <a:solidFill>
            <a:srgbClr val="4E9AEE"/>
          </a:solidFill>
          <a:ln>
            <a:noFill/>
          </a:ln>
          <a:effectLst/>
        </p:spPr>
        <p:style>
          <a:lnRef idx="1">
            <a:schemeClr val="accent2"/>
          </a:lnRef>
          <a:fillRef idx="3">
            <a:schemeClr val="accent2"/>
          </a:fillRef>
          <a:effectRef idx="2">
            <a:schemeClr val="accent2"/>
          </a:effectRef>
          <a:fontRef idx="minor"/>
        </p:style>
        <p:txBody>
          <a:bodyPr vertOverflow="overflow" horzOverflow="overflow" lIns="182880" tIns="146160" rIns="182880" bIns="146160" numCol="1" spcCol="0" anchor="ctr">
            <a:noAutofit/>
          </a:bodyPr>
          <a:lstStyle/>
          <a:p>
            <a:pPr algn="ctr">
              <a:buNone/>
            </a:pPr>
            <a:r>
              <a:rPr lang="zh-CN" altLang="en-US" spc="-1" dirty="0">
                <a:solidFill>
                  <a:srgbClr val="FFFFFF"/>
                </a:solidFill>
                <a:latin typeface="+mj-ea"/>
                <a:ea typeface="+mj-ea"/>
              </a:rPr>
              <a:t>常量传播</a:t>
            </a:r>
            <a:endParaRPr lang="en-US" spc="-1" dirty="0">
              <a:latin typeface="+mj-ea"/>
              <a:ea typeface="+mj-ea"/>
            </a:endParaRPr>
          </a:p>
        </p:txBody>
      </p:sp>
      <p:pic>
        <p:nvPicPr>
          <p:cNvPr id="44" name="图片 43">
            <a:extLst>
              <a:ext uri="{FF2B5EF4-FFF2-40B4-BE49-F238E27FC236}">
                <a16:creationId xmlns:a16="http://schemas.microsoft.com/office/drawing/2014/main" id="{0917864B-845C-E84B-B178-B34E8A9EAE0B}"/>
              </a:ext>
            </a:extLst>
          </p:cNvPr>
          <p:cNvPicPr>
            <a:picLocks noChangeAspect="1"/>
          </p:cNvPicPr>
          <p:nvPr/>
        </p:nvPicPr>
        <p:blipFill rotWithShape="1">
          <a:blip r:embed="rId2">
            <a:extLst>
              <a:ext uri="{28A0092B-C50C-407E-A947-70E740481C1C}">
                <a14:useLocalDpi xmlns:a14="http://schemas.microsoft.com/office/drawing/2010/main" val="0"/>
              </a:ext>
            </a:extLst>
          </a:blip>
          <a:srcRect t="14999" b="13003"/>
          <a:stretch/>
        </p:blipFill>
        <p:spPr>
          <a:xfrm>
            <a:off x="4154165" y="4726863"/>
            <a:ext cx="4166840" cy="1569330"/>
          </a:xfrm>
          <a:prstGeom prst="rect">
            <a:avLst/>
          </a:prstGeom>
        </p:spPr>
      </p:pic>
      <p:sp>
        <p:nvSpPr>
          <p:cNvPr id="6" name="虚尾箭头 5">
            <a:extLst>
              <a:ext uri="{FF2B5EF4-FFF2-40B4-BE49-F238E27FC236}">
                <a16:creationId xmlns:a16="http://schemas.microsoft.com/office/drawing/2014/main" id="{187B098A-0FFB-FA4D-B5DD-F99CEFF21FD2}"/>
              </a:ext>
            </a:extLst>
          </p:cNvPr>
          <p:cNvSpPr/>
          <p:nvPr/>
        </p:nvSpPr>
        <p:spPr bwMode="auto">
          <a:xfrm rot="5400000">
            <a:off x="5673323" y="2488991"/>
            <a:ext cx="432048" cy="432047"/>
          </a:xfrm>
          <a:prstGeom prst="stripedRightArrow">
            <a:avLst/>
          </a:prstGeom>
          <a:solidFill>
            <a:srgbClr val="3439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46" name="虚尾箭头 45">
            <a:extLst>
              <a:ext uri="{FF2B5EF4-FFF2-40B4-BE49-F238E27FC236}">
                <a16:creationId xmlns:a16="http://schemas.microsoft.com/office/drawing/2014/main" id="{93CF9DC0-4D75-284B-8AC1-58C9439E2FAE}"/>
              </a:ext>
            </a:extLst>
          </p:cNvPr>
          <p:cNvSpPr/>
          <p:nvPr/>
        </p:nvSpPr>
        <p:spPr bwMode="auto">
          <a:xfrm rot="5400000">
            <a:off x="5666333" y="4243121"/>
            <a:ext cx="432048" cy="432047"/>
          </a:xfrm>
          <a:prstGeom prst="stripedRightArrow">
            <a:avLst/>
          </a:prstGeom>
          <a:solidFill>
            <a:srgbClr val="3439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Tree>
    <p:extLst>
      <p:ext uri="{BB962C8B-B14F-4D97-AF65-F5344CB8AC3E}">
        <p14:creationId xmlns:p14="http://schemas.microsoft.com/office/powerpoint/2010/main" val="17998368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32787</TotalTime>
  <Words>85</Words>
  <Application>Microsoft Macintosh PowerPoint</Application>
  <PresentationFormat>自定义</PresentationFormat>
  <Paragraphs>25</Paragraphs>
  <Slides>6</Slides>
  <Notes>1</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6</vt:i4>
      </vt:variant>
    </vt:vector>
  </HeadingPairs>
  <TitlesOfParts>
    <vt:vector size="28" baseType="lpstr">
      <vt:lpstr>黑体</vt:lpstr>
      <vt:lpstr>华文细黑</vt:lpstr>
      <vt:lpstr>Microsoft YaHei</vt:lpstr>
      <vt:lpstr>Microsoft YaHei</vt:lpstr>
      <vt:lpstr>FrutigerNext LT Bold</vt:lpstr>
      <vt:lpstr>FrutigerNext LT Light</vt:lpstr>
      <vt:lpstr>FrutigerNext LT Medium</vt:lpstr>
      <vt:lpstr>MS PGothic</vt:lpstr>
      <vt:lpstr>Arial</vt:lpstr>
      <vt:lpstr>Calibri</vt:lpstr>
      <vt:lpstr>Futura Medium</vt:lpstr>
      <vt:lpstr>Gill Sans MT</vt:lpstr>
      <vt:lpstr>Segoe UI</vt:lpstr>
      <vt:lpstr>Segoe UI Semibold</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前端优化</vt:lpstr>
      <vt:lpstr>Where are we？</vt:lpstr>
      <vt:lpstr>前端优化</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5179</cp:revision>
  <dcterms:created xsi:type="dcterms:W3CDTF">2015-01-14T10:38:57Z</dcterms:created>
  <dcterms:modified xsi:type="dcterms:W3CDTF">2024-06-25T04:06:43Z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